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3" r:id="rId3"/>
    <p:sldId id="257" r:id="rId4"/>
    <p:sldId id="258" r:id="rId5"/>
    <p:sldId id="259" r:id="rId6"/>
    <p:sldId id="260"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307"/>
    <p:restoredTop sz="73162" autoAdjust="0"/>
  </p:normalViewPr>
  <p:slideViewPr>
    <p:cSldViewPr snapToGrid="0" snapToObjects="1">
      <p:cViewPr>
        <p:scale>
          <a:sx n="60" d="100"/>
          <a:sy n="60" d="100"/>
        </p:scale>
        <p:origin x="-1723" y="-1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BA433-5ACF-104C-84DC-D4D0EB269686}" type="datetimeFigureOut">
              <a:rPr lang="en-US" smtClean="0"/>
              <a:pPr/>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9E70D-6370-9240-9D55-EF0BE74AD36C}" type="slidenum">
              <a:rPr lang="en-US" smtClean="0"/>
              <a:pPr/>
              <a:t>‹#›</a:t>
            </a:fld>
            <a:endParaRPr lang="en-US"/>
          </a:p>
        </p:txBody>
      </p:sp>
    </p:spTree>
    <p:extLst>
      <p:ext uri="{BB962C8B-B14F-4D97-AF65-F5344CB8AC3E}">
        <p14:creationId xmlns="" xmlns:p14="http://schemas.microsoft.com/office/powerpoint/2010/main" val="322963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62E9E70D-6370-9240-9D55-EF0BE74AD36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pPr/>
              <a:t>2</a:t>
            </a:fld>
            <a:endParaRPr lang="en-US"/>
          </a:p>
        </p:txBody>
      </p:sp>
    </p:spTree>
    <p:extLst>
      <p:ext uri="{BB962C8B-B14F-4D97-AF65-F5344CB8AC3E}">
        <p14:creationId xmlns="" xmlns:p14="http://schemas.microsoft.com/office/powerpoint/2010/main" val="382357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This application would allow the club to track customer spending and behavior in a way that is both transparent and secure. The club would be able to see how much money each customer spends on drinks, food, and other services, as well as how often they visit the club. This information would help the club to understand what its customers want and need, and to make sure that they are providing a positive and enjoyable experience.</a:t>
            </a:r>
          </a:p>
          <a:p>
            <a:r>
              <a:rPr lang="en-US" sz="1200" kern="1200" dirty="0" smtClean="0">
                <a:solidFill>
                  <a:schemeClr val="tx1"/>
                </a:solidFill>
                <a:latin typeface="+mn-lt"/>
                <a:ea typeface="+mn-ea"/>
                <a:cs typeface="+mn-cs"/>
              </a:rPr>
              <a:t>The application would also allow the club to offer different membership levels based on customer spending. Customers who spend more money at the club would be eligible for higher membership levels, which would come with exclusive benefits, such as free drinks, priority seating, and access to special events. This would incentivize customers to spend more money at the club, and it would also help the club to better segment its customers and target them with marketing messages.</a:t>
            </a:r>
          </a:p>
          <a:p>
            <a:r>
              <a:rPr lang="en-US" sz="1200" kern="1200" dirty="0" smtClean="0">
                <a:solidFill>
                  <a:schemeClr val="tx1"/>
                </a:solidFill>
                <a:latin typeface="+mn-lt"/>
                <a:ea typeface="+mn-ea"/>
                <a:cs typeface="+mn-cs"/>
              </a:rPr>
              <a:t>In addition to the benefits that customers would receive from the club, they would also receive benefits from partner companies that accept the World App. These partner companies could offer discounts, free products or services, or other exclusive benefits to World App users. This would make the World App a more valuable tool for customers, and it would also help to promote the club to a wider audience.</a:t>
            </a:r>
          </a:p>
          <a:p>
            <a:endParaRPr lang="en-US" dirty="0"/>
          </a:p>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pPr/>
              <a:t>3</a:t>
            </a:fld>
            <a:endParaRPr lang="en-US"/>
          </a:p>
        </p:txBody>
      </p:sp>
    </p:spTree>
    <p:extLst>
      <p:ext uri="{BB962C8B-B14F-4D97-AF65-F5344CB8AC3E}">
        <p14:creationId xmlns="" xmlns:p14="http://schemas.microsoft.com/office/powerpoint/2010/main" val="392762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latin typeface="+mn-lt"/>
                <a:ea typeface="+mn-ea"/>
                <a:cs typeface="+mn-cs"/>
              </a:rPr>
              <a:t>At the entrance, security will check how the customer scans the QR code with the </a:t>
            </a:r>
            <a:r>
              <a:rPr lang="en-US" sz="1200" kern="1200" dirty="0" err="1" smtClean="0">
                <a:solidFill>
                  <a:schemeClr val="tx1"/>
                </a:solidFill>
                <a:latin typeface="+mn-lt"/>
                <a:ea typeface="+mn-ea"/>
                <a:cs typeface="+mn-cs"/>
              </a:rPr>
              <a:t>Worldcoin</a:t>
            </a:r>
            <a:r>
              <a:rPr lang="en-US" sz="1200" kern="1200" dirty="0" smtClean="0">
                <a:solidFill>
                  <a:schemeClr val="tx1"/>
                </a:solidFill>
                <a:latin typeface="+mn-lt"/>
                <a:ea typeface="+mn-ea"/>
                <a:cs typeface="+mn-cs"/>
              </a:rPr>
              <a:t> app. The QR code will have a connection with the Member Club app.</a:t>
            </a:r>
          </a:p>
          <a:p>
            <a:pPr lvl="0"/>
            <a:r>
              <a:rPr lang="en-US" sz="1200" kern="1200" dirty="0" smtClean="0">
                <a:solidFill>
                  <a:schemeClr val="tx1"/>
                </a:solidFill>
                <a:latin typeface="+mn-lt"/>
                <a:ea typeface="+mn-ea"/>
                <a:cs typeface="+mn-cs"/>
              </a:rPr>
              <a:t>If the customer is visiting for the first time, security will need to validate their age and ask for ID. If the customer is over 21 years old, their </a:t>
            </a:r>
            <a:r>
              <a:rPr lang="en-US" sz="1200" kern="1200" dirty="0" err="1" smtClean="0">
                <a:solidFill>
                  <a:schemeClr val="tx1"/>
                </a:solidFill>
                <a:latin typeface="+mn-lt"/>
                <a:ea typeface="+mn-ea"/>
                <a:cs typeface="+mn-cs"/>
              </a:rPr>
              <a:t>Worldcoin</a:t>
            </a:r>
            <a:r>
              <a:rPr lang="en-US" sz="1200" kern="1200" dirty="0" smtClean="0">
                <a:solidFill>
                  <a:schemeClr val="tx1"/>
                </a:solidFill>
                <a:latin typeface="+mn-lt"/>
                <a:ea typeface="+mn-ea"/>
                <a:cs typeface="+mn-cs"/>
              </a:rPr>
              <a:t> ID will be added to the club's database and they will be given an account. The user will receive credentials in their World ID. The flagship credential is biometric verification, which is currently available by using the Orb. The user can also verify their phone number to obtain the respective credential. ZKP.</a:t>
            </a:r>
          </a:p>
          <a:p>
            <a:pPr lvl="0"/>
            <a:r>
              <a:rPr lang="en-US" sz="1200" kern="1200" dirty="0" smtClean="0">
                <a:solidFill>
                  <a:schemeClr val="tx1"/>
                </a:solidFill>
                <a:latin typeface="+mn-lt"/>
                <a:ea typeface="+mn-ea"/>
                <a:cs typeface="+mn-cs"/>
              </a:rPr>
              <a:t>Customers can pay in Digital Dollars using their Wallet. Every transaction will be converted to ETH on a smart contract using an oracle like </a:t>
            </a:r>
            <a:r>
              <a:rPr lang="en-US" sz="1200" kern="1200" dirty="0" err="1" smtClean="0">
                <a:solidFill>
                  <a:schemeClr val="tx1"/>
                </a:solidFill>
                <a:latin typeface="+mn-lt"/>
                <a:ea typeface="+mn-ea"/>
                <a:cs typeface="+mn-cs"/>
              </a:rPr>
              <a:t>Chainlink</a:t>
            </a:r>
            <a:r>
              <a:rPr lang="en-US" sz="1200" kern="1200" dirty="0" smtClean="0">
                <a:solidFill>
                  <a:schemeClr val="tx1"/>
                </a:solidFill>
                <a:latin typeface="+mn-lt"/>
                <a:ea typeface="+mn-ea"/>
                <a:cs typeface="+mn-cs"/>
              </a:rPr>
              <a:t>. The smart contract is deployed on Optimism, Base, and </a:t>
            </a:r>
            <a:r>
              <a:rPr lang="en-US" sz="1200" kern="1200" dirty="0" err="1" smtClean="0">
                <a:solidFill>
                  <a:schemeClr val="tx1"/>
                </a:solidFill>
                <a:latin typeface="+mn-lt"/>
                <a:ea typeface="+mn-ea"/>
                <a:cs typeface="+mn-cs"/>
              </a:rPr>
              <a:t>Zora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blockchains</a:t>
            </a:r>
            <a:r>
              <a:rPr lang="en-US" sz="1200" kern="1200" dirty="0" smtClean="0">
                <a:solidFill>
                  <a:schemeClr val="tx1"/>
                </a:solidFill>
                <a:latin typeface="+mn-lt"/>
                <a:ea typeface="+mn-ea"/>
                <a:cs typeface="+mn-cs"/>
              </a:rPr>
              <a:t>. Customers can also pay using the </a:t>
            </a:r>
            <a:r>
              <a:rPr lang="en-US" sz="1200" kern="1200" dirty="0" err="1" smtClean="0">
                <a:solidFill>
                  <a:schemeClr val="tx1"/>
                </a:solidFill>
                <a:latin typeface="+mn-lt"/>
                <a:ea typeface="+mn-ea"/>
                <a:cs typeface="+mn-cs"/>
              </a:rPr>
              <a:t>Worldcoin</a:t>
            </a:r>
            <a:r>
              <a:rPr lang="en-US" sz="1200" kern="1200" dirty="0" smtClean="0">
                <a:solidFill>
                  <a:schemeClr val="tx1"/>
                </a:solidFill>
                <a:latin typeface="+mn-lt"/>
                <a:ea typeface="+mn-ea"/>
                <a:cs typeface="+mn-cs"/>
              </a:rPr>
              <a:t> App. </a:t>
            </a:r>
          </a:p>
          <a:p>
            <a:r>
              <a:rPr lang="en-US" sz="1200" kern="1200" dirty="0" smtClean="0">
                <a:solidFill>
                  <a:schemeClr val="tx1"/>
                </a:solidFill>
                <a:latin typeface="+mn-lt"/>
                <a:ea typeface="+mn-ea"/>
                <a:cs typeface="+mn-cs"/>
              </a:rPr>
              <a:t> The account will track the customer's visits to the club, as well as how much money they have spent on drinks, food, and other services.</a:t>
            </a:r>
          </a:p>
          <a:p>
            <a:pPr lvl="0"/>
            <a:r>
              <a:rPr lang="en-US" sz="1200" kern="1200" dirty="0" smtClean="0">
                <a:solidFill>
                  <a:schemeClr val="tx1"/>
                </a:solidFill>
                <a:latin typeface="+mn-lt"/>
                <a:ea typeface="+mn-ea"/>
                <a:cs typeface="+mn-cs"/>
              </a:rPr>
              <a:t>Customers who spend more than \$1,000 will be upgraded to a higher membership level, such as associate membership. The next levels are bronze after spending more than \$5,000, silver after spending \$10,000, gold after spending \$15,000, and platinum after spending more than \$25,000. Each level has different benefits, not only for this club, but also with partner companies that accept the World App.</a:t>
            </a:r>
          </a:p>
          <a:p>
            <a:pPr lvl="0"/>
            <a:r>
              <a:rPr lang="en-US" sz="1200" kern="1200" dirty="0" smtClean="0">
                <a:solidFill>
                  <a:schemeClr val="tx1"/>
                </a:solidFill>
                <a:latin typeface="+mn-lt"/>
                <a:ea typeface="+mn-ea"/>
                <a:cs typeface="+mn-cs"/>
              </a:rPr>
              <a:t>The Covalent Explorer will help create an API database with larger transactions for the </a:t>
            </a:r>
            <a:r>
              <a:rPr lang="en-US" sz="1200" kern="1200" dirty="0" err="1" smtClean="0">
                <a:solidFill>
                  <a:schemeClr val="tx1"/>
                </a:solidFill>
                <a:latin typeface="+mn-lt"/>
                <a:ea typeface="+mn-ea"/>
                <a:cs typeface="+mn-cs"/>
              </a:rPr>
              <a:t>WorldCoin</a:t>
            </a:r>
            <a:r>
              <a:rPr lang="en-US" sz="1200" kern="1200" dirty="0" smtClean="0">
                <a:solidFill>
                  <a:schemeClr val="tx1"/>
                </a:solidFill>
                <a:latin typeface="+mn-lt"/>
                <a:ea typeface="+mn-ea"/>
                <a:cs typeface="+mn-cs"/>
              </a:rPr>
              <a:t> App </a:t>
            </a:r>
          </a:p>
          <a:p>
            <a:pPr lvl="0"/>
            <a:r>
              <a:rPr lang="en-US" sz="1200" kern="1200" dirty="0" smtClean="0">
                <a:solidFill>
                  <a:schemeClr val="tx1"/>
                </a:solidFill>
                <a:latin typeface="+mn-lt"/>
                <a:ea typeface="+mn-ea"/>
                <a:cs typeface="+mn-cs"/>
              </a:rPr>
              <a:t>The club will track customer behavior and take action against any customers who engage in aggressive or disruptive behavior. Customers who are aggressive more than three times will be banned from the club.</a:t>
            </a:r>
          </a:p>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pPr/>
              <a:t>4</a:t>
            </a:fld>
            <a:endParaRPr lang="en-US"/>
          </a:p>
        </p:txBody>
      </p:sp>
    </p:spTree>
    <p:extLst>
      <p:ext uri="{BB962C8B-B14F-4D97-AF65-F5344CB8AC3E}">
        <p14:creationId xmlns="" xmlns:p14="http://schemas.microsoft.com/office/powerpoint/2010/main" val="182585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Worldcoin</a:t>
            </a:r>
            <a:r>
              <a:rPr lang="en-US" dirty="0"/>
              <a:t> provides </a:t>
            </a:r>
            <a:r>
              <a:rPr lang="en-US" sz="1200" b="1" i="0" kern="1200" dirty="0">
                <a:solidFill>
                  <a:schemeClr val="tx1"/>
                </a:solidFill>
                <a:effectLst/>
                <a:latin typeface="+mn-lt"/>
                <a:ea typeface="+mn-ea"/>
                <a:cs typeface="+mn-cs"/>
              </a:rPr>
              <a:t>Biometric Proof-of-Personhood </a:t>
            </a:r>
            <a:r>
              <a:rPr lang="en-US" sz="1200" b="0" i="0" kern="1200" dirty="0">
                <a:solidFill>
                  <a:schemeClr val="tx1"/>
                </a:solidFill>
                <a:effectLst/>
                <a:latin typeface="+mn-lt"/>
                <a:ea typeface="+mn-ea"/>
                <a:cs typeface="+mn-cs"/>
              </a:rPr>
              <a:t>by ensuring each person can only register once. Similar to biometric identification, the system needs to compare each user’s embedding to every other entry in the database. If none match, the user’s registration is successful and their embedding is added to the database. If there is a match, the user has likely registered before and is therefore rejected.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pPr/>
              <a:t>5</a:t>
            </a:fld>
            <a:endParaRPr lang="en-US"/>
          </a:p>
        </p:txBody>
      </p:sp>
    </p:spTree>
    <p:extLst>
      <p:ext uri="{BB962C8B-B14F-4D97-AF65-F5344CB8AC3E}">
        <p14:creationId xmlns="" xmlns:p14="http://schemas.microsoft.com/office/powerpoint/2010/main" val="15558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 believe that this application would be a valuable addition to any private club. It would help the club to better understand its customers and to provide them with a more personalized experience.</a:t>
            </a:r>
            <a:endParaRPr lang="en-US"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62E9E70D-6370-9240-9D55-EF0BE74AD36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pPr/>
              <a:t>7</a:t>
            </a:fld>
            <a:endParaRPr lang="en-US"/>
          </a:p>
        </p:txBody>
      </p:sp>
    </p:spTree>
    <p:extLst>
      <p:ext uri="{BB962C8B-B14F-4D97-AF65-F5344CB8AC3E}">
        <p14:creationId xmlns="" xmlns:p14="http://schemas.microsoft.com/office/powerpoint/2010/main" val="198332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3348"/>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00B0F0"/>
          </a:solidFill>
          <a:ln>
            <a:solidFill>
              <a:srgbClr val="00B0F0"/>
            </a:solid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rgbClr val="00B0F0"/>
          </a:solidFill>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rgbClr val="00B0F0"/>
          </a:solidFill>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solidFill>
            <a:srgbClr val="00B0F0"/>
          </a:solidFill>
          <a:ln>
            <a:solidFill>
              <a:srgbClr val="00B0F0"/>
            </a:solidFill>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8/9/2023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8/9/2023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mailto:kolbasova78@aol.com"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ocobra@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pwOP_vFpkl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99820D-D156-9245-913D-6037287EBD97}"/>
              </a:ext>
            </a:extLst>
          </p:cNvPr>
          <p:cNvSpPr>
            <a:spLocks noGrp="1"/>
          </p:cNvSpPr>
          <p:nvPr>
            <p:ph type="ctrTitle"/>
          </p:nvPr>
        </p:nvSpPr>
        <p:spPr/>
        <p:txBody>
          <a:bodyPr/>
          <a:lstStyle/>
          <a:p>
            <a:r>
              <a:rPr lang="en-US" dirty="0" smtClean="0">
                <a:solidFill>
                  <a:srgbClr val="FF0000"/>
                </a:solidFill>
              </a:rPr>
              <a:t>Loyalty Program</a:t>
            </a:r>
            <a:endParaRPr lang="en-US" dirty="0">
              <a:solidFill>
                <a:srgbClr val="FF0000"/>
              </a:solidFill>
            </a:endParaRPr>
          </a:p>
        </p:txBody>
      </p:sp>
      <p:sp>
        <p:nvSpPr>
          <p:cNvPr id="3" name="Subtitle 2">
            <a:extLst>
              <a:ext uri="{FF2B5EF4-FFF2-40B4-BE49-F238E27FC236}">
                <a16:creationId xmlns="" xmlns:a16="http://schemas.microsoft.com/office/drawing/2014/main" id="{FC9E753C-0425-884A-A227-28FA37A2525C}"/>
              </a:ext>
            </a:extLst>
          </p:cNvPr>
          <p:cNvSpPr>
            <a:spLocks noGrp="1"/>
          </p:cNvSpPr>
          <p:nvPr>
            <p:ph type="subTitle" idx="1"/>
          </p:nvPr>
        </p:nvSpPr>
        <p:spPr>
          <a:xfrm>
            <a:off x="810000" y="5571792"/>
            <a:ext cx="10572000" cy="434974"/>
          </a:xfrm>
        </p:spPr>
        <p:txBody>
          <a:bodyPr/>
          <a:lstStyle/>
          <a:p>
            <a:r>
              <a:rPr lang="en-US" b="1" dirty="0" smtClean="0"/>
              <a:t>a </a:t>
            </a:r>
            <a:r>
              <a:rPr lang="en-US" b="1" dirty="0" err="1" smtClean="0"/>
              <a:t>Worldcoin</a:t>
            </a:r>
            <a:r>
              <a:rPr lang="en-US" b="1" dirty="0" smtClean="0"/>
              <a:t>-powered App for a private members club with a loyalty program</a:t>
            </a:r>
            <a:endParaRPr lang="en-US" dirty="0"/>
          </a:p>
        </p:txBody>
      </p:sp>
      <p:pic>
        <p:nvPicPr>
          <p:cNvPr id="15" name="Рисунок 14" descr="abb8930f5dd1892cc5b6311b697b3a81641a46f1-3637x875.png"/>
          <p:cNvPicPr>
            <a:picLocks noChangeAspect="1"/>
          </p:cNvPicPr>
          <p:nvPr/>
        </p:nvPicPr>
        <p:blipFill>
          <a:blip r:embed="rId3"/>
          <a:stretch>
            <a:fillRect/>
          </a:stretch>
        </p:blipFill>
        <p:spPr>
          <a:xfrm>
            <a:off x="347473" y="535404"/>
            <a:ext cx="1755648" cy="478990"/>
          </a:xfrm>
          <a:prstGeom prst="rect">
            <a:avLst/>
          </a:prstGeom>
        </p:spPr>
      </p:pic>
      <p:pic>
        <p:nvPicPr>
          <p:cNvPr id="16" name="Рисунок 15" descr="base-logo.png"/>
          <p:cNvPicPr>
            <a:picLocks noChangeAspect="1"/>
          </p:cNvPicPr>
          <p:nvPr/>
        </p:nvPicPr>
        <p:blipFill>
          <a:blip r:embed="rId4"/>
          <a:stretch>
            <a:fillRect/>
          </a:stretch>
        </p:blipFill>
        <p:spPr>
          <a:xfrm>
            <a:off x="2196246" y="542048"/>
            <a:ext cx="1852507" cy="472346"/>
          </a:xfrm>
          <a:prstGeom prst="rect">
            <a:avLst/>
          </a:prstGeom>
        </p:spPr>
      </p:pic>
      <p:pic>
        <p:nvPicPr>
          <p:cNvPr id="17" name="Рисунок 16" descr="Chainlink-Crypto-Logo-PNG-Image.png"/>
          <p:cNvPicPr>
            <a:picLocks noChangeAspect="1"/>
          </p:cNvPicPr>
          <p:nvPr/>
        </p:nvPicPr>
        <p:blipFill>
          <a:blip r:embed="rId5"/>
          <a:stretch>
            <a:fillRect/>
          </a:stretch>
        </p:blipFill>
        <p:spPr>
          <a:xfrm>
            <a:off x="4256651" y="535404"/>
            <a:ext cx="1406834" cy="538020"/>
          </a:xfrm>
          <a:prstGeom prst="rect">
            <a:avLst/>
          </a:prstGeom>
        </p:spPr>
      </p:pic>
      <p:pic>
        <p:nvPicPr>
          <p:cNvPr id="18" name="Рисунок 17" descr="optimism.png"/>
          <p:cNvPicPr>
            <a:picLocks noChangeAspect="1"/>
          </p:cNvPicPr>
          <p:nvPr/>
        </p:nvPicPr>
        <p:blipFill>
          <a:blip r:embed="rId6"/>
          <a:stretch>
            <a:fillRect/>
          </a:stretch>
        </p:blipFill>
        <p:spPr>
          <a:xfrm>
            <a:off x="5663485" y="518040"/>
            <a:ext cx="2108915" cy="441398"/>
          </a:xfrm>
          <a:prstGeom prst="rect">
            <a:avLst/>
          </a:prstGeom>
        </p:spPr>
      </p:pic>
      <p:pic>
        <p:nvPicPr>
          <p:cNvPr id="19" name="Рисунок 18" descr="Worldcoin-Logo.png"/>
          <p:cNvPicPr>
            <a:picLocks noChangeAspect="1"/>
          </p:cNvPicPr>
          <p:nvPr/>
        </p:nvPicPr>
        <p:blipFill>
          <a:blip r:embed="rId7"/>
          <a:stretch>
            <a:fillRect/>
          </a:stretch>
        </p:blipFill>
        <p:spPr>
          <a:xfrm>
            <a:off x="9601200" y="535403"/>
            <a:ext cx="2186572" cy="478990"/>
          </a:xfrm>
          <a:prstGeom prst="rect">
            <a:avLst/>
          </a:prstGeom>
        </p:spPr>
      </p:pic>
      <p:pic>
        <p:nvPicPr>
          <p:cNvPr id="20" name="Рисунок 19" descr="Zora-logo.png"/>
          <p:cNvPicPr>
            <a:picLocks noChangeAspect="1"/>
          </p:cNvPicPr>
          <p:nvPr/>
        </p:nvPicPr>
        <p:blipFill>
          <a:blip r:embed="rId8"/>
          <a:stretch>
            <a:fillRect/>
          </a:stretch>
        </p:blipFill>
        <p:spPr>
          <a:xfrm>
            <a:off x="7961324" y="586978"/>
            <a:ext cx="1639876" cy="372460"/>
          </a:xfrm>
          <a:prstGeom prst="rect">
            <a:avLst/>
          </a:prstGeom>
        </p:spPr>
      </p:pic>
      <p:pic>
        <p:nvPicPr>
          <p:cNvPr id="22" name="Рисунок 21" descr="love1.png"/>
          <p:cNvPicPr>
            <a:picLocks noChangeAspect="1"/>
          </p:cNvPicPr>
          <p:nvPr/>
        </p:nvPicPr>
        <p:blipFill>
          <a:blip r:embed="rId9"/>
          <a:stretch>
            <a:fillRect/>
          </a:stretch>
        </p:blipFill>
        <p:spPr>
          <a:xfrm>
            <a:off x="6963725" y="1449147"/>
            <a:ext cx="3231835" cy="3274584"/>
          </a:xfrm>
          <a:prstGeom prst="rect">
            <a:avLst/>
          </a:prstGeom>
        </p:spPr>
      </p:pic>
    </p:spTree>
    <p:extLst>
      <p:ext uri="{BB962C8B-B14F-4D97-AF65-F5344CB8AC3E}">
        <p14:creationId xmlns="" xmlns:p14="http://schemas.microsoft.com/office/powerpoint/2010/main" val="10494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4EA1D8-59D7-C246-AFA4-08C754E8371F}"/>
              </a:ext>
            </a:extLst>
          </p:cNvPr>
          <p:cNvSpPr>
            <a:spLocks noGrp="1"/>
          </p:cNvSpPr>
          <p:nvPr>
            <p:ph type="title"/>
          </p:nvPr>
        </p:nvSpPr>
        <p:spPr/>
        <p:txBody>
          <a:bodyPr/>
          <a:lstStyle/>
          <a:p>
            <a:r>
              <a:rPr lang="en-US" dirty="0" smtClean="0">
                <a:solidFill>
                  <a:schemeClr val="tx1"/>
                </a:solidFill>
              </a:rPr>
              <a:t>Loyalty Program team</a:t>
            </a:r>
            <a:endParaRPr lang="en-US" dirty="0"/>
          </a:p>
        </p:txBody>
      </p:sp>
      <p:sp>
        <p:nvSpPr>
          <p:cNvPr id="3" name="Content Placeholder 2">
            <a:extLst>
              <a:ext uri="{FF2B5EF4-FFF2-40B4-BE49-F238E27FC236}">
                <a16:creationId xmlns="" xmlns:a16="http://schemas.microsoft.com/office/drawing/2014/main" id="{7B4FC8D2-F952-C842-90F4-343E7B8ED56F}"/>
              </a:ext>
            </a:extLst>
          </p:cNvPr>
          <p:cNvSpPr txBox="1">
            <a:spLocks/>
          </p:cNvSpPr>
          <p:nvPr/>
        </p:nvSpPr>
        <p:spPr>
          <a:xfrm>
            <a:off x="818712" y="2222287"/>
            <a:ext cx="10554574" cy="418852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smtClean="0"/>
          </a:p>
          <a:p>
            <a:endParaRPr lang="en-US" dirty="0" smtClean="0"/>
          </a:p>
          <a:p>
            <a:r>
              <a:rPr lang="en-US" dirty="0" smtClean="0"/>
              <a:t>Anna </a:t>
            </a:r>
            <a:r>
              <a:rPr lang="en-US" dirty="0" err="1"/>
              <a:t>Kolbasova</a:t>
            </a:r>
            <a:r>
              <a:rPr lang="en-US" dirty="0"/>
              <a:t>  - </a:t>
            </a:r>
            <a:r>
              <a:rPr lang="en-US" dirty="0">
                <a:hlinkClick r:id="rId3"/>
              </a:rPr>
              <a:t>kolbasova78@aol.com</a:t>
            </a:r>
            <a:r>
              <a:rPr lang="en-US" dirty="0"/>
              <a:t> (Team Leader)</a:t>
            </a:r>
          </a:p>
          <a:p>
            <a:pPr lvl="1"/>
            <a:r>
              <a:rPr lang="en-US" dirty="0"/>
              <a:t>Free-lance Front-end and Blockchain Developer (Solidity, Rust, Solana, JavaScript, Typescript)</a:t>
            </a:r>
          </a:p>
          <a:p>
            <a:pPr lvl="1">
              <a:buNone/>
            </a:pPr>
            <a:endParaRPr lang="en-US" dirty="0"/>
          </a:p>
          <a:p>
            <a:r>
              <a:rPr lang="en-US" dirty="0"/>
              <a:t>Charles </a:t>
            </a:r>
            <a:r>
              <a:rPr lang="en-US" dirty="0" err="1"/>
              <a:t>Okochu</a:t>
            </a:r>
            <a:r>
              <a:rPr lang="en-US" dirty="0"/>
              <a:t> – </a:t>
            </a:r>
            <a:r>
              <a:rPr lang="en-US" dirty="0">
                <a:hlinkClick r:id="rId4"/>
              </a:rPr>
              <a:t>ocobra@gmail.com</a:t>
            </a:r>
            <a:endParaRPr lang="en-US" dirty="0"/>
          </a:p>
          <a:p>
            <a:pPr lvl="1"/>
            <a:r>
              <a:rPr lang="en-US" dirty="0"/>
              <a:t>Cloud Architect and Project manager (AWS, Google Cloud, Python, </a:t>
            </a:r>
            <a:r>
              <a:rPr lang="en-US" dirty="0" err="1"/>
              <a:t>javascript</a:t>
            </a:r>
            <a:r>
              <a:rPr lang="en-US" dirty="0"/>
              <a:t>)</a:t>
            </a:r>
          </a:p>
        </p:txBody>
      </p:sp>
    </p:spTree>
    <p:extLst>
      <p:ext uri="{BB962C8B-B14F-4D97-AF65-F5344CB8AC3E}">
        <p14:creationId xmlns="" xmlns:p14="http://schemas.microsoft.com/office/powerpoint/2010/main" val="52972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FBE390-1289-6F40-9594-957480BCE00F}"/>
              </a:ext>
            </a:extLst>
          </p:cNvPr>
          <p:cNvSpPr>
            <a:spLocks noGrp="1"/>
          </p:cNvSpPr>
          <p:nvPr>
            <p:ph type="title"/>
          </p:nvPr>
        </p:nvSpPr>
        <p:spPr/>
        <p:txBody>
          <a:bodyPr/>
          <a:lstStyle/>
          <a:p>
            <a:r>
              <a:rPr lang="en-US" dirty="0"/>
              <a:t>What is </a:t>
            </a:r>
            <a:r>
              <a:rPr lang="en-US" dirty="0" smtClean="0">
                <a:solidFill>
                  <a:schemeClr val="tx1"/>
                </a:solidFill>
              </a:rPr>
              <a:t>Loyalty Program</a:t>
            </a:r>
            <a:r>
              <a:rPr lang="en-US" dirty="0" smtClean="0"/>
              <a:t>?</a:t>
            </a:r>
            <a:endParaRPr lang="en-US" dirty="0"/>
          </a:p>
        </p:txBody>
      </p:sp>
      <p:sp>
        <p:nvSpPr>
          <p:cNvPr id="3" name="Content Placeholder 2">
            <a:extLst>
              <a:ext uri="{FF2B5EF4-FFF2-40B4-BE49-F238E27FC236}">
                <a16:creationId xmlns="" xmlns:a16="http://schemas.microsoft.com/office/drawing/2014/main" id="{3F0A4B7C-F35E-7B42-B080-553D166529A9}"/>
              </a:ext>
            </a:extLst>
          </p:cNvPr>
          <p:cNvSpPr>
            <a:spLocks noGrp="1"/>
          </p:cNvSpPr>
          <p:nvPr>
            <p:ph idx="1"/>
          </p:nvPr>
        </p:nvSpPr>
        <p:spPr/>
        <p:txBody>
          <a:bodyPr/>
          <a:lstStyle/>
          <a:p>
            <a:r>
              <a:rPr lang="en-US" dirty="0" smtClean="0"/>
              <a:t>A </a:t>
            </a:r>
            <a:r>
              <a:rPr lang="en-US" dirty="0" err="1" smtClean="0"/>
              <a:t>Worldcoin</a:t>
            </a:r>
            <a:r>
              <a:rPr lang="en-US" dirty="0" smtClean="0"/>
              <a:t>-powered app for a private members club allows members to pay in crypto on a multi-blockchain platform and use Decentralized Identity (</a:t>
            </a:r>
            <a:r>
              <a:rPr lang="en-US" dirty="0" err="1" smtClean="0"/>
              <a:t>DiD</a:t>
            </a:r>
            <a:r>
              <a:rPr lang="en-US" dirty="0" smtClean="0"/>
              <a:t>) to earn loyalty benefits and level up. Members can also receive benefits from partner companies that accept the World App. Covalent will help create a ledger of transactions from any blockchain address wallet.</a:t>
            </a:r>
            <a:endParaRPr lang="en-US" dirty="0"/>
          </a:p>
        </p:txBody>
      </p:sp>
    </p:spTree>
    <p:extLst>
      <p:ext uri="{BB962C8B-B14F-4D97-AF65-F5344CB8AC3E}">
        <p14:creationId xmlns="" xmlns:p14="http://schemas.microsoft.com/office/powerpoint/2010/main" val="365606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A69E5B-0ABE-A348-9AF8-B94D76B82445}"/>
              </a:ext>
            </a:extLst>
          </p:cNvPr>
          <p:cNvSpPr>
            <a:spLocks noGrp="1"/>
          </p:cNvSpPr>
          <p:nvPr>
            <p:ph type="title"/>
          </p:nvPr>
        </p:nvSpPr>
        <p:spPr/>
        <p:txBody>
          <a:bodyPr/>
          <a:lstStyle/>
          <a:p>
            <a:r>
              <a:rPr lang="en-US" dirty="0"/>
              <a:t>How To Use </a:t>
            </a:r>
            <a:r>
              <a:rPr lang="en-US" dirty="0" smtClean="0">
                <a:solidFill>
                  <a:schemeClr val="tx1"/>
                </a:solidFill>
              </a:rPr>
              <a:t>Loyalty Program</a:t>
            </a:r>
            <a:endParaRPr lang="en-US" dirty="0">
              <a:solidFill>
                <a:schemeClr val="tx1"/>
              </a:solidFill>
            </a:endParaRPr>
          </a:p>
        </p:txBody>
      </p:sp>
      <p:sp>
        <p:nvSpPr>
          <p:cNvPr id="3" name="Content Placeholder 2">
            <a:extLst>
              <a:ext uri="{FF2B5EF4-FFF2-40B4-BE49-F238E27FC236}">
                <a16:creationId xmlns="" xmlns:a16="http://schemas.microsoft.com/office/drawing/2014/main" id="{69DA29C7-4C75-5D4D-8666-1C81F08DB2C8}"/>
              </a:ext>
            </a:extLst>
          </p:cNvPr>
          <p:cNvSpPr>
            <a:spLocks noGrp="1"/>
          </p:cNvSpPr>
          <p:nvPr>
            <p:ph idx="1"/>
          </p:nvPr>
        </p:nvSpPr>
        <p:spPr>
          <a:xfrm>
            <a:off x="818712" y="2222287"/>
            <a:ext cx="10554574" cy="4422353"/>
          </a:xfrm>
        </p:spPr>
        <p:txBody>
          <a:bodyPr>
            <a:normAutofit/>
          </a:bodyPr>
          <a:lstStyle/>
          <a:p>
            <a:endParaRPr lang="en-US" dirty="0" smtClean="0"/>
          </a:p>
          <a:p>
            <a:r>
              <a:rPr lang="en-US" dirty="0" smtClean="0"/>
              <a:t>One-time </a:t>
            </a:r>
            <a:r>
              <a:rPr lang="en-US" dirty="0"/>
              <a:t>Registration</a:t>
            </a:r>
          </a:p>
          <a:p>
            <a:pPr lvl="0"/>
            <a:r>
              <a:rPr lang="en-US" dirty="0" smtClean="0"/>
              <a:t>At the entrance, security will check how the customer scans the QR code with the </a:t>
            </a:r>
            <a:r>
              <a:rPr lang="en-US" dirty="0" err="1" smtClean="0"/>
              <a:t>Worldcoin</a:t>
            </a:r>
            <a:r>
              <a:rPr lang="en-US" dirty="0" smtClean="0"/>
              <a:t> app. The QR code will have a connection with the Member Club app.</a:t>
            </a:r>
          </a:p>
          <a:p>
            <a:r>
              <a:rPr lang="en-US" dirty="0" smtClean="0"/>
              <a:t>Customers can pay in Digital Dollars using their Wallet. Every transaction will be converted to ETH on a smart contract using an oracle like </a:t>
            </a:r>
            <a:r>
              <a:rPr lang="en-US" dirty="0" err="1" smtClean="0"/>
              <a:t>Chainlink</a:t>
            </a:r>
            <a:r>
              <a:rPr lang="en-US" dirty="0" smtClean="0"/>
              <a:t>. </a:t>
            </a:r>
          </a:p>
          <a:p>
            <a:r>
              <a:rPr lang="en-US" dirty="0" smtClean="0"/>
              <a:t>The smart contract is deployed on Optimism, Base, and </a:t>
            </a:r>
            <a:r>
              <a:rPr lang="en-US" dirty="0" err="1" smtClean="0"/>
              <a:t>Zora</a:t>
            </a:r>
            <a:r>
              <a:rPr lang="en-US" dirty="0" smtClean="0"/>
              <a:t> </a:t>
            </a:r>
            <a:r>
              <a:rPr lang="en-US" dirty="0" err="1" smtClean="0"/>
              <a:t>blockchains</a:t>
            </a:r>
            <a:r>
              <a:rPr lang="en-US" dirty="0" smtClean="0"/>
              <a:t>. Customers can also pay using the </a:t>
            </a:r>
            <a:r>
              <a:rPr lang="en-US" dirty="0" err="1" smtClean="0"/>
              <a:t>Worldcoin</a:t>
            </a:r>
            <a:r>
              <a:rPr lang="en-US" dirty="0" smtClean="0"/>
              <a:t> App. </a:t>
            </a:r>
          </a:p>
          <a:p>
            <a:r>
              <a:rPr lang="en-US" dirty="0" smtClean="0"/>
              <a:t>Covalent will help create a ledger of transactions for the App.</a:t>
            </a:r>
          </a:p>
          <a:p>
            <a:r>
              <a:rPr lang="en-US" dirty="0" smtClean="0"/>
              <a:t>Customers who spend more than \$1,000 will be upgraded to associate membership. Spend \$5,000 for bronze, \$10,000 for silver, \$15,000 for gold, and \$25,000 for platinum. Each level offers different benefits.</a:t>
            </a:r>
          </a:p>
          <a:p>
            <a:endParaRPr lang="en-US" dirty="0" smtClean="0"/>
          </a:p>
          <a:p>
            <a:endParaRPr lang="en-US" dirty="0"/>
          </a:p>
        </p:txBody>
      </p:sp>
    </p:spTree>
    <p:extLst>
      <p:ext uri="{BB962C8B-B14F-4D97-AF65-F5344CB8AC3E}">
        <p14:creationId xmlns="" xmlns:p14="http://schemas.microsoft.com/office/powerpoint/2010/main" val="260880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1DD63-059E-104E-943F-6AB67CA4B7CF}"/>
              </a:ext>
            </a:extLst>
          </p:cNvPr>
          <p:cNvSpPr>
            <a:spLocks noGrp="1"/>
          </p:cNvSpPr>
          <p:nvPr>
            <p:ph type="title"/>
          </p:nvPr>
        </p:nvSpPr>
        <p:spPr/>
        <p:txBody>
          <a:bodyPr/>
          <a:lstStyle/>
          <a:p>
            <a:r>
              <a:rPr lang="en-US" dirty="0"/>
              <a:t>How it works</a:t>
            </a:r>
          </a:p>
        </p:txBody>
      </p:sp>
      <p:pic>
        <p:nvPicPr>
          <p:cNvPr id="5" name="Содержимое 4" descr="Presentationn.png"/>
          <p:cNvPicPr>
            <a:picLocks noGrp="1" noChangeAspect="1"/>
          </p:cNvPicPr>
          <p:nvPr>
            <p:ph idx="1"/>
          </p:nvPr>
        </p:nvPicPr>
        <p:blipFill>
          <a:blip r:embed="rId3"/>
          <a:stretch>
            <a:fillRect/>
          </a:stretch>
        </p:blipFill>
        <p:spPr>
          <a:xfrm>
            <a:off x="810000" y="2222500"/>
            <a:ext cx="10366000" cy="4343400"/>
          </a:xfrm>
        </p:spPr>
      </p:pic>
    </p:spTree>
    <p:extLst>
      <p:ext uri="{BB962C8B-B14F-4D97-AF65-F5344CB8AC3E}">
        <p14:creationId xmlns="" xmlns:p14="http://schemas.microsoft.com/office/powerpoint/2010/main" val="188230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E753C0-826B-5747-9FE0-7A7D90C253D2}"/>
              </a:ext>
            </a:extLst>
          </p:cNvPr>
          <p:cNvSpPr>
            <a:spLocks noGrp="1"/>
          </p:cNvSpPr>
          <p:nvPr>
            <p:ph type="title"/>
          </p:nvPr>
        </p:nvSpPr>
        <p:spPr/>
        <p:txBody>
          <a:bodyPr/>
          <a:lstStyle/>
          <a:p>
            <a:r>
              <a:rPr lang="en-US" dirty="0"/>
              <a:t>Customer Value Proposition</a:t>
            </a:r>
          </a:p>
        </p:txBody>
      </p:sp>
      <p:sp>
        <p:nvSpPr>
          <p:cNvPr id="3" name="Content Placeholder 2">
            <a:extLst>
              <a:ext uri="{FF2B5EF4-FFF2-40B4-BE49-F238E27FC236}">
                <a16:creationId xmlns="" xmlns:a16="http://schemas.microsoft.com/office/drawing/2014/main" id="{F92F021E-BD35-094C-86F7-9EA8D6D2F474}"/>
              </a:ext>
            </a:extLst>
          </p:cNvPr>
          <p:cNvSpPr>
            <a:spLocks noGrp="1"/>
          </p:cNvSpPr>
          <p:nvPr>
            <p:ph idx="1"/>
          </p:nvPr>
        </p:nvSpPr>
        <p:spPr/>
        <p:txBody>
          <a:bodyPr/>
          <a:lstStyle/>
          <a:p>
            <a:r>
              <a:rPr lang="en-US" dirty="0"/>
              <a:t>Ease and convenience</a:t>
            </a:r>
          </a:p>
          <a:p>
            <a:r>
              <a:rPr lang="en-US" dirty="0" smtClean="0"/>
              <a:t>Pay </a:t>
            </a:r>
            <a:r>
              <a:rPr lang="en-US" dirty="0"/>
              <a:t>with Crypto</a:t>
            </a:r>
          </a:p>
          <a:p>
            <a:r>
              <a:rPr lang="en-US" dirty="0" smtClean="0"/>
              <a:t>Quick  verification (ZKP)</a:t>
            </a:r>
          </a:p>
          <a:p>
            <a:r>
              <a:rPr lang="en-US" dirty="0" smtClean="0"/>
              <a:t>Earn benefits without revealing your identity</a:t>
            </a:r>
          </a:p>
          <a:p>
            <a:r>
              <a:rPr lang="en-US" dirty="0" smtClean="0"/>
              <a:t>The ability to pay on any blockchain without losing points</a:t>
            </a:r>
          </a:p>
          <a:p>
            <a:r>
              <a:rPr lang="en-US" dirty="0" smtClean="0"/>
              <a:t>It would help the club to better understand its customers and to provide them with a more personalized experience</a:t>
            </a:r>
            <a:endParaRPr lang="en-US" dirty="0"/>
          </a:p>
        </p:txBody>
      </p:sp>
    </p:spTree>
    <p:extLst>
      <p:ext uri="{BB962C8B-B14F-4D97-AF65-F5344CB8AC3E}">
        <p14:creationId xmlns="" xmlns:p14="http://schemas.microsoft.com/office/powerpoint/2010/main" val="34120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86D4CF9-D890-F648-B1D8-E5C1BEC1ADAA}"/>
              </a:ext>
            </a:extLst>
          </p:cNvPr>
          <p:cNvSpPr>
            <a:spLocks noGrp="1"/>
          </p:cNvSpPr>
          <p:nvPr>
            <p:ph idx="1"/>
          </p:nvPr>
        </p:nvSpPr>
        <p:spPr/>
        <p:txBody>
          <a:bodyPr/>
          <a:lstStyle/>
          <a:p>
            <a:r>
              <a:rPr lang="en-US" dirty="0"/>
              <a:t>Video - </a:t>
            </a:r>
            <a:r>
              <a:rPr lang="en-US" dirty="0">
                <a:hlinkClick r:id="rId3"/>
              </a:rPr>
              <a:t>https://youtu.be</a:t>
            </a:r>
            <a:r>
              <a:rPr lang="en-US" dirty="0" smtClean="0">
                <a:hlinkClick r:id="rId3"/>
              </a:rPr>
              <a:t>/</a:t>
            </a:r>
            <a:endParaRPr lang="en-US" dirty="0"/>
          </a:p>
          <a:p>
            <a:r>
              <a:rPr lang="en-US" dirty="0" err="1"/>
              <a:t>Github</a:t>
            </a:r>
            <a:r>
              <a:rPr lang="en-US" dirty="0"/>
              <a:t> Repo - </a:t>
            </a:r>
            <a:r>
              <a:rPr lang="en-US" dirty="0" smtClean="0"/>
              <a:t>https://github.com/annabnn812/member_club</a:t>
            </a:r>
            <a:endParaRPr lang="en-US" dirty="0"/>
          </a:p>
          <a:p>
            <a:endParaRPr lang="en-US" dirty="0"/>
          </a:p>
        </p:txBody>
      </p:sp>
      <p:sp>
        <p:nvSpPr>
          <p:cNvPr id="4" name="Title 1">
            <a:extLst>
              <a:ext uri="{FF2B5EF4-FFF2-40B4-BE49-F238E27FC236}">
                <a16:creationId xmlns="" xmlns:a16="http://schemas.microsoft.com/office/drawing/2014/main" id="{F412E679-F852-F944-9398-F75AB1ABA91F}"/>
              </a:ext>
            </a:extLst>
          </p:cNvPr>
          <p:cNvSpPr>
            <a:spLocks noGrp="1"/>
          </p:cNvSpPr>
          <p:nvPr>
            <p:ph type="title"/>
          </p:nvPr>
        </p:nvSpPr>
        <p:spPr>
          <a:xfrm>
            <a:off x="810000" y="447188"/>
            <a:ext cx="10571998" cy="970450"/>
          </a:xfrm>
        </p:spPr>
        <p:txBody>
          <a:bodyPr/>
          <a:lstStyle/>
          <a:p>
            <a:r>
              <a:rPr lang="en-US" dirty="0"/>
              <a:t>Additional Resources	</a:t>
            </a:r>
          </a:p>
        </p:txBody>
      </p:sp>
    </p:spTree>
    <p:extLst>
      <p:ext uri="{BB962C8B-B14F-4D97-AF65-F5344CB8AC3E}">
        <p14:creationId xmlns="" xmlns:p14="http://schemas.microsoft.com/office/powerpoint/2010/main" val="19268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4843C4-DCBE-704D-8487-0D04A6AD797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 xmlns:a16="http://schemas.microsoft.com/office/drawing/2014/main" id="{A86D4CF9-D890-F648-B1D8-E5C1BEC1ADAA}"/>
              </a:ext>
            </a:extLst>
          </p:cNvPr>
          <p:cNvSpPr>
            <a:spLocks noGrp="1"/>
          </p:cNvSpPr>
          <p:nvPr>
            <p:ph idx="1"/>
          </p:nvPr>
        </p:nvSpPr>
        <p:spPr/>
        <p:txBody>
          <a:bodyPr/>
          <a:lstStyle/>
          <a:p>
            <a:pPr marL="0" indent="0" algn="ctr">
              <a:buNone/>
            </a:pPr>
            <a:r>
              <a:rPr lang="en-US" dirty="0"/>
              <a:t>Questions?</a:t>
            </a:r>
          </a:p>
        </p:txBody>
      </p:sp>
    </p:spTree>
    <p:extLst>
      <p:ext uri="{BB962C8B-B14F-4D97-AF65-F5344CB8AC3E}">
        <p14:creationId xmlns="" xmlns:p14="http://schemas.microsoft.com/office/powerpoint/2010/main" val="3204200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640</TotalTime>
  <Words>1025</Words>
  <Application>Microsoft Macintosh PowerPoint</Application>
  <PresentationFormat>Произвольный</PresentationFormat>
  <Paragraphs>53</Paragraphs>
  <Slides>8</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Quotable</vt:lpstr>
      <vt:lpstr>Loyalty Program</vt:lpstr>
      <vt:lpstr>Loyalty Program team</vt:lpstr>
      <vt:lpstr>What is Loyalty Program?</vt:lpstr>
      <vt:lpstr>How To Use Loyalty Program</vt:lpstr>
      <vt:lpstr>How it works</vt:lpstr>
      <vt:lpstr>Customer Value Proposition</vt:lpstr>
      <vt:lpstr>Additional Resources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Car Sharing</dc:title>
  <dc:creator>Microsoft Office User</dc:creator>
  <cp:lastModifiedBy>Anna BNN</cp:lastModifiedBy>
  <cp:revision>33</cp:revision>
  <dcterms:created xsi:type="dcterms:W3CDTF">2022-06-25T17:09:39Z</dcterms:created>
  <dcterms:modified xsi:type="dcterms:W3CDTF">2023-08-09T17:17:53Z</dcterms:modified>
</cp:coreProperties>
</file>