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B2C9"/>
    <a:srgbClr val="00558C"/>
    <a:srgbClr val="00205B"/>
    <a:srgbClr val="A89968"/>
    <a:srgbClr val="4F2C1D"/>
    <a:srgbClr val="D6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>
        <p:scale>
          <a:sx n="31" d="100"/>
          <a:sy n="31" d="100"/>
        </p:scale>
        <p:origin x="-304" y="-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38C-14D4-4AF7-A997-A04B0BC842C9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0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38C-14D4-4AF7-A997-A04B0BC842C9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6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38C-14D4-4AF7-A997-A04B0BC842C9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7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38C-14D4-4AF7-A997-A04B0BC842C9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5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38C-14D4-4AF7-A997-A04B0BC842C9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4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38C-14D4-4AF7-A997-A04B0BC842C9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6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38C-14D4-4AF7-A997-A04B0BC842C9}" type="datetimeFigureOut">
              <a:rPr lang="en-US" smtClean="0"/>
              <a:t>2/8/22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7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38C-14D4-4AF7-A997-A04B0BC842C9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1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38C-14D4-4AF7-A997-A04B0BC842C9}" type="datetimeFigureOut">
              <a:rPr lang="en-US" smtClean="0"/>
              <a:t>2/8/22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4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38C-14D4-4AF7-A997-A04B0BC842C9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38C-14D4-4AF7-A997-A04B0BC842C9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2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3838C-14D4-4AF7-A997-A04B0BC842C9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232BA-9350-4DB5-B51E-AD2138CA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5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iteseerx.ist.psu.edu/viewdoc/download?doi=10.1.1.56.707&amp;re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hyperlink" Target="https://www.kaggle.com/uciml/breast-cancer-wisconsin-data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310C5D-DC44-4E33-B620-52C3D6C53370}"/>
              </a:ext>
            </a:extLst>
          </p:cNvPr>
          <p:cNvSpPr/>
          <p:nvPr/>
        </p:nvSpPr>
        <p:spPr>
          <a:xfrm>
            <a:off x="895873" y="939799"/>
            <a:ext cx="42072625" cy="4663410"/>
          </a:xfrm>
          <a:prstGeom prst="rect">
            <a:avLst/>
          </a:prstGeom>
          <a:ln w="38100">
            <a:solidFill>
              <a:srgbClr val="00205B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8025F6-FCDA-4E7E-A61F-C0A6958FDE2A}"/>
              </a:ext>
            </a:extLst>
          </p:cNvPr>
          <p:cNvSpPr/>
          <p:nvPr/>
        </p:nvSpPr>
        <p:spPr>
          <a:xfrm>
            <a:off x="895873" y="6227258"/>
            <a:ext cx="13545632" cy="25779081"/>
          </a:xfrm>
          <a:prstGeom prst="rect">
            <a:avLst/>
          </a:prstGeom>
          <a:ln w="38100">
            <a:solidFill>
              <a:srgbClr val="00205B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C527CA-E2AE-49D2-B2AB-7D5077CBEF93}"/>
              </a:ext>
            </a:extLst>
          </p:cNvPr>
          <p:cNvSpPr/>
          <p:nvPr/>
        </p:nvSpPr>
        <p:spPr>
          <a:xfrm>
            <a:off x="15188171" y="6227259"/>
            <a:ext cx="13552336" cy="25779081"/>
          </a:xfrm>
          <a:prstGeom prst="rect">
            <a:avLst/>
          </a:prstGeom>
          <a:ln w="38100">
            <a:solidFill>
              <a:srgbClr val="00205B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F6718-FD19-4A11-837D-0901175FE445}"/>
              </a:ext>
            </a:extLst>
          </p:cNvPr>
          <p:cNvSpPr/>
          <p:nvPr/>
        </p:nvSpPr>
        <p:spPr>
          <a:xfrm>
            <a:off x="29417818" y="6227258"/>
            <a:ext cx="13545632" cy="25779081"/>
          </a:xfrm>
          <a:prstGeom prst="rect">
            <a:avLst/>
          </a:prstGeom>
          <a:ln w="38100">
            <a:solidFill>
              <a:srgbClr val="00205B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78136A-28F6-4E53-8F40-BD45403F8425}"/>
              </a:ext>
            </a:extLst>
          </p:cNvPr>
          <p:cNvSpPr txBox="1"/>
          <p:nvPr/>
        </p:nvSpPr>
        <p:spPr>
          <a:xfrm>
            <a:off x="2009549" y="1001893"/>
            <a:ext cx="3990028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199"/>
              </a:spcBef>
              <a:defRPr/>
            </a:pPr>
            <a:r>
              <a:rPr lang="en-US" sz="9600" b="1" dirty="0">
                <a:solidFill>
                  <a:srgbClr val="00205B"/>
                </a:solidFill>
              </a:rPr>
              <a:t>STA 223 Project 1: Breast Cancer Diagnosis Modeling</a:t>
            </a:r>
          </a:p>
          <a:p>
            <a:pPr lvl="0" algn="ctr">
              <a:spcBef>
                <a:spcPts val="1199"/>
              </a:spcBef>
              <a:defRPr/>
            </a:pPr>
            <a:r>
              <a:rPr lang="en-US" sz="7600" dirty="0">
                <a:solidFill>
                  <a:srgbClr val="00205B"/>
                </a:solidFill>
                <a:latin typeface="Tahoma"/>
                <a:cs typeface="Calibri"/>
              </a:rPr>
              <a:t>Ana </a:t>
            </a:r>
            <a:r>
              <a:rPr lang="en-US" sz="7600" dirty="0" err="1">
                <a:solidFill>
                  <a:srgbClr val="00205B"/>
                </a:solidFill>
                <a:latin typeface="Tahoma"/>
                <a:cs typeface="Calibri"/>
              </a:rPr>
              <a:t>Boeriu</a:t>
            </a:r>
            <a:endParaRPr lang="en-US" sz="7600" dirty="0">
              <a:solidFill>
                <a:srgbClr val="00205B"/>
              </a:solidFill>
              <a:latin typeface="Tahoma"/>
              <a:cs typeface="Calibri"/>
            </a:endParaRPr>
          </a:p>
          <a:p>
            <a:pPr lvl="0" algn="ctr">
              <a:spcBef>
                <a:spcPts val="1199"/>
              </a:spcBef>
              <a:defRPr/>
            </a:pPr>
            <a:r>
              <a:rPr lang="en-US" sz="7600" dirty="0">
                <a:solidFill>
                  <a:srgbClr val="00205B"/>
                </a:solidFill>
                <a:latin typeface="Tahoma"/>
                <a:cs typeface="Calibri"/>
              </a:rPr>
              <a:t>MS Biostatistics</a:t>
            </a:r>
            <a:endParaRPr lang="en-US" sz="9600" b="1" dirty="0">
              <a:solidFill>
                <a:srgbClr val="00205B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1897E0-2ADC-4D58-8DA6-138A594404BE}"/>
                  </a:ext>
                </a:extLst>
              </p:cNvPr>
              <p:cNvSpPr txBox="1"/>
              <p:nvPr/>
            </p:nvSpPr>
            <p:spPr>
              <a:xfrm>
                <a:off x="29487174" y="6734022"/>
                <a:ext cx="13476276" cy="30175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We found that even after removing these points and performing the same type of analysis as in part A there was no significant difference in our p-values. Thus, there is no need to remove these points </a:t>
                </a:r>
              </a:p>
              <a:p>
                <a:pPr lvl="0" algn="ctr"/>
                <a:endParaRPr lang="en-US" sz="4800" b="1" dirty="0">
                  <a:solidFill>
                    <a:srgbClr val="00205B"/>
                  </a:solidFill>
                  <a:latin typeface="+mj-lt"/>
                  <a:ea typeface="Times New Roman" pitchFamily="39" charset="0"/>
                  <a:cs typeface="Calibri"/>
                </a:endParaRPr>
              </a:p>
              <a:p>
                <a:pPr lvl="0" algn="ctr"/>
                <a:endParaRPr lang="en-US" sz="4800" b="1" dirty="0">
                  <a:solidFill>
                    <a:srgbClr val="00205B"/>
                  </a:solidFill>
                  <a:latin typeface="+mj-lt"/>
                  <a:ea typeface="Times New Roman" pitchFamily="39" charset="0"/>
                  <a:cs typeface="Calibri"/>
                </a:endParaRPr>
              </a:p>
              <a:p>
                <a:pPr lvl="0" algn="ctr"/>
                <a:endParaRPr lang="en-US" sz="4800" b="1" dirty="0">
                  <a:solidFill>
                    <a:srgbClr val="00205B"/>
                  </a:solidFill>
                  <a:latin typeface="+mj-lt"/>
                  <a:ea typeface="Times New Roman" pitchFamily="39" charset="0"/>
                  <a:cs typeface="Calibri"/>
                </a:endParaRPr>
              </a:p>
              <a:p>
                <a:pPr lvl="0" algn="ctr"/>
                <a:endParaRPr lang="en-US" sz="4800" b="1" dirty="0">
                  <a:solidFill>
                    <a:srgbClr val="00205B"/>
                  </a:solidFill>
                  <a:latin typeface="+mj-lt"/>
                  <a:ea typeface="Times New Roman" pitchFamily="39" charset="0"/>
                  <a:cs typeface="Calibri"/>
                </a:endParaRPr>
              </a:p>
              <a:p>
                <a:pPr lvl="0" algn="ctr"/>
                <a:endParaRPr lang="en-US" sz="4800" b="1" dirty="0">
                  <a:solidFill>
                    <a:srgbClr val="00205B"/>
                  </a:solidFill>
                  <a:latin typeface="+mj-lt"/>
                  <a:ea typeface="Times New Roman" pitchFamily="39" charset="0"/>
                  <a:cs typeface="Calibri"/>
                </a:endParaRPr>
              </a:p>
              <a:p>
                <a:pPr lvl="0" algn="ctr"/>
                <a:endParaRPr lang="en-US" sz="4800" b="1" dirty="0">
                  <a:solidFill>
                    <a:srgbClr val="00205B"/>
                  </a:solidFill>
                  <a:latin typeface="+mj-lt"/>
                  <a:ea typeface="Times New Roman" pitchFamily="39" charset="0"/>
                  <a:cs typeface="Calibri"/>
                </a:endParaRPr>
              </a:p>
              <a:p>
                <a:pPr lvl="0" algn="ctr"/>
                <a:endParaRPr lang="en-US" sz="4800" b="1" dirty="0">
                  <a:solidFill>
                    <a:srgbClr val="00205B"/>
                  </a:solidFill>
                  <a:latin typeface="+mj-lt"/>
                  <a:ea typeface="Times New Roman" pitchFamily="39" charset="0"/>
                  <a:cs typeface="Calibri"/>
                </a:endParaRPr>
              </a:p>
              <a:p>
                <a:pPr lvl="0" algn="ctr"/>
                <a:r>
                  <a:rPr lang="en-US" sz="4800" b="1" dirty="0">
                    <a:solidFill>
                      <a:srgbClr val="00205B"/>
                    </a:solidFill>
                    <a:latin typeface="+mj-lt"/>
                    <a:ea typeface="Times New Roman" pitchFamily="39" charset="0"/>
                    <a:cs typeface="Calibri"/>
                  </a:rPr>
                  <a:t>Results</a:t>
                </a:r>
              </a:p>
              <a:p>
                <a:pPr lvl="0"/>
                <a:endParaRPr lang="en-US" sz="3400" dirty="0">
                  <a:solidFill>
                    <a:prstClr val="black"/>
                  </a:solidFill>
                  <a:highlight>
                    <a:srgbClr val="FFFF00"/>
                  </a:highlight>
                  <a:ea typeface="Times New Roman" pitchFamily="39" charset="0"/>
                  <a:cs typeface="Calibri"/>
                  <a:sym typeface="Wingdings" panose="05000000000000000000" pitchFamily="2" charset="2"/>
                </a:endParaRPr>
              </a:p>
              <a:p>
                <a:r>
                  <a:rPr lang="en-US" sz="4000" dirty="0">
                    <a:ea typeface="Times New Roman" pitchFamily="39" charset="0"/>
                    <a:cs typeface="Calibri"/>
                    <a:sym typeface="Wingdings" panose="05000000000000000000" pitchFamily="2" charset="2"/>
                  </a:rPr>
                  <a:t>Our final model with main effects is </a:t>
                </a:r>
              </a:p>
              <a:p>
                <a:r>
                  <a:rPr lang="en-US" sz="3600" dirty="0"/>
                  <a:t>  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=−23.783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1.068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𝑟𝑎𝑑𝑖𝑢𝑠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𝑚𝑒𝑎𝑛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+20.284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𝑐𝑜𝑛𝑐𝑎𝑣𝑖𝑡𝑦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𝑚𝑒𝑎𝑛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64.89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𝑠𝑚𝑜𝑜𝑡h𝑛𝑒𝑠𝑠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𝑚𝑒𝑎𝑛</m:t>
                        </m:r>
                      </m:sub>
                    </m:sSub>
                  </m:oMath>
                </a14:m>
                <a:endParaRPr lang="en-US" sz="3400" dirty="0">
                  <a:solidFill>
                    <a:prstClr val="black"/>
                  </a:solidFill>
                  <a:ea typeface="Times New Roman" pitchFamily="39" charset="0"/>
                  <a:cs typeface="Calibri"/>
                  <a:sym typeface="Wingdings" panose="05000000000000000000" pitchFamily="2" charset="2"/>
                </a:endParaRPr>
              </a:p>
              <a:p>
                <a:pPr algn="ctr"/>
                <a:endParaRPr lang="en-US" sz="3400" b="1" dirty="0">
                  <a:solidFill>
                    <a:srgbClr val="00205B"/>
                  </a:solidFill>
                  <a:ea typeface="Times New Roman" pitchFamily="39" charset="0"/>
                  <a:cs typeface="Calibri"/>
                </a:endParaRPr>
              </a:p>
              <a:p>
                <a:endParaRPr lang="en-US" sz="3200" dirty="0">
                  <a:solidFill>
                    <a:srgbClr val="00205B"/>
                  </a:solidFill>
                  <a:ea typeface="Times New Roman" pitchFamily="39" charset="0"/>
                  <a:cs typeface="Calibri"/>
                </a:endParaRPr>
              </a:p>
              <a:p>
                <a:endParaRPr lang="en-US" sz="3200" b="1" dirty="0">
                  <a:solidFill>
                    <a:srgbClr val="00205B"/>
                  </a:solidFill>
                  <a:ea typeface="Times New Roman" pitchFamily="39" charset="0"/>
                  <a:cs typeface="Calibri"/>
                </a:endParaRPr>
              </a:p>
              <a:p>
                <a:pPr algn="ctr"/>
                <a:endParaRPr lang="en-US" sz="3400" b="1" dirty="0">
                  <a:solidFill>
                    <a:srgbClr val="00205B"/>
                  </a:solidFill>
                  <a:ea typeface="Times New Roman" pitchFamily="39" charset="0"/>
                  <a:cs typeface="Calibri"/>
                </a:endParaRPr>
              </a:p>
              <a:p>
                <a:endParaRPr lang="en-US" sz="3400" b="1" dirty="0">
                  <a:solidFill>
                    <a:srgbClr val="00205B"/>
                  </a:solidFill>
                  <a:ea typeface="Times New Roman" pitchFamily="39" charset="0"/>
                  <a:cs typeface="Calibri"/>
                </a:endParaRPr>
              </a:p>
              <a:p>
                <a:endParaRPr lang="en-US" sz="3400" dirty="0">
                  <a:ea typeface="Times New Roman" pitchFamily="39" charset="0"/>
                  <a:cs typeface="Calibri"/>
                  <a:sym typeface="Wingdings" panose="05000000000000000000" pitchFamily="2" charset="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400" dirty="0">
                    <a:ea typeface="Times New Roman" pitchFamily="39" charset="0"/>
                    <a:cs typeface="Calibri"/>
                    <a:sym typeface="Wingdings" panose="05000000000000000000" pitchFamily="2" charset="2"/>
                  </a:rPr>
                  <a:t>The predictor radius mean is the most significant predictor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400" dirty="0">
                    <a:ea typeface="Times New Roman" pitchFamily="39" charset="0"/>
                    <a:cs typeface="Calibri"/>
                    <a:sym typeface="Wingdings" panose="05000000000000000000" pitchFamily="2" charset="2"/>
                  </a:rPr>
                  <a:t>All predictors have a positive effect in determining tumor diagnosis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400" dirty="0">
                    <a:ea typeface="Times New Roman" pitchFamily="39" charset="0"/>
                    <a:cs typeface="Calibri"/>
                    <a:sym typeface="Wingdings" panose="05000000000000000000" pitchFamily="2" charset="2"/>
                  </a:rPr>
                  <a:t>As the average radius, average concavity, average smoothness increase in the cell nuclei the tumor is more likely to be malignant.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400" dirty="0">
                    <a:ea typeface="Times New Roman" pitchFamily="39" charset="0"/>
                    <a:cs typeface="Calibri"/>
                    <a:sym typeface="Wingdings" panose="05000000000000000000" pitchFamily="2" charset="2"/>
                  </a:rPr>
                  <a:t> As will all shape variables a high smoothness values corresponds to less regular contour and thus higher probability of malignancy.</a:t>
                </a:r>
              </a:p>
              <a:p>
                <a:pPr algn="ctr"/>
                <a:endParaRPr lang="en-US" sz="4800" b="1" dirty="0">
                  <a:solidFill>
                    <a:srgbClr val="00205B"/>
                  </a:solidFill>
                  <a:latin typeface="+mj-lt"/>
                  <a:ea typeface="Times New Roman" pitchFamily="39" charset="0"/>
                  <a:cs typeface="Calibri"/>
                </a:endParaRPr>
              </a:p>
              <a:p>
                <a:pPr algn="ctr"/>
                <a:r>
                  <a:rPr lang="en-US" sz="4800" b="1" dirty="0">
                    <a:solidFill>
                      <a:srgbClr val="00205B"/>
                    </a:solidFill>
                    <a:latin typeface="+mj-lt"/>
                    <a:ea typeface="Times New Roman" pitchFamily="39" charset="0"/>
                    <a:cs typeface="Calibri"/>
                  </a:rPr>
                  <a:t>Acknowledgements</a:t>
                </a:r>
              </a:p>
              <a:p>
                <a:pPr algn="ctr"/>
                <a:endParaRPr lang="en-US" sz="3400" u="sng" dirty="0"/>
              </a:p>
              <a:p>
                <a:r>
                  <a:rPr lang="en-US" sz="3400" dirty="0"/>
                  <a:t>I would like to thank Professor Müller, </a:t>
                </a:r>
                <a:r>
                  <a:rPr lang="en-US" sz="3400" dirty="0" err="1"/>
                  <a:t>Poorbita</a:t>
                </a:r>
                <a:r>
                  <a:rPr lang="en-US" sz="3400" dirty="0"/>
                  <a:t> Kundu, and Han Chen for their support and guidance throughout this project </a:t>
                </a:r>
              </a:p>
              <a:p>
                <a:endParaRPr lang="en-US" sz="3400" dirty="0"/>
              </a:p>
              <a:p>
                <a:pPr algn="ctr"/>
                <a:r>
                  <a:rPr lang="en-US" sz="4800" b="1" dirty="0">
                    <a:solidFill>
                      <a:srgbClr val="00205B"/>
                    </a:solidFill>
                    <a:latin typeface="+mj-lt"/>
                    <a:ea typeface="Times New Roman" pitchFamily="39" charset="0"/>
                    <a:cs typeface="Calibri"/>
                  </a:rPr>
                  <a:t>References</a:t>
                </a:r>
                <a:endParaRPr lang="en-US" sz="3600" dirty="0"/>
              </a:p>
              <a:p>
                <a:r>
                  <a:rPr lang="en-US" sz="3200" i="1" dirty="0"/>
                  <a:t>Breast Cancer Wisconsin (Diagnostic) Data Set</a:t>
                </a:r>
                <a:r>
                  <a:rPr lang="en-US" sz="3200" dirty="0"/>
                  <a:t>. (2016, September 25). Kaggle. </a:t>
                </a:r>
              </a:p>
              <a:p>
                <a:r>
                  <a:rPr lang="en-US" sz="3200" dirty="0"/>
                  <a:t>	</a:t>
                </a:r>
                <a:r>
                  <a:rPr lang="en-US" sz="3200" dirty="0">
                    <a:hlinkClick r:id="rId2"/>
                  </a:rPr>
                  <a:t>https://www.kaggle.com/uciml/breast-cancer-wisconsin-data</a:t>
                </a:r>
                <a:endParaRPr lang="en-US" sz="3200" dirty="0"/>
              </a:p>
              <a:p>
                <a:endParaRPr lang="en-US" sz="3200" i="1" dirty="0"/>
              </a:p>
              <a:p>
                <a:r>
                  <a:rPr lang="en-US" sz="3200" dirty="0"/>
                  <a:t>Street, W. N., </a:t>
                </a:r>
                <a:r>
                  <a:rPr lang="en-US" sz="3200" dirty="0" err="1"/>
                  <a:t>Wolberg</a:t>
                </a:r>
                <a:r>
                  <a:rPr lang="en-US" sz="3200" dirty="0"/>
                  <a:t>, W. H., &amp; </a:t>
                </a:r>
                <a:r>
                  <a:rPr lang="en-US" sz="3200" dirty="0" err="1"/>
                  <a:t>Mangasarian</a:t>
                </a:r>
                <a:r>
                  <a:rPr lang="en-US" sz="3200" dirty="0"/>
                  <a:t>, O. L. (1992). Nuclear Feature Extraction for  Breast Tumor Diagnosis. </a:t>
                </a:r>
                <a:r>
                  <a:rPr lang="en-US" sz="3200" i="1" dirty="0"/>
                  <a:t>International Symposium on Electronic Imaging: Science and </a:t>
                </a:r>
                <a:r>
                  <a:rPr lang="en-US" sz="3200" dirty="0"/>
                  <a:t> </a:t>
                </a:r>
                <a:r>
                  <a:rPr lang="en-US" sz="3200" i="1" dirty="0"/>
                  <a:t>Technology</a:t>
                </a:r>
                <a:r>
                  <a:rPr lang="en-US" sz="3200" dirty="0"/>
                  <a:t>, </a:t>
                </a:r>
                <a:r>
                  <a:rPr lang="en-US" sz="3200" i="1" dirty="0"/>
                  <a:t>1905</a:t>
                </a:r>
                <a:r>
                  <a:rPr lang="en-US" sz="3200" dirty="0"/>
                  <a:t>, 861–870. </a:t>
                </a:r>
              </a:p>
              <a:p>
                <a:r>
                  <a:rPr lang="en-US" sz="3200" dirty="0"/>
                  <a:t>	</a:t>
                </a:r>
                <a:r>
                  <a:rPr lang="en-US" sz="3200" dirty="0">
                    <a:hlinkClick r:id="rId3"/>
                  </a:rPr>
                  <a:t>https://citeseerx.ist.psu.edu/viewdoc/download?doi=10.1.1.56.707&amp;re</a:t>
                </a:r>
                <a:r>
                  <a:rPr lang="en-US" sz="3200" dirty="0"/>
                  <a:t>	p=rep1&amp;type=pdf</a:t>
                </a:r>
              </a:p>
              <a:p>
                <a:r>
                  <a:rPr lang="en-US" dirty="0"/>
                  <a:t> </a:t>
                </a:r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600" dirty="0"/>
              </a:p>
              <a:p>
                <a:endParaRPr lang="en-US" sz="3600" dirty="0"/>
              </a:p>
              <a:p>
                <a:endParaRPr lang="en-US" sz="3600" dirty="0">
                  <a:highlight>
                    <a:srgbClr val="FFFF00"/>
                  </a:highlight>
                </a:endParaRPr>
              </a:p>
              <a:p>
                <a:endParaRPr lang="en-US" sz="3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1897E0-2ADC-4D58-8DA6-138A59440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7174" y="6734022"/>
                <a:ext cx="13476276" cy="30175055"/>
              </a:xfrm>
              <a:prstGeom prst="rect">
                <a:avLst/>
              </a:prstGeom>
              <a:blipFill>
                <a:blip r:embed="rId4"/>
                <a:stretch>
                  <a:fillRect l="-1599" t="-252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35ED84-EE83-4693-B741-4ADECB9A7D49}"/>
                  </a:ext>
                </a:extLst>
              </p:cNvPr>
              <p:cNvSpPr txBox="1"/>
              <p:nvPr/>
            </p:nvSpPr>
            <p:spPr>
              <a:xfrm>
                <a:off x="15555181" y="6734022"/>
                <a:ext cx="13185326" cy="30139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00205B"/>
                    </a:solidFill>
                    <a:latin typeface="+mj-lt"/>
                    <a:ea typeface="Times New Roman" pitchFamily="39" charset="0"/>
                    <a:cs typeface="Calibri"/>
                  </a:rPr>
                  <a:t>Methods</a:t>
                </a:r>
                <a:endParaRPr lang="en-US" sz="3400" b="1" i="1" dirty="0">
                  <a:ea typeface="Times New Roman" pitchFamily="39" charset="0"/>
                  <a:cs typeface="Calibri"/>
                </a:endParaRPr>
              </a:p>
              <a:p>
                <a:r>
                  <a:rPr lang="en-US" sz="3200" dirty="0">
                    <a:ea typeface="Times New Roman" pitchFamily="39" charset="0"/>
                    <a:cs typeface="Calibri"/>
                  </a:rPr>
                  <a:t>Since tumor diagnosis is categorical, we will use logistic regression.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ea typeface="Times New Roman" pitchFamily="39" charset="0"/>
                    <a:cs typeface="Calibri"/>
                  </a:rPr>
                  <a:t>Linear predictor: </a:t>
                </a:r>
                <a14:m>
                  <m:oMath xmlns:m="http://schemas.openxmlformats.org/officeDocument/2006/math">
                    <m:r>
                      <a:rPr lang="en-US" sz="3200" i="1"/>
                      <m:t>𝜂</m:t>
                    </m:r>
                    <m:r>
                      <a:rPr lang="en-US" sz="3200" i="1"/>
                      <m:t>=</m:t>
                    </m:r>
                    <m:r>
                      <a:rPr lang="en-US" sz="3200" i="1"/>
                      <m:t>𝑋</m:t>
                    </m:r>
                    <m:r>
                      <a:rPr lang="en-US" sz="3200" i="1"/>
                      <m:t>𝛽</m:t>
                    </m:r>
                  </m:oMath>
                </a14:m>
                <a:r>
                  <a:rPr lang="en-US" sz="3200" dirty="0">
                    <a:effectLst/>
                  </a:rPr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Random component: </a:t>
                </a:r>
                <a14:m>
                  <m:oMath xmlns:m="http://schemas.openxmlformats.org/officeDocument/2006/math">
                    <m:r>
                      <a:rPr lang="en-US" sz="3200" i="1"/>
                      <m:t>𝑛𝑌</m:t>
                    </m:r>
                    <m:r>
                      <a:rPr lang="en-US" sz="3200"/>
                      <m:t>∼</m:t>
                    </m:r>
                    <m:r>
                      <a:rPr lang="en-US" sz="3200" i="1"/>
                      <m:t>𝐵𝑖𝑛</m:t>
                    </m:r>
                    <m:d>
                      <m:dPr>
                        <m:ctrlPr>
                          <a:rPr lang="en-US" sz="3200" i="1"/>
                        </m:ctrlPr>
                      </m:dPr>
                      <m:e>
                        <m:r>
                          <a:rPr lang="en-US" sz="3200" i="1"/>
                          <m:t>𝑛</m:t>
                        </m:r>
                        <m:r>
                          <a:rPr lang="en-US" sz="3200"/>
                          <m:t>,</m:t>
                        </m:r>
                        <m:r>
                          <a:rPr lang="en-US" sz="3200" i="1"/>
                          <m:t>𝜋</m:t>
                        </m:r>
                      </m:e>
                    </m:d>
                  </m:oMath>
                </a14:m>
                <a:r>
                  <a:rPr lang="en-US" sz="3200" dirty="0">
                    <a:effectLst/>
                  </a:rPr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ea typeface="Times New Roman" pitchFamily="39" charset="0"/>
                    <a:cs typeface="Calibri"/>
                  </a:rPr>
                  <a:t>Link function: </a:t>
                </a:r>
                <a14:m>
                  <m:oMath xmlns:m="http://schemas.openxmlformats.org/officeDocument/2006/math">
                    <m:r>
                      <a:rPr lang="en-US" sz="3200" i="1"/>
                      <m:t>𝜂</m:t>
                    </m:r>
                    <m:r>
                      <a:rPr lang="en-US" sz="3200" i="1"/>
                      <m:t>=</m:t>
                    </m:r>
                    <m:r>
                      <a:rPr lang="en-US" sz="3200" i="1"/>
                      <m:t>𝑙𝑜𝑔</m:t>
                    </m:r>
                    <m:d>
                      <m:dPr>
                        <m:ctrlPr>
                          <a:rPr lang="en-US" sz="3200" i="1"/>
                        </m:ctrlPr>
                      </m:dPr>
                      <m:e>
                        <m:f>
                          <m:fPr>
                            <m:ctrlPr>
                              <a:rPr lang="en-US" sz="3200" i="1"/>
                            </m:ctrlPr>
                          </m:fPr>
                          <m:num>
                            <m:r>
                              <a:rPr lang="en-US" sz="3200" i="1"/>
                              <m:t>𝜇</m:t>
                            </m:r>
                          </m:num>
                          <m:den>
                            <m:r>
                              <a:rPr lang="en-US" sz="3200" i="1"/>
                              <m:t>1−</m:t>
                            </m:r>
                            <m:r>
                              <a:rPr lang="en-US" sz="3200" i="1"/>
                              <m:t>𝜇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>
                    <a:effectLst/>
                  </a:rPr>
                  <a:t> </a:t>
                </a:r>
              </a:p>
              <a:p>
                <a:endParaRPr lang="en-US" sz="3200" dirty="0">
                  <a:ea typeface="Times New Roman" pitchFamily="39" charset="0"/>
                  <a:cs typeface="Calibri"/>
                </a:endParaRPr>
              </a:p>
              <a:p>
                <a:r>
                  <a:rPr lang="en-US" sz="3200" dirty="0">
                    <a:ea typeface="Times New Roman" pitchFamily="39" charset="0"/>
                    <a:cs typeface="Calibri"/>
                  </a:rPr>
                  <a:t>Before proceeding to model selection, we performed an overall regression test where we test the following: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>
                    <a:ea typeface="Times New Roman" pitchFamily="39" charset="0"/>
                    <a:cs typeface="Calibri"/>
                  </a:rPr>
                  <a:t> 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3200" dirty="0">
                    <a:ea typeface="Times New Roman" pitchFamily="39" charset="0"/>
                    <a:cs typeface="Calibri"/>
                  </a:rPr>
                  <a:t>: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>
                    <a:ea typeface="Times New Roman" pitchFamily="39" charset="0"/>
                    <a:cs typeface="Calibri"/>
                  </a:rPr>
                  <a:t> where p denotes the number of coefficients in the model</a:t>
                </a:r>
              </a:p>
              <a:p>
                <a:endParaRPr lang="en-US" sz="3200" dirty="0">
                  <a:ea typeface="Times New Roman" pitchFamily="39" charset="0"/>
                  <a:cs typeface="Calibri"/>
                </a:endParaRPr>
              </a:p>
              <a:p>
                <a:r>
                  <a:rPr lang="en-US" sz="3200" dirty="0">
                    <a:ea typeface="Times New Roman" pitchFamily="39" charset="0"/>
                    <a:cs typeface="Calibri"/>
                  </a:rPr>
                  <a:t>We proceed to model selection where we choose BIC as our criterion and forwards backwards as our stepwise selection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ea typeface="Times New Roman" pitchFamily="39" charset="0"/>
                    <a:cs typeface="Calibri"/>
                  </a:rPr>
                  <a:t>BIC(p) = D(p) + p*log(n)</a:t>
                </a:r>
              </a:p>
              <a:p>
                <a:endParaRPr lang="en-US" sz="3200" dirty="0">
                  <a:ea typeface="Times New Roman" pitchFamily="39" charset="0"/>
                  <a:cs typeface="Calibri"/>
                </a:endParaRPr>
              </a:p>
              <a:p>
                <a:r>
                  <a:rPr lang="en-US" sz="3200" dirty="0">
                    <a:ea typeface="Times New Roman" pitchFamily="39" charset="0"/>
                    <a:cs typeface="Calibri"/>
                  </a:rPr>
                  <a:t>Next, we check for leverage and influential points.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ea typeface="Times New Roman" pitchFamily="39" charset="0"/>
                    <a:cs typeface="Calibri"/>
                  </a:rPr>
                  <a:t> </a:t>
                </a: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/>
                        </m:ctrlPr>
                      </m:sSubPr>
                      <m:e>
                        <m:r>
                          <a:rPr lang="en-US" sz="3200" i="1"/>
                          <m:t>h</m:t>
                        </m:r>
                      </m:e>
                      <m:sub>
                        <m:r>
                          <a:rPr lang="en-US" sz="3200" i="1"/>
                          <m:t>𝑖𝑖</m:t>
                        </m:r>
                      </m:sub>
                    </m:sSub>
                    <m:r>
                      <a:rPr lang="en-US" sz="3200" i="1"/>
                      <m:t>&gt;</m:t>
                    </m:r>
                    <m:f>
                      <m:fPr>
                        <m:ctrlPr>
                          <a:rPr lang="en-US" sz="3200" i="1"/>
                        </m:ctrlPr>
                      </m:fPr>
                      <m:num>
                        <m:r>
                          <a:rPr lang="en-US" sz="3200" i="1"/>
                          <m:t>2</m:t>
                        </m:r>
                        <m:r>
                          <a:rPr lang="en-US" sz="3200" i="1"/>
                          <m:t>𝑝</m:t>
                        </m:r>
                      </m:num>
                      <m:den>
                        <m:r>
                          <a:rPr lang="en-US" sz="3200" i="1"/>
                          <m:t>𝑛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ea typeface="Times New Roman" pitchFamily="39" charset="0"/>
                    <a:cs typeface="Calibri"/>
                  </a:rPr>
                  <a:t> , where n is the  sample size, then the observation is a suspected leverage point.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ea typeface="Times New Roman" pitchFamily="39" charset="0"/>
                    <a:cs typeface="Calibri"/>
                  </a:rPr>
                  <a:t>observations with high Cook’s distance are influential points and may need to be deleted.  </a:t>
                </a:r>
                <a:endParaRPr lang="en-US" sz="4800" b="1" dirty="0">
                  <a:solidFill>
                    <a:srgbClr val="00205B"/>
                  </a:solidFill>
                  <a:latin typeface="+mj-lt"/>
                  <a:ea typeface="Times New Roman" pitchFamily="39" charset="0"/>
                  <a:cs typeface="Calibri"/>
                </a:endParaRPr>
              </a:p>
              <a:p>
                <a:pPr algn="ctr"/>
                <a:endParaRPr lang="en-US" sz="4800" b="1" dirty="0">
                  <a:solidFill>
                    <a:srgbClr val="00205B"/>
                  </a:solidFill>
                  <a:latin typeface="+mj-lt"/>
                  <a:ea typeface="Times New Roman" pitchFamily="39" charset="0"/>
                  <a:cs typeface="Calibri"/>
                </a:endParaRPr>
              </a:p>
              <a:p>
                <a:pPr algn="ctr"/>
                <a:r>
                  <a:rPr lang="en-US" sz="4800" b="1" dirty="0">
                    <a:solidFill>
                      <a:srgbClr val="00205B"/>
                    </a:solidFill>
                    <a:latin typeface="+mj-lt"/>
                    <a:ea typeface="Times New Roman" pitchFamily="39" charset="0"/>
                    <a:cs typeface="Calibri"/>
                  </a:rPr>
                  <a:t>Overall Regression Test &amp;</a:t>
                </a:r>
              </a:p>
              <a:p>
                <a:pPr algn="ctr"/>
                <a:r>
                  <a:rPr lang="en-US" sz="4800" b="1" dirty="0">
                    <a:solidFill>
                      <a:srgbClr val="00205B"/>
                    </a:solidFill>
                    <a:latin typeface="+mj-lt"/>
                    <a:ea typeface="Times New Roman" pitchFamily="39" charset="0"/>
                    <a:cs typeface="Calibri"/>
                  </a:rPr>
                  <a:t>Model Diagnostics </a:t>
                </a:r>
                <a:br>
                  <a:rPr lang="en-US" sz="4800" b="1" dirty="0">
                    <a:solidFill>
                      <a:srgbClr val="00205B"/>
                    </a:solidFill>
                    <a:latin typeface="+mj-lt"/>
                    <a:ea typeface="Times New Roman" pitchFamily="39" charset="0"/>
                    <a:cs typeface="Calibri"/>
                  </a:rPr>
                </a:br>
                <a:endParaRPr lang="en-US" sz="4800" b="1" dirty="0">
                  <a:solidFill>
                    <a:srgbClr val="00205B"/>
                  </a:solidFill>
                  <a:latin typeface="+mj-lt"/>
                  <a:ea typeface="Times New Roman" pitchFamily="39" charset="0"/>
                  <a:cs typeface="Calibri"/>
                </a:endParaRPr>
              </a:p>
              <a:p>
                <a:pPr algn="ctr"/>
                <a:endParaRPr lang="en-US" sz="4800" b="1" dirty="0">
                  <a:solidFill>
                    <a:srgbClr val="00205B"/>
                  </a:solidFill>
                  <a:latin typeface="+mj-lt"/>
                  <a:ea typeface="Times New Roman" pitchFamily="39" charset="0"/>
                  <a:cs typeface="Calibri"/>
                </a:endParaRPr>
              </a:p>
              <a:p>
                <a:r>
                  <a:rPr lang="en-US" sz="3600" dirty="0">
                    <a:ea typeface="Times New Roman" pitchFamily="39" charset="0"/>
                    <a:cs typeface="Calibri"/>
                    <a:sym typeface="Wingdings" panose="05000000000000000000" pitchFamily="2" charset="2"/>
                  </a:rPr>
                  <a:t>Overall Regression Test: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𝑟𝑎𝑑𝑖𝑢𝑠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𝑚𝑒𝑎𝑛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𝑠𝑚𝑜𝑜𝑡h𝑛𝑒𝑠𝑠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𝑚𝑒𝑎𝑛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𝑠𝑦𝑚𝑚𝑒𝑡𝑟𝑦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𝑚𝑒𝑎𝑛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𝑓𝑟𝑎𝑐𝑡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𝑑𝑖𝑚𝑒𝑛𝑡𝑖𝑜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𝑐𝑜𝑛𝑐𝑎𝑣𝑖𝑡𝑦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𝑙𝑒𝑎𝑠𝑡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𝑜𝑛𝑒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With a p-value of  less than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2.2×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−16</m:t>
                        </m:r>
                      </m:sup>
                    </m:sSup>
                  </m:oMath>
                </a14:m>
                <a:r>
                  <a:rPr lang="en-US" sz="3200" dirty="0"/>
                  <a:t> and at any significant alpha, we conclude that some predictors have an overall significant effect with tumor diagnosis</a:t>
                </a:r>
              </a:p>
              <a:p>
                <a:endParaRPr lang="en-US" sz="3200" dirty="0">
                  <a:solidFill>
                    <a:prstClr val="black"/>
                  </a:solidFill>
                  <a:ea typeface="Times New Roman" pitchFamily="39" charset="0"/>
                  <a:cs typeface="Calibri"/>
                  <a:sym typeface="Wingdings" panose="05000000000000000000" pitchFamily="2" charset="2"/>
                </a:endParaRPr>
              </a:p>
              <a:p>
                <a:endParaRPr lang="en-US" sz="3200" dirty="0">
                  <a:solidFill>
                    <a:prstClr val="black"/>
                  </a:solidFill>
                  <a:ea typeface="Times New Roman" pitchFamily="39" charset="0"/>
                  <a:cs typeface="Calibri"/>
                  <a:sym typeface="Wingdings" panose="05000000000000000000" pitchFamily="2" charset="2"/>
                </a:endParaRPr>
              </a:p>
              <a:p>
                <a:r>
                  <a:rPr lang="en-US" sz="3200" dirty="0">
                    <a:solidFill>
                      <a:prstClr val="black"/>
                    </a:solidFill>
                    <a:ea typeface="Times New Roman" pitchFamily="39" charset="0"/>
                    <a:cs typeface="Calibri"/>
                    <a:sym typeface="Wingdings" panose="05000000000000000000" pitchFamily="2" charset="2"/>
                  </a:rPr>
                  <a:t>Model fits the data well and there is no obvious sign of lack of fit</a:t>
                </a:r>
              </a:p>
              <a:p>
                <a:pPr lvl="0" algn="ctr"/>
                <a:endParaRPr lang="en-US" sz="4800" b="1" dirty="0">
                  <a:solidFill>
                    <a:srgbClr val="00205B"/>
                  </a:solidFill>
                  <a:latin typeface="+mj-lt"/>
                  <a:ea typeface="Times New Roman" pitchFamily="39" charset="0"/>
                  <a:cs typeface="Calibri"/>
                  <a:sym typeface="Wingdings" panose="05000000000000000000" pitchFamily="2" charset="2"/>
                </a:endParaRPr>
              </a:p>
              <a:p>
                <a:pPr lvl="0" algn="ctr"/>
                <a:endParaRPr lang="en-US" sz="3400" dirty="0">
                  <a:ea typeface="Times New Roman" pitchFamily="39" charset="0"/>
                  <a:cs typeface="Calibri"/>
                  <a:sym typeface="Wingdings" panose="05000000000000000000" pitchFamily="2" charset="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400" dirty="0">
                  <a:ea typeface="Times New Roman" pitchFamily="39" charset="0"/>
                  <a:cs typeface="Calibri"/>
                  <a:sym typeface="Wingdings" panose="05000000000000000000" pitchFamily="2" charset="2"/>
                </a:endParaRPr>
              </a:p>
              <a:p>
                <a:endParaRPr lang="en-US" sz="3400" dirty="0">
                  <a:ea typeface="Times New Roman" pitchFamily="39" charset="0"/>
                  <a:cs typeface="Calibri"/>
                  <a:sym typeface="Wingdings" panose="05000000000000000000" pitchFamily="2" charset="2"/>
                </a:endParaRPr>
              </a:p>
              <a:p>
                <a:endParaRPr lang="en-US" sz="3400" dirty="0">
                  <a:ea typeface="Times New Roman" pitchFamily="39" charset="0"/>
                  <a:cs typeface="Calibri"/>
                  <a:sym typeface="Wingdings" panose="05000000000000000000" pitchFamily="2" charset="2"/>
                </a:endParaRPr>
              </a:p>
              <a:p>
                <a:endParaRPr lang="en-US" sz="3400" dirty="0">
                  <a:ea typeface="Times New Roman" pitchFamily="39" charset="0"/>
                  <a:cs typeface="Calibri"/>
                  <a:sym typeface="Wingdings" panose="05000000000000000000" pitchFamily="2" charset="2"/>
                </a:endParaRPr>
              </a:p>
              <a:p>
                <a:endParaRPr lang="en-US" sz="3400" dirty="0">
                  <a:ea typeface="Times New Roman" pitchFamily="39" charset="0"/>
                  <a:cs typeface="Calibri"/>
                  <a:sym typeface="Wingdings" panose="05000000000000000000" pitchFamily="2" charset="2"/>
                </a:endParaRPr>
              </a:p>
              <a:p>
                <a:endParaRPr lang="en-US" sz="3400" dirty="0">
                  <a:ea typeface="Times New Roman" pitchFamily="39" charset="0"/>
                  <a:cs typeface="Calibri"/>
                  <a:sym typeface="Wingdings" panose="05000000000000000000" pitchFamily="2" charset="2"/>
                </a:endParaRPr>
              </a:p>
              <a:p>
                <a:endParaRPr lang="en-US" sz="3400" dirty="0">
                  <a:ea typeface="Times New Roman" pitchFamily="39" charset="0"/>
                  <a:cs typeface="Calibri"/>
                  <a:sym typeface="Wingdings" panose="05000000000000000000" pitchFamily="2" charset="2"/>
                </a:endParaRPr>
              </a:p>
              <a:p>
                <a:endParaRPr lang="en-US" sz="3200" dirty="0"/>
              </a:p>
              <a:p>
                <a:endParaRPr lang="en-US" sz="3400" dirty="0">
                  <a:ea typeface="Times New Roman" pitchFamily="39" charset="0"/>
                  <a:cs typeface="Calibri"/>
                  <a:sym typeface="Wingdings" panose="05000000000000000000" pitchFamily="2" charset="2"/>
                </a:endParaRPr>
              </a:p>
              <a:p>
                <a:endParaRPr lang="en-US" sz="3400" dirty="0">
                  <a:ea typeface="Times New Roman" pitchFamily="39" charset="0"/>
                  <a:cs typeface="Calibri"/>
                  <a:sym typeface="Wingdings" panose="05000000000000000000" pitchFamily="2" charset="2"/>
                </a:endParaRPr>
              </a:p>
              <a:p>
                <a:endParaRPr lang="en-US" sz="3400" dirty="0">
                  <a:ea typeface="Times New Roman" pitchFamily="39" charset="0"/>
                  <a:cs typeface="Calibri"/>
                  <a:sym typeface="Wingdings" panose="05000000000000000000" pitchFamily="2" charset="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400" dirty="0">
                  <a:ea typeface="Times New Roman" pitchFamily="39" charset="0"/>
                  <a:cs typeface="Calibri"/>
                  <a:sym typeface="Wingdings" panose="05000000000000000000" pitchFamily="2" charset="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400" dirty="0">
                  <a:ea typeface="Times New Roman" pitchFamily="39" charset="0"/>
                  <a:cs typeface="Calibri"/>
                  <a:sym typeface="Wingdings" panose="05000000000000000000" pitchFamily="2" charset="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400" dirty="0">
                  <a:ea typeface="Times New Roman" pitchFamily="39" charset="0"/>
                  <a:cs typeface="Calibri"/>
                  <a:sym typeface="Wingdings" panose="05000000000000000000" pitchFamily="2" charset="2"/>
                </a:endParaRPr>
              </a:p>
              <a:p>
                <a:endParaRPr lang="en-US" sz="3400" dirty="0">
                  <a:ea typeface="Times New Roman" pitchFamily="39" charset="0"/>
                  <a:cs typeface="Calibri"/>
                  <a:sym typeface="Wingdings" panose="05000000000000000000" pitchFamily="2" charset="2"/>
                </a:endParaRPr>
              </a:p>
              <a:p>
                <a:endParaRPr lang="en-US" sz="3400" dirty="0">
                  <a:ea typeface="Times New Roman" pitchFamily="39" charset="0"/>
                  <a:cs typeface="Calibri"/>
                  <a:sym typeface="Wingdings" panose="05000000000000000000" pitchFamily="2" charset="2"/>
                </a:endParaRPr>
              </a:p>
              <a:p>
                <a:endParaRPr lang="en-US" sz="3400" dirty="0">
                  <a:ea typeface="Times New Roman" pitchFamily="39" charset="0"/>
                  <a:cs typeface="Calibri"/>
                  <a:sym typeface="Wingdings" panose="05000000000000000000" pitchFamily="2" charset="2"/>
                </a:endParaRPr>
              </a:p>
              <a:p>
                <a:endParaRPr lang="en-US" sz="3400" dirty="0">
                  <a:ea typeface="Times New Roman" pitchFamily="39" charset="0"/>
                  <a:cs typeface="Calibri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35ED84-EE83-4693-B741-4ADECB9A7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5181" y="6734022"/>
                <a:ext cx="13185326" cy="30139276"/>
              </a:xfrm>
              <a:prstGeom prst="rect">
                <a:avLst/>
              </a:prstGeom>
              <a:blipFill>
                <a:blip r:embed="rId5"/>
                <a:stretch>
                  <a:fillRect l="-1346" t="-548" r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DF213A4-4DB8-4B4E-B2C3-A77B63BE3EE8}"/>
              </a:ext>
            </a:extLst>
          </p:cNvPr>
          <p:cNvSpPr txBox="1"/>
          <p:nvPr/>
        </p:nvSpPr>
        <p:spPr>
          <a:xfrm>
            <a:off x="1325377" y="6734022"/>
            <a:ext cx="12700721" cy="23914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rgbClr val="00205B"/>
                </a:solidFill>
                <a:latin typeface="+mj-lt"/>
                <a:ea typeface="Times New Roman" pitchFamily="39" charset="0"/>
                <a:cs typeface="Calibri"/>
              </a:rPr>
              <a:t>Introduction</a:t>
            </a:r>
          </a:p>
          <a:p>
            <a:pPr lvl="0"/>
            <a:endParaRPr lang="en-US" sz="3400" b="1" i="1" dirty="0">
              <a:solidFill>
                <a:prstClr val="black"/>
              </a:solidFill>
              <a:ea typeface="Times New Roman" pitchFamily="39" charset="0"/>
              <a:cs typeface="Calibri"/>
            </a:endParaRPr>
          </a:p>
          <a:p>
            <a:pPr lvl="0"/>
            <a:r>
              <a:rPr lang="en-US" sz="3200" dirty="0"/>
              <a:t>Breast cancer is a type of cancer that causes uncontrollable growth of abnormal breast cells that form a mass called a tumor. Because of genetic mutations, cancer cells have different sizes and shapes compared to healthy cells, thus are unable to function properly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main goal of this project is to build a model and find the most significant variables when determining tumor diagnosis. </a:t>
            </a:r>
            <a:endParaRPr lang="en-US" sz="3200" dirty="0">
              <a:solidFill>
                <a:prstClr val="black"/>
              </a:solidFill>
            </a:endParaRPr>
          </a:p>
          <a:p>
            <a:pPr algn="just"/>
            <a:endParaRPr lang="en-US" sz="3400" b="1" dirty="0">
              <a:ea typeface="Times New Roman" pitchFamily="39" charset="0"/>
              <a:cs typeface="Calibri"/>
            </a:endParaRPr>
          </a:p>
          <a:p>
            <a:pPr algn="ctr"/>
            <a:r>
              <a:rPr lang="en-US" sz="4800" b="1" dirty="0">
                <a:solidFill>
                  <a:srgbClr val="00205B"/>
                </a:solidFill>
                <a:latin typeface="+mj-lt"/>
                <a:ea typeface="Times New Roman" pitchFamily="39" charset="0"/>
                <a:cs typeface="Calibri"/>
              </a:rPr>
              <a:t>Data Description and Preprocessing</a:t>
            </a:r>
          </a:p>
          <a:p>
            <a:endParaRPr lang="en-US" sz="3400" b="1" i="1" dirty="0">
              <a:cs typeface="Calibri"/>
            </a:endParaRPr>
          </a:p>
          <a:p>
            <a:r>
              <a:rPr lang="en-US" sz="3200" dirty="0"/>
              <a:t>Data: Breast Cancer Wisconsin (Diagnostic) Data Set </a:t>
            </a:r>
          </a:p>
          <a:p>
            <a:endParaRPr lang="en-US" sz="3200" dirty="0"/>
          </a:p>
          <a:p>
            <a:r>
              <a:rPr lang="en-US" sz="3200" dirty="0"/>
              <a:t>This dataset consists of the tumor diagnosis and the characteristics of cell nuclei, computed from 569 digitized images of a fine needle aspirate (FNA) breast mass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Assume a breast mass can have more than one nucleus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 missing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Response  variable: tumor diagnosis (M, B)</a:t>
            </a:r>
          </a:p>
          <a:p>
            <a:endParaRPr lang="en-US" sz="32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Total of 357 benign tumors and 212 malignant tumors.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10 numeric predictors that describe the size and shape of the cell nucleus: area, radius, perimeter, fractal dimension, concavity, , smoothness, symmetry, compactness, concave points, texture</a:t>
            </a:r>
          </a:p>
          <a:p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Mean, standard error, worst(mean of largest three values) also computed for reach predictor resulting in 30 total predictors.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Issue of collinearity between predictors.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Removed all columns of  “standard error” and “worst”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Removed predictors of texture, area, perimeter, concave points, compactness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Remaining variables: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diagnosis, radius mean, smoothness mean,</a:t>
            </a:r>
          </a:p>
          <a:p>
            <a:r>
              <a:rPr lang="en-US" sz="3200" dirty="0"/>
              <a:t>		symmetry mean, fractal dimension mean, concavity mean</a:t>
            </a:r>
          </a:p>
          <a:p>
            <a:endParaRPr lang="en-US" sz="3600" dirty="0"/>
          </a:p>
          <a:p>
            <a:pPr algn="just"/>
            <a:endParaRPr lang="en-US" sz="34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1F13A40-4113-CB47-BE3A-58D7262F6E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362" y="3030705"/>
            <a:ext cx="8681409" cy="218990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4FFF327-E728-534A-B211-2934D4B956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56615" y="3221339"/>
            <a:ext cx="8681410" cy="1644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0A516F-DDF4-DF48-901F-28C92EFBB8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8674" y="17467497"/>
            <a:ext cx="5986981" cy="399916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FE51EBD-5A83-DC4A-8E47-82D1C21BCE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54183" y="8947470"/>
            <a:ext cx="5514944" cy="429728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684D107-B36F-9C47-A3A5-216F313579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46438" y="8760830"/>
            <a:ext cx="6028675" cy="4697585"/>
          </a:xfrm>
          <a:prstGeom prst="rect">
            <a:avLst/>
          </a:prstGeom>
        </p:spPr>
      </p:pic>
      <p:pic>
        <p:nvPicPr>
          <p:cNvPr id="54" name="Picture 53" descr="Table&#10;&#10;Description automatically generated">
            <a:extLst>
              <a:ext uri="{FF2B5EF4-FFF2-40B4-BE49-F238E27FC236}">
                <a16:creationId xmlns:a16="http://schemas.microsoft.com/office/drawing/2014/main" id="{D47334A9-D994-2046-8447-1B629198B6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5157" y="16459200"/>
            <a:ext cx="7582562" cy="2385733"/>
          </a:xfrm>
          <a:prstGeom prst="rect">
            <a:avLst/>
          </a:prstGeom>
        </p:spPr>
      </p:pic>
      <p:pic>
        <p:nvPicPr>
          <p:cNvPr id="57" name="Picture 5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04F95EAD-FBD9-1745-BB06-9BC84DD17A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0853" y="26691141"/>
            <a:ext cx="6868002" cy="382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3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05B"/>
      </a:accent1>
      <a:accent2>
        <a:srgbClr val="A89968"/>
      </a:accent2>
      <a:accent3>
        <a:srgbClr val="00558C"/>
      </a:accent3>
      <a:accent4>
        <a:srgbClr val="651D32"/>
      </a:accent4>
      <a:accent5>
        <a:srgbClr val="4F2C1D"/>
      </a:accent5>
      <a:accent6>
        <a:srgbClr val="71B2C9"/>
      </a:accent6>
      <a:hlink>
        <a:srgbClr val="0563C1"/>
      </a:hlink>
      <a:folHlink>
        <a:srgbClr val="954F72"/>
      </a:folHlink>
    </a:clrScheme>
    <a:fontScheme name="Queens branded mixed for print">
      <a:majorFont>
        <a:latin typeface="Tahoma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7C4797E64F8F4C9B8016C131457BEB" ma:contentTypeVersion="2" ma:contentTypeDescription="Create a new document." ma:contentTypeScope="" ma:versionID="c8e19269385e46e8b95b7b84f1e862fe">
  <xsd:schema xmlns:xsd="http://www.w3.org/2001/XMLSchema" xmlns:xs="http://www.w3.org/2001/XMLSchema" xmlns:p="http://schemas.microsoft.com/office/2006/metadata/properties" xmlns:ns2="d1066b09-0fb4-4e21-b6ca-bca9c96099cf" targetNamespace="http://schemas.microsoft.com/office/2006/metadata/properties" ma:root="true" ma:fieldsID="ddbd0ea27c87550ec703883f69e7f70b" ns2:_="">
    <xsd:import namespace="d1066b09-0fb4-4e21-b6ca-bca9c96099cf"/>
    <xsd:element name="properties">
      <xsd:complexType>
        <xsd:sequence>
          <xsd:element name="documentManagement">
            <xsd:complexType>
              <xsd:all>
                <xsd:element ref="ns2:Type_x0020_of_x0020_Resour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66b09-0fb4-4e21-b6ca-bca9c96099cf" elementFormDefault="qualified">
    <xsd:import namespace="http://schemas.microsoft.com/office/2006/documentManagement/types"/>
    <xsd:import namespace="http://schemas.microsoft.com/office/infopath/2007/PartnerControls"/>
    <xsd:element name="Type_x0020_of_x0020_Resource" ma:index="9" nillable="true" ma:displayName="Type of Resource" ma:default="Article/book" ma:format="Dropdown" ma:internalName="Type_x0020_of_x0020_Resource">
      <xsd:simpleType>
        <xsd:restriction base="dms:Choice">
          <xsd:enumeration value="Article/book"/>
          <xsd:enumeration value="Job aid"/>
          <xsd:enumeration value="List of resources/readings"/>
          <xsd:enumeration value="Presentation"/>
          <xsd:enumeration value="Quick introduction"/>
          <xsd:enumeration value="Sample/model"/>
          <xsd:enumeration value="Template"/>
          <xsd:enumeration value="Workshee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 ma:index="8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ype_x0020_of_x0020_Resource xmlns="d1066b09-0fb4-4e21-b6ca-bca9c96099cf">Template</Type_x0020_of_x0020_Resource>
  </documentManagement>
</p:properties>
</file>

<file path=customXml/itemProps1.xml><?xml version="1.0" encoding="utf-8"?>
<ds:datastoreItem xmlns:ds="http://schemas.openxmlformats.org/officeDocument/2006/customXml" ds:itemID="{94D14BEB-79EC-4E42-9E5C-0CDF35598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066b09-0fb4-4e21-b6ca-bca9c96099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42CF48-BA78-45D0-AE74-5F5F359A74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953BEB-E707-4076-8224-6245BDDC434D}">
  <ds:schemaRefs>
    <ds:schemaRef ds:uri="http://schemas.microsoft.com/office/2006/metadata/properties"/>
    <ds:schemaRef ds:uri="http://schemas.microsoft.com/office/infopath/2007/PartnerControls"/>
    <ds:schemaRef ds:uri="d1066b09-0fb4-4e21-b6ca-bca9c96099c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2116</TotalTime>
  <Words>747</Words>
  <Application>Microsoft Macintosh PowerPoint</Application>
  <PresentationFormat>Custom</PresentationFormat>
  <Paragraphs>122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Georgia</vt:lpstr>
      <vt:lpstr>Tahoma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 x 48 poster template with 3 columns</dc:title>
  <dc:subject>Research</dc:subject>
  <dc:creator>Laura Lohman</dc:creator>
  <cp:lastModifiedBy>Ana Ilinca Boeriu</cp:lastModifiedBy>
  <cp:revision>105</cp:revision>
  <cp:lastPrinted>2022-02-09T20:50:52Z</cp:lastPrinted>
  <dcterms:created xsi:type="dcterms:W3CDTF">2018-08-06T20:22:58Z</dcterms:created>
  <dcterms:modified xsi:type="dcterms:W3CDTF">2022-02-10T07:29:42Z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0x0101006A7C4797E64F8F4C9B8016C131457BEB</vt:lpwstr>
  </property>
</Properties>
</file>