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59"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6D9D-7592-4E9B-BF24-FBF29FA155C1}"/>
              </a:ext>
            </a:extLst>
          </p:cNvPr>
          <p:cNvSpPr>
            <a:spLocks noGrp="1"/>
          </p:cNvSpPr>
          <p:nvPr>
            <p:ph type="ctrTitle"/>
          </p:nvPr>
        </p:nvSpPr>
        <p:spPr>
          <a:xfrm>
            <a:off x="1507067" y="1782698"/>
            <a:ext cx="7766936" cy="1646302"/>
          </a:xfrm>
        </p:spPr>
        <p:txBody>
          <a:bodyPr/>
          <a:lstStyle/>
          <a:p>
            <a:r>
              <a:rPr lang="en-US" dirty="0"/>
              <a:t>Project 2: Health Monitoring App</a:t>
            </a:r>
          </a:p>
        </p:txBody>
      </p:sp>
      <p:sp>
        <p:nvSpPr>
          <p:cNvPr id="3" name="Subtitle 2">
            <a:extLst>
              <a:ext uri="{FF2B5EF4-FFF2-40B4-BE49-F238E27FC236}">
                <a16:creationId xmlns:a16="http://schemas.microsoft.com/office/drawing/2014/main" id="{4C0F277B-C70D-4881-B184-11D314A95D52}"/>
              </a:ext>
            </a:extLst>
          </p:cNvPr>
          <p:cNvSpPr>
            <a:spLocks noGrp="1"/>
          </p:cNvSpPr>
          <p:nvPr>
            <p:ph type="subTitle" idx="1"/>
          </p:nvPr>
        </p:nvSpPr>
        <p:spPr/>
        <p:txBody>
          <a:bodyPr/>
          <a:lstStyle/>
          <a:p>
            <a:r>
              <a:rPr lang="en-US" dirty="0"/>
              <a:t>Anna </a:t>
            </a:r>
            <a:r>
              <a:rPr lang="en-US" dirty="0" err="1"/>
              <a:t>Burlyaeva</a:t>
            </a:r>
            <a:r>
              <a:rPr lang="en-US" dirty="0"/>
              <a:t>, Lucila Rondissone, </a:t>
            </a:r>
            <a:r>
              <a:rPr lang="en-US" dirty="0" err="1"/>
              <a:t>Himani</a:t>
            </a:r>
            <a:r>
              <a:rPr lang="en-US" dirty="0"/>
              <a:t> Singh, Alina Smirnova</a:t>
            </a:r>
          </a:p>
        </p:txBody>
      </p:sp>
    </p:spTree>
    <p:extLst>
      <p:ext uri="{BB962C8B-B14F-4D97-AF65-F5344CB8AC3E}">
        <p14:creationId xmlns:p14="http://schemas.microsoft.com/office/powerpoint/2010/main" val="187724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AC60-D22A-4D2A-B1CA-91D008259CFE}"/>
              </a:ext>
            </a:extLst>
          </p:cNvPr>
          <p:cNvSpPr>
            <a:spLocks noGrp="1"/>
          </p:cNvSpPr>
          <p:nvPr>
            <p:ph type="title"/>
          </p:nvPr>
        </p:nvSpPr>
        <p:spPr/>
        <p:txBody>
          <a:bodyPr/>
          <a:lstStyle/>
          <a:p>
            <a:r>
              <a:rPr lang="en-US" dirty="0"/>
              <a:t>Health Monitoring App	</a:t>
            </a:r>
          </a:p>
        </p:txBody>
      </p:sp>
      <p:sp>
        <p:nvSpPr>
          <p:cNvPr id="3" name="Content Placeholder 2">
            <a:extLst>
              <a:ext uri="{FF2B5EF4-FFF2-40B4-BE49-F238E27FC236}">
                <a16:creationId xmlns:a16="http://schemas.microsoft.com/office/drawing/2014/main" id="{98AF08C3-529D-4673-8679-037EA4310FF2}"/>
              </a:ext>
            </a:extLst>
          </p:cNvPr>
          <p:cNvSpPr>
            <a:spLocks noGrp="1"/>
          </p:cNvSpPr>
          <p:nvPr>
            <p:ph idx="1"/>
          </p:nvPr>
        </p:nvSpPr>
        <p:spPr>
          <a:xfrm>
            <a:off x="1076829" y="1583541"/>
            <a:ext cx="8596668" cy="3880773"/>
          </a:xfrm>
        </p:spPr>
        <p:txBody>
          <a:bodyPr anchor="ctr"/>
          <a:lstStyle/>
          <a:p>
            <a:pPr algn="just"/>
            <a:r>
              <a:rPr lang="en-US" dirty="0"/>
              <a:t>A tool to log, monitor and visualize different indicators about a specific health condition.</a:t>
            </a:r>
          </a:p>
          <a:p>
            <a:pPr algn="just"/>
            <a:endParaRPr lang="en-US" dirty="0"/>
          </a:p>
          <a:p>
            <a:pPr marL="0" indent="0" algn="just">
              <a:buNone/>
            </a:pPr>
            <a:endParaRPr lang="en-US" dirty="0"/>
          </a:p>
          <a:p>
            <a:pPr algn="just"/>
            <a:r>
              <a:rPr lang="en-US" dirty="0"/>
              <a:t>For example, a </a:t>
            </a:r>
            <a:r>
              <a:rPr lang="en-US"/>
              <a:t>person with diabetes </a:t>
            </a:r>
            <a:r>
              <a:rPr lang="en-US" dirty="0"/>
              <a:t>might want to track his blood sugar level daily, and monitor his daily insulin dose. That way, if a given symptom appears that could be related to the medication, it can be easily visualized and identified.</a:t>
            </a:r>
          </a:p>
        </p:txBody>
      </p:sp>
    </p:spTree>
    <p:extLst>
      <p:ext uri="{BB962C8B-B14F-4D97-AF65-F5344CB8AC3E}">
        <p14:creationId xmlns:p14="http://schemas.microsoft.com/office/powerpoint/2010/main" val="213207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E0E8-EE26-4546-B296-FFE7748762D1}"/>
              </a:ext>
            </a:extLst>
          </p:cNvPr>
          <p:cNvSpPr>
            <a:spLocks noGrp="1"/>
          </p:cNvSpPr>
          <p:nvPr>
            <p:ph type="title"/>
          </p:nvPr>
        </p:nvSpPr>
        <p:spPr/>
        <p:txBody>
          <a:bodyPr/>
          <a:lstStyle/>
          <a:p>
            <a:r>
              <a:rPr lang="en-US" dirty="0"/>
              <a:t>Health Monitoring App	</a:t>
            </a:r>
          </a:p>
        </p:txBody>
      </p:sp>
      <p:sp>
        <p:nvSpPr>
          <p:cNvPr id="3" name="Content Placeholder 2">
            <a:extLst>
              <a:ext uri="{FF2B5EF4-FFF2-40B4-BE49-F238E27FC236}">
                <a16:creationId xmlns:a16="http://schemas.microsoft.com/office/drawing/2014/main" id="{D13A831A-2BD9-426E-ABA1-ED6A4899492E}"/>
              </a:ext>
            </a:extLst>
          </p:cNvPr>
          <p:cNvSpPr>
            <a:spLocks noGrp="1"/>
          </p:cNvSpPr>
          <p:nvPr>
            <p:ph idx="1"/>
          </p:nvPr>
        </p:nvSpPr>
        <p:spPr/>
        <p:txBody>
          <a:bodyPr/>
          <a:lstStyle/>
          <a:p>
            <a:pPr algn="just"/>
            <a:r>
              <a:rPr lang="en-US" dirty="0"/>
              <a:t>Our app is designed as a web application using:</a:t>
            </a:r>
          </a:p>
          <a:p>
            <a:pPr marL="0" indent="0" algn="just">
              <a:buNone/>
            </a:pPr>
            <a:endParaRPr lang="en-US" dirty="0"/>
          </a:p>
          <a:p>
            <a:pPr lvl="1" algn="just"/>
            <a:r>
              <a:rPr lang="en-US" dirty="0"/>
              <a:t>A SQL database </a:t>
            </a:r>
          </a:p>
          <a:p>
            <a:pPr lvl="1" algn="just"/>
            <a:r>
              <a:rPr lang="en-US" dirty="0"/>
              <a:t>A Python script using Pandas and </a:t>
            </a:r>
            <a:r>
              <a:rPr lang="en-US" dirty="0" err="1"/>
              <a:t>SQLalchemy</a:t>
            </a:r>
            <a:r>
              <a:rPr lang="en-US" dirty="0"/>
              <a:t> for querying the database</a:t>
            </a:r>
          </a:p>
          <a:p>
            <a:pPr lvl="1" algn="just"/>
            <a:r>
              <a:rPr lang="en-US" dirty="0"/>
              <a:t>A Flask server</a:t>
            </a:r>
          </a:p>
          <a:p>
            <a:pPr lvl="1" algn="just"/>
            <a:r>
              <a:rPr lang="en-US" dirty="0"/>
              <a:t>A website designed with React JS and Material UI</a:t>
            </a:r>
          </a:p>
        </p:txBody>
      </p:sp>
    </p:spTree>
    <p:extLst>
      <p:ext uri="{BB962C8B-B14F-4D97-AF65-F5344CB8AC3E}">
        <p14:creationId xmlns:p14="http://schemas.microsoft.com/office/powerpoint/2010/main" val="380966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BFED-72FA-415F-B6C8-666B34763BBD}"/>
              </a:ext>
            </a:extLst>
          </p:cNvPr>
          <p:cNvSpPr>
            <a:spLocks noGrp="1"/>
          </p:cNvSpPr>
          <p:nvPr>
            <p:ph type="title"/>
          </p:nvPr>
        </p:nvSpPr>
        <p:spPr/>
        <p:txBody>
          <a:bodyPr/>
          <a:lstStyle/>
          <a:p>
            <a:r>
              <a:rPr lang="en-US" dirty="0"/>
              <a:t>Data acquisition and loading</a:t>
            </a:r>
          </a:p>
        </p:txBody>
      </p:sp>
      <p:sp>
        <p:nvSpPr>
          <p:cNvPr id="3" name="Content Placeholder 2">
            <a:extLst>
              <a:ext uri="{FF2B5EF4-FFF2-40B4-BE49-F238E27FC236}">
                <a16:creationId xmlns:a16="http://schemas.microsoft.com/office/drawing/2014/main" id="{96F67B34-DCFD-44D7-A0ED-52B04F776F62}"/>
              </a:ext>
            </a:extLst>
          </p:cNvPr>
          <p:cNvSpPr>
            <a:spLocks noGrp="1"/>
          </p:cNvSpPr>
          <p:nvPr>
            <p:ph idx="1"/>
          </p:nvPr>
        </p:nvSpPr>
        <p:spPr/>
        <p:txBody>
          <a:bodyPr/>
          <a:lstStyle/>
          <a:p>
            <a:pPr algn="just"/>
            <a:r>
              <a:rPr lang="en-US" dirty="0"/>
              <a:t>To emulate the user’s input on our app, we used a csv file from Kaggle comprising 6 months of daily diabetes info from a 60 year old female from Paris. </a:t>
            </a:r>
          </a:p>
          <a:p>
            <a:pPr marL="0" indent="0" algn="just">
              <a:buNone/>
            </a:pPr>
            <a:endParaRPr lang="en-US" dirty="0"/>
          </a:p>
          <a:p>
            <a:pPr algn="just"/>
            <a:r>
              <a:rPr lang="en-US" dirty="0"/>
              <a:t>The csv contains information about several indicators like glucose level, insulin dose, </a:t>
            </a:r>
            <a:r>
              <a:rPr lang="en-US" dirty="0" err="1"/>
              <a:t>etc</a:t>
            </a:r>
            <a:r>
              <a:rPr lang="en-US" dirty="0"/>
              <a:t>, with notes from the user.</a:t>
            </a:r>
          </a:p>
          <a:p>
            <a:pPr marL="0" indent="0" algn="just">
              <a:buNone/>
            </a:pPr>
            <a:endParaRPr lang="en-US" dirty="0"/>
          </a:p>
          <a:p>
            <a:pPr algn="just"/>
            <a:r>
              <a:rPr lang="en-US" dirty="0"/>
              <a:t>The csv was loaded as different tables on a SQL database, using the </a:t>
            </a:r>
            <a:r>
              <a:rPr lang="en-US" dirty="0" err="1"/>
              <a:t>user_id</a:t>
            </a:r>
            <a:r>
              <a:rPr lang="en-US" dirty="0"/>
              <a:t> and the </a:t>
            </a:r>
            <a:r>
              <a:rPr lang="en-US" dirty="0" err="1"/>
              <a:t>indicator_id</a:t>
            </a:r>
            <a:r>
              <a:rPr lang="en-US" dirty="0"/>
              <a:t> as relational keys.</a:t>
            </a:r>
          </a:p>
        </p:txBody>
      </p:sp>
    </p:spTree>
    <p:extLst>
      <p:ext uri="{BB962C8B-B14F-4D97-AF65-F5344CB8AC3E}">
        <p14:creationId xmlns:p14="http://schemas.microsoft.com/office/powerpoint/2010/main" val="52313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F2C76-7082-4764-8056-FC6BFFFF540A}"/>
              </a:ext>
            </a:extLst>
          </p:cNvPr>
          <p:cNvSpPr>
            <a:spLocks noGrp="1"/>
          </p:cNvSpPr>
          <p:nvPr>
            <p:ph type="title"/>
          </p:nvPr>
        </p:nvSpPr>
        <p:spPr/>
        <p:txBody>
          <a:bodyPr/>
          <a:lstStyle/>
          <a:p>
            <a:r>
              <a:rPr lang="en-US" dirty="0" err="1"/>
              <a:t>myHealthApp</a:t>
            </a:r>
            <a:r>
              <a:rPr lang="en-US" dirty="0"/>
              <a:t> – ER Diagram</a:t>
            </a:r>
          </a:p>
        </p:txBody>
      </p:sp>
      <p:pic>
        <p:nvPicPr>
          <p:cNvPr id="5" name="Picture 4">
            <a:extLst>
              <a:ext uri="{FF2B5EF4-FFF2-40B4-BE49-F238E27FC236}">
                <a16:creationId xmlns:a16="http://schemas.microsoft.com/office/drawing/2014/main" id="{CE471A78-ADF4-4DF2-AA51-1D0D66AD3025}"/>
              </a:ext>
            </a:extLst>
          </p:cNvPr>
          <p:cNvPicPr>
            <a:picLocks noChangeAspect="1"/>
          </p:cNvPicPr>
          <p:nvPr/>
        </p:nvPicPr>
        <p:blipFill>
          <a:blip r:embed="rId2"/>
          <a:stretch>
            <a:fillRect/>
          </a:stretch>
        </p:blipFill>
        <p:spPr>
          <a:xfrm>
            <a:off x="838200" y="2138362"/>
            <a:ext cx="5886450" cy="3343275"/>
          </a:xfrm>
          <a:prstGeom prst="rect">
            <a:avLst/>
          </a:prstGeom>
        </p:spPr>
      </p:pic>
    </p:spTree>
    <p:extLst>
      <p:ext uri="{BB962C8B-B14F-4D97-AF65-F5344CB8AC3E}">
        <p14:creationId xmlns:p14="http://schemas.microsoft.com/office/powerpoint/2010/main" val="121254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1DCA-23D5-4143-88EA-C1A201B45688}"/>
              </a:ext>
            </a:extLst>
          </p:cNvPr>
          <p:cNvSpPr>
            <a:spLocks noGrp="1"/>
          </p:cNvSpPr>
          <p:nvPr>
            <p:ph type="title"/>
          </p:nvPr>
        </p:nvSpPr>
        <p:spPr/>
        <p:txBody>
          <a:bodyPr/>
          <a:lstStyle/>
          <a:p>
            <a:r>
              <a:rPr lang="en-US" dirty="0"/>
              <a:t>Backend: data_prep.py</a:t>
            </a:r>
          </a:p>
        </p:txBody>
      </p:sp>
      <p:sp>
        <p:nvSpPr>
          <p:cNvPr id="3" name="Content Placeholder 2">
            <a:extLst>
              <a:ext uri="{FF2B5EF4-FFF2-40B4-BE49-F238E27FC236}">
                <a16:creationId xmlns:a16="http://schemas.microsoft.com/office/drawing/2014/main" id="{7F3D08F8-27B9-47DD-AC88-757B3FB21E08}"/>
              </a:ext>
            </a:extLst>
          </p:cNvPr>
          <p:cNvSpPr>
            <a:spLocks noGrp="1"/>
          </p:cNvSpPr>
          <p:nvPr>
            <p:ph idx="1"/>
          </p:nvPr>
        </p:nvSpPr>
        <p:spPr>
          <a:xfrm>
            <a:off x="677334" y="1608139"/>
            <a:ext cx="8596668" cy="3880773"/>
          </a:xfrm>
        </p:spPr>
        <p:txBody>
          <a:bodyPr>
            <a:normAutofit/>
          </a:bodyPr>
          <a:lstStyle/>
          <a:p>
            <a:pPr algn="just"/>
            <a:r>
              <a:rPr lang="en-US" dirty="0"/>
              <a:t>The aim of the backend work was to create a JSON file to send to Flask.</a:t>
            </a:r>
          </a:p>
          <a:p>
            <a:pPr algn="just"/>
            <a:endParaRPr lang="en-US" dirty="0"/>
          </a:p>
          <a:p>
            <a:pPr algn="just"/>
            <a:r>
              <a:rPr lang="en-US" dirty="0"/>
              <a:t>For this we created a </a:t>
            </a:r>
            <a:r>
              <a:rPr lang="en-US" dirty="0" err="1"/>
              <a:t>data_prep</a:t>
            </a:r>
            <a:r>
              <a:rPr lang="en-US" dirty="0"/>
              <a:t> function which takes database name and username as input and returns a JSON File.</a:t>
            </a:r>
          </a:p>
          <a:p>
            <a:pPr algn="just"/>
            <a:endParaRPr lang="en-US" dirty="0"/>
          </a:p>
          <a:p>
            <a:pPr algn="just"/>
            <a:r>
              <a:rPr lang="en-US" dirty="0"/>
              <a:t>The function :</a:t>
            </a:r>
          </a:p>
          <a:p>
            <a:pPr lvl="1" algn="just"/>
            <a:r>
              <a:rPr lang="en-US" dirty="0"/>
              <a:t>Is used to make a </a:t>
            </a:r>
            <a:r>
              <a:rPr lang="en-US" dirty="0" err="1"/>
              <a:t>mySQL</a:t>
            </a:r>
            <a:r>
              <a:rPr lang="en-US" dirty="0"/>
              <a:t> database connection.</a:t>
            </a:r>
          </a:p>
          <a:p>
            <a:pPr lvl="1" algn="just"/>
            <a:r>
              <a:rPr lang="en-US" dirty="0"/>
              <a:t>Use SQLALCHEMY to reflect tables and write queries</a:t>
            </a:r>
          </a:p>
          <a:p>
            <a:pPr lvl="1" algn="just"/>
            <a:endParaRPr lang="en-US" dirty="0"/>
          </a:p>
          <a:p>
            <a:pPr lvl="1" algn="just"/>
            <a:endParaRPr lang="en-US" dirty="0"/>
          </a:p>
          <a:p>
            <a:pPr lvl="1"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32204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CDC1-ADB9-4D10-9CBF-2D9A3E4493D2}"/>
              </a:ext>
            </a:extLst>
          </p:cNvPr>
          <p:cNvSpPr>
            <a:spLocks noGrp="1"/>
          </p:cNvSpPr>
          <p:nvPr>
            <p:ph type="title"/>
          </p:nvPr>
        </p:nvSpPr>
        <p:spPr/>
        <p:txBody>
          <a:bodyPr/>
          <a:lstStyle/>
          <a:p>
            <a:r>
              <a:rPr lang="en-US" dirty="0"/>
              <a:t>Backend: data_prep.py</a:t>
            </a:r>
            <a:endParaRPr lang="en-US" b="1" dirty="0"/>
          </a:p>
        </p:txBody>
      </p:sp>
      <p:sp>
        <p:nvSpPr>
          <p:cNvPr id="3" name="Content Placeholder 2">
            <a:extLst>
              <a:ext uri="{FF2B5EF4-FFF2-40B4-BE49-F238E27FC236}">
                <a16:creationId xmlns:a16="http://schemas.microsoft.com/office/drawing/2014/main" id="{1F58B69D-8CE0-4628-A73B-CEDE3C08BB4D}"/>
              </a:ext>
            </a:extLst>
          </p:cNvPr>
          <p:cNvSpPr>
            <a:spLocks noGrp="1"/>
          </p:cNvSpPr>
          <p:nvPr>
            <p:ph idx="1"/>
          </p:nvPr>
        </p:nvSpPr>
        <p:spPr>
          <a:xfrm>
            <a:off x="572559" y="1808164"/>
            <a:ext cx="8596668" cy="3880773"/>
          </a:xfrm>
        </p:spPr>
        <p:txBody>
          <a:bodyPr>
            <a:normAutofit lnSpcReduction="10000"/>
          </a:bodyPr>
          <a:lstStyle/>
          <a:p>
            <a:pPr marL="342900" lvl="1" indent="-342900" algn="just"/>
            <a:r>
              <a:rPr lang="en-US" sz="1800" dirty="0"/>
              <a:t>The following queries were used to build the user dictionary:</a:t>
            </a:r>
          </a:p>
          <a:p>
            <a:pPr marL="742950" lvl="2" indent="-342900" algn="just"/>
            <a:r>
              <a:rPr lang="en-US" dirty="0"/>
              <a:t>Design a query to retrieve the patient’s unique user id based on the username input parameter.</a:t>
            </a:r>
          </a:p>
          <a:p>
            <a:pPr marL="742950" lvl="2" indent="-342900" algn="just"/>
            <a:r>
              <a:rPr lang="en-US" dirty="0"/>
              <a:t>Design a query to retrieve the patient/user first and last name</a:t>
            </a:r>
          </a:p>
          <a:p>
            <a:pPr marL="742950" lvl="2" indent="-342900" algn="just"/>
            <a:r>
              <a:rPr lang="en-US" dirty="0"/>
              <a:t>Design a query to retrieve all the indicator ids for the patient</a:t>
            </a:r>
          </a:p>
          <a:p>
            <a:pPr marL="742950" lvl="2" indent="-342900" algn="just"/>
            <a:r>
              <a:rPr lang="en-US" dirty="0"/>
              <a:t>Design a query to retrieve all the indicator names for the patient's Indicator ids </a:t>
            </a:r>
          </a:p>
          <a:p>
            <a:pPr marL="742950" lvl="2" indent="-342900" algn="just"/>
            <a:r>
              <a:rPr lang="en-US" dirty="0"/>
              <a:t>Design a query to retrieve all the indicator type for the patient's Indicator ids</a:t>
            </a:r>
          </a:p>
          <a:p>
            <a:pPr marL="742950" lvl="2" indent="-342900" algn="just"/>
            <a:r>
              <a:rPr lang="en-US" dirty="0"/>
              <a:t>Design a query to retrieve the patient’s start date of the observations</a:t>
            </a:r>
          </a:p>
          <a:p>
            <a:pPr marL="742950" lvl="2" indent="-342900" algn="just"/>
            <a:r>
              <a:rPr lang="en-US" dirty="0"/>
              <a:t>Design a query to retrieve the patient’s end date of the observations</a:t>
            </a:r>
          </a:p>
          <a:p>
            <a:pPr marL="742950" lvl="2" indent="-342900" algn="just"/>
            <a:r>
              <a:rPr lang="en-US" dirty="0"/>
              <a:t>Design a query to retrieve the observation details for patient's indicators for a period of time</a:t>
            </a:r>
          </a:p>
          <a:p>
            <a:pPr marL="742950" lvl="2" indent="-342900" algn="just"/>
            <a:r>
              <a:rPr lang="en-US" dirty="0"/>
              <a:t>Design a query to determine the observation period for patient's indicators</a:t>
            </a:r>
          </a:p>
          <a:p>
            <a:pPr marL="742950" lvl="2" indent="-342900" algn="just"/>
            <a:r>
              <a:rPr lang="en-US" dirty="0"/>
              <a:t>Combine all the result sets to create a final dictionary and convert it to a JSON file to be consumed by FLASK.</a:t>
            </a:r>
          </a:p>
          <a:p>
            <a:pPr marL="742950" lvl="2" indent="-342900" algn="just"/>
            <a:endParaRPr lang="en-US" dirty="0"/>
          </a:p>
          <a:p>
            <a:pPr marL="742950" lvl="2" indent="-342900" algn="just"/>
            <a:endParaRPr lang="en-US" sz="1600" dirty="0"/>
          </a:p>
          <a:p>
            <a:pPr algn="just"/>
            <a:endParaRPr lang="en-US" dirty="0"/>
          </a:p>
        </p:txBody>
      </p:sp>
    </p:spTree>
    <p:extLst>
      <p:ext uri="{BB962C8B-B14F-4D97-AF65-F5344CB8AC3E}">
        <p14:creationId xmlns:p14="http://schemas.microsoft.com/office/powerpoint/2010/main" val="341244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7DBC-FD73-4799-883E-97B5E6138EA9}"/>
              </a:ext>
            </a:extLst>
          </p:cNvPr>
          <p:cNvSpPr>
            <a:spLocks noGrp="1"/>
          </p:cNvSpPr>
          <p:nvPr>
            <p:ph type="title"/>
          </p:nvPr>
        </p:nvSpPr>
        <p:spPr>
          <a:xfrm>
            <a:off x="677334" y="112712"/>
            <a:ext cx="8596668" cy="639763"/>
          </a:xfrm>
        </p:spPr>
        <p:txBody>
          <a:bodyPr>
            <a:normAutofit fontScale="90000"/>
          </a:bodyPr>
          <a:lstStyle/>
          <a:p>
            <a:r>
              <a:rPr lang="en-US" dirty="0"/>
              <a:t>Backend: data_prep.py</a:t>
            </a:r>
          </a:p>
        </p:txBody>
      </p:sp>
      <p:sp>
        <p:nvSpPr>
          <p:cNvPr id="3" name="Content Placeholder 2">
            <a:extLst>
              <a:ext uri="{FF2B5EF4-FFF2-40B4-BE49-F238E27FC236}">
                <a16:creationId xmlns:a16="http://schemas.microsoft.com/office/drawing/2014/main" id="{827405EF-0778-47A7-A792-28949249AD91}"/>
              </a:ext>
            </a:extLst>
          </p:cNvPr>
          <p:cNvSpPr>
            <a:spLocks noGrp="1"/>
          </p:cNvSpPr>
          <p:nvPr>
            <p:ph idx="1"/>
          </p:nvPr>
        </p:nvSpPr>
        <p:spPr>
          <a:xfrm>
            <a:off x="677334" y="980154"/>
            <a:ext cx="8596668" cy="3880773"/>
          </a:xfrm>
        </p:spPr>
        <p:txBody>
          <a:bodyPr/>
          <a:lstStyle/>
          <a:p>
            <a:r>
              <a:rPr lang="en-US" dirty="0"/>
              <a:t>The final JSON structure – </a:t>
            </a:r>
          </a:p>
          <a:p>
            <a:endParaRPr lang="en-US" dirty="0"/>
          </a:p>
        </p:txBody>
      </p:sp>
      <p:pic>
        <p:nvPicPr>
          <p:cNvPr id="1026" name="Picture 2">
            <a:extLst>
              <a:ext uri="{FF2B5EF4-FFF2-40B4-BE49-F238E27FC236}">
                <a16:creationId xmlns:a16="http://schemas.microsoft.com/office/drawing/2014/main" id="{6D387E38-F60B-46CB-BBC6-F2EEDA3AB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55290"/>
            <a:ext cx="2857500" cy="27305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D70A1297-5720-43A1-92DE-470F44456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449" y="3858086"/>
            <a:ext cx="2857500" cy="2635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5F33D7E-0CDF-4A6B-AAD5-08325ADC845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2AF3E193-F435-40BF-8648-4FBB6717F81D}"/>
              </a:ext>
            </a:extLst>
          </p:cNvPr>
          <p:cNvSpPr>
            <a:spLocks noChangeArrowheads="1"/>
          </p:cNvSpPr>
          <p:nvPr/>
        </p:nvSpPr>
        <p:spPr bwMode="auto">
          <a:xfrm>
            <a:off x="0" y="3187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3077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E80A-2D91-43E0-A1E4-6A4DF9380761}"/>
              </a:ext>
            </a:extLst>
          </p:cNvPr>
          <p:cNvSpPr>
            <a:spLocks noGrp="1"/>
          </p:cNvSpPr>
          <p:nvPr>
            <p:ph type="title"/>
          </p:nvPr>
        </p:nvSpPr>
        <p:spPr>
          <a:xfrm>
            <a:off x="677334" y="156238"/>
            <a:ext cx="8596668" cy="1320800"/>
          </a:xfrm>
        </p:spPr>
        <p:txBody>
          <a:bodyPr/>
          <a:lstStyle/>
          <a:p>
            <a:r>
              <a:rPr lang="en-US" dirty="0"/>
              <a:t>Future Features/Enhancements </a:t>
            </a:r>
          </a:p>
        </p:txBody>
      </p:sp>
      <p:sp>
        <p:nvSpPr>
          <p:cNvPr id="3" name="Content Placeholder 2">
            <a:extLst>
              <a:ext uri="{FF2B5EF4-FFF2-40B4-BE49-F238E27FC236}">
                <a16:creationId xmlns:a16="http://schemas.microsoft.com/office/drawing/2014/main" id="{97F82E15-0D9B-42F0-9BEE-411AB445D8B9}"/>
              </a:ext>
            </a:extLst>
          </p:cNvPr>
          <p:cNvSpPr>
            <a:spLocks noGrp="1"/>
          </p:cNvSpPr>
          <p:nvPr>
            <p:ph idx="1"/>
          </p:nvPr>
        </p:nvSpPr>
        <p:spPr>
          <a:xfrm>
            <a:off x="677334" y="1488613"/>
            <a:ext cx="8596668" cy="5213149"/>
          </a:xfrm>
        </p:spPr>
        <p:txBody>
          <a:bodyPr>
            <a:normAutofit/>
          </a:bodyPr>
          <a:lstStyle/>
          <a:p>
            <a:pPr marL="742950" lvl="2" indent="-342900" algn="just"/>
            <a:r>
              <a:rPr lang="en-US" sz="1800" b="1" dirty="0">
                <a:sym typeface="Lato"/>
              </a:rPr>
              <a:t>Authentication</a:t>
            </a:r>
            <a:r>
              <a:rPr lang="en-US" sz="1800" dirty="0">
                <a:sym typeface="Lato"/>
              </a:rPr>
              <a:t>: Signup or Sign In to the App by creating a user’s account and logging in using a username and password.</a:t>
            </a:r>
          </a:p>
          <a:p>
            <a:pPr marL="742950" lvl="2" indent="-342900" algn="just"/>
            <a:r>
              <a:rPr lang="en-US" sz="1800" b="1" dirty="0">
                <a:sym typeface="Lato"/>
              </a:rPr>
              <a:t>Health</a:t>
            </a:r>
            <a:r>
              <a:rPr lang="en-US" sz="1800" dirty="0">
                <a:sym typeface="Lato"/>
              </a:rPr>
              <a:t> </a:t>
            </a:r>
            <a:r>
              <a:rPr lang="en-US" sz="1800" b="1" dirty="0">
                <a:sym typeface="Lato"/>
              </a:rPr>
              <a:t>Summary</a:t>
            </a:r>
            <a:r>
              <a:rPr lang="en-US" sz="1800" dirty="0">
                <a:sym typeface="Lato"/>
              </a:rPr>
              <a:t> : A summary of information about all medications that our user is taking (names, doses, schedule for taking medications) and to download basic information (e.g. main side effects, drug interactions, composition, rules for taking of these medications, etc.) about these medications from different DBs (or APIs).</a:t>
            </a:r>
          </a:p>
          <a:p>
            <a:pPr marL="742950" lvl="2" indent="-342900" algn="just"/>
            <a:r>
              <a:rPr lang="en-US" sz="1800" dirty="0">
                <a:sym typeface="Lato"/>
              </a:rPr>
              <a:t>User’s Indicators Control</a:t>
            </a:r>
          </a:p>
          <a:p>
            <a:pPr marL="742950" lvl="2" indent="-342900" algn="just"/>
            <a:r>
              <a:rPr lang="en-US" sz="1800" b="1" dirty="0">
                <a:sym typeface="Lato"/>
              </a:rPr>
              <a:t>Calendar</a:t>
            </a:r>
            <a:r>
              <a:rPr lang="en-US" sz="1800" dirty="0">
                <a:sym typeface="Lato"/>
              </a:rPr>
              <a:t>: The feature will allow user to choose a date from a calendar pop-up.</a:t>
            </a:r>
          </a:p>
          <a:p>
            <a:pPr marL="742950" lvl="2" indent="-342900" algn="just"/>
            <a:r>
              <a:rPr lang="en-US" sz="1800" b="1" dirty="0">
                <a:sym typeface="Lato"/>
              </a:rPr>
              <a:t>Alerts</a:t>
            </a:r>
            <a:r>
              <a:rPr lang="en-US" sz="1800" dirty="0">
                <a:sym typeface="Lato"/>
              </a:rPr>
              <a:t>: To send alert messages to the user for medication reminders and reminders to log medication details into the App.</a:t>
            </a:r>
          </a:p>
          <a:p>
            <a:pPr marL="742950" lvl="2" indent="-342900" algn="just"/>
            <a:r>
              <a:rPr lang="en-US" sz="1800" b="1" dirty="0">
                <a:sym typeface="Lato"/>
              </a:rPr>
              <a:t>Visualization</a:t>
            </a:r>
            <a:r>
              <a:rPr lang="en-US" sz="1800" dirty="0">
                <a:sym typeface="Lato"/>
              </a:rPr>
              <a:t>: To create some graphs for indicators monitoring (indicators dynamics, etc.)</a:t>
            </a:r>
          </a:p>
          <a:p>
            <a:pPr algn="just"/>
            <a:endParaRPr lang="en-US" dirty="0"/>
          </a:p>
        </p:txBody>
      </p:sp>
    </p:spTree>
    <p:extLst>
      <p:ext uri="{BB962C8B-B14F-4D97-AF65-F5344CB8AC3E}">
        <p14:creationId xmlns:p14="http://schemas.microsoft.com/office/powerpoint/2010/main" val="19798076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598</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Project 2: Health Monitoring App</vt:lpstr>
      <vt:lpstr>Health Monitoring App </vt:lpstr>
      <vt:lpstr>Health Monitoring App </vt:lpstr>
      <vt:lpstr>Data acquisition and loading</vt:lpstr>
      <vt:lpstr>myHealthApp – ER Diagram</vt:lpstr>
      <vt:lpstr>Backend: data_prep.py</vt:lpstr>
      <vt:lpstr>Backend: data_prep.py</vt:lpstr>
      <vt:lpstr>Backend: data_prep.py</vt:lpstr>
      <vt:lpstr>Future Features/Enhancements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Health Monitoring App</dc:title>
  <dc:creator>Lu Rondissone</dc:creator>
  <cp:lastModifiedBy>himani Singh</cp:lastModifiedBy>
  <cp:revision>24</cp:revision>
  <dcterms:created xsi:type="dcterms:W3CDTF">2019-06-22T05:09:10Z</dcterms:created>
  <dcterms:modified xsi:type="dcterms:W3CDTF">2019-06-22T20:39:20Z</dcterms:modified>
</cp:coreProperties>
</file>