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Nuni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Lato-regular.fntdata"/><Relationship Id="rId21" Type="http://schemas.openxmlformats.org/officeDocument/2006/relationships/font" Target="fonts/Nuni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b94766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b94766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b94766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b94766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8b94766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8b94766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b94766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b94766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b947664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b947664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b947664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b947664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881800"/>
            <a:ext cx="6331500" cy="26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2 </a:t>
            </a:r>
            <a:endParaRPr/>
          </a:p>
          <a:p>
            <a:pPr indent="0" lvl="0" marL="0" rtl="0" algn="l">
              <a:spcBef>
                <a:spcPts val="0"/>
              </a:spcBef>
              <a:spcAft>
                <a:spcPts val="0"/>
              </a:spcAft>
              <a:buNone/>
            </a:pPr>
            <a:r>
              <a:rPr lang="en"/>
              <a:t>UC Berkeley</a:t>
            </a:r>
            <a:endParaRPr/>
          </a:p>
          <a:p>
            <a:pPr indent="0" lvl="0" marL="0" rtl="0" algn="l">
              <a:spcBef>
                <a:spcPts val="0"/>
              </a:spcBef>
              <a:spcAft>
                <a:spcPts val="0"/>
              </a:spcAft>
              <a:buNone/>
            </a:pPr>
            <a:r>
              <a:rPr lang="en"/>
              <a:t>Health Monitor</a:t>
            </a:r>
            <a:endParaRPr/>
          </a:p>
        </p:txBody>
      </p:sp>
      <p:sp>
        <p:nvSpPr>
          <p:cNvPr id="73" name="Google Shape;73;p13"/>
          <p:cNvSpPr txBox="1"/>
          <p:nvPr>
            <p:ph idx="1" type="subTitle"/>
          </p:nvPr>
        </p:nvSpPr>
        <p:spPr>
          <a:xfrm>
            <a:off x="2371717" y="29449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User Interface</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2369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3"/>
                </a:solidFill>
              </a:rPr>
              <a:t>I</a:t>
            </a:r>
            <a:r>
              <a:rPr lang="en" sz="3600">
                <a:solidFill>
                  <a:schemeClr val="accent3"/>
                </a:solidFill>
              </a:rPr>
              <a:t>dea</a:t>
            </a:r>
            <a:endParaRPr sz="2400">
              <a:solidFill>
                <a:schemeClr val="accent3"/>
              </a:solidFill>
            </a:endParaRPr>
          </a:p>
        </p:txBody>
      </p:sp>
      <p:sp>
        <p:nvSpPr>
          <p:cNvPr id="79" name="Google Shape;79;p14"/>
          <p:cNvSpPr txBox="1"/>
          <p:nvPr>
            <p:ph idx="4294967295" type="title"/>
          </p:nvPr>
        </p:nvSpPr>
        <p:spPr>
          <a:xfrm>
            <a:off x="535775" y="1038000"/>
            <a:ext cx="7312500" cy="3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400">
                <a:latin typeface="Lato"/>
                <a:ea typeface="Lato"/>
                <a:cs typeface="Lato"/>
                <a:sym typeface="Lato"/>
              </a:rPr>
              <a:t>Create a web application to control various health indicators and medications efficiency.</a:t>
            </a:r>
            <a:endParaRPr b="0" sz="1400">
              <a:latin typeface="Lato"/>
              <a:ea typeface="Lato"/>
              <a:cs typeface="Lato"/>
              <a:sym typeface="Lato"/>
            </a:endParaRPr>
          </a:p>
          <a:p>
            <a:pPr indent="0" lvl="0" marL="0" rtl="0" algn="l">
              <a:lnSpc>
                <a:spcPct val="100000"/>
              </a:lnSpc>
              <a:spcBef>
                <a:spcPts val="1600"/>
              </a:spcBef>
              <a:spcAft>
                <a:spcPts val="0"/>
              </a:spcAft>
              <a:buNone/>
            </a:pPr>
            <a:r>
              <a:rPr b="0" lang="en" sz="1400">
                <a:latin typeface="Lato"/>
                <a:ea typeface="Lato"/>
                <a:cs typeface="Lato"/>
                <a:sym typeface="Lato"/>
              </a:rPr>
              <a:t>Basic functionality:</a:t>
            </a:r>
            <a:endParaRPr b="0" sz="1400">
              <a:latin typeface="Lato"/>
              <a:ea typeface="Lato"/>
              <a:cs typeface="Lato"/>
              <a:sym typeface="Lato"/>
            </a:endParaRPr>
          </a:p>
          <a:p>
            <a:pPr indent="-317500" lvl="0" marL="457200" rtl="0" algn="l">
              <a:lnSpc>
                <a:spcPct val="100000"/>
              </a:lnSpc>
              <a:spcBef>
                <a:spcPts val="1600"/>
              </a:spcBef>
              <a:spcAft>
                <a:spcPts val="0"/>
              </a:spcAft>
              <a:buSzPts val="1400"/>
              <a:buFont typeface="Lato"/>
              <a:buAutoNum type="arabicParenR"/>
            </a:pPr>
            <a:r>
              <a:rPr b="0" lang="en" sz="1400">
                <a:latin typeface="Lato"/>
                <a:ea typeface="Lato"/>
                <a:cs typeface="Lato"/>
                <a:sym typeface="Lato"/>
              </a:rPr>
              <a:t>Authentification: a possibility to create a user’s account and logging in to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Summary Health: a possibility to keep information about all medications that our user is taking (names, doses, schedule for taking medications) and to download basic information (e.g. main side effects, drug interactions, composition, rules for taking of these medications, etc.) about these medications from different DBs (or APIs);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User’s Indicators Control</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Calendar: a possibility to choose a date to put the information related to some indicators;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Alerts: to send alert emails to take medications and to fill the information in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Visualization: to create some graphs for indicators monitoring (indicators dynamics, etc.).</a:t>
            </a:r>
            <a:endParaRPr b="0" sz="1400">
              <a:latin typeface="Lato"/>
              <a:ea typeface="Lato"/>
              <a:cs typeface="Lato"/>
              <a:sym typeface="Lato"/>
            </a:endParaRPr>
          </a:p>
          <a:p>
            <a:pPr indent="0" lvl="0" marL="0" rtl="0" algn="l">
              <a:lnSpc>
                <a:spcPct val="100000"/>
              </a:lnSpc>
              <a:spcBef>
                <a:spcPts val="1600"/>
              </a:spcBef>
              <a:spcAft>
                <a:spcPts val="1600"/>
              </a:spcAft>
              <a:buNone/>
            </a:pPr>
            <a:r>
              <a:t/>
            </a:r>
            <a:endParaRPr b="0"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5"/>
          <p:cNvPicPr preferRelativeResize="0"/>
          <p:nvPr/>
        </p:nvPicPr>
        <p:blipFill rotWithShape="1">
          <a:blip r:embed="rId3">
            <a:alphaModFix/>
          </a:blip>
          <a:srcRect b="0" l="1634" r="46465" t="4707"/>
          <a:stretch/>
        </p:blipFill>
        <p:spPr>
          <a:xfrm>
            <a:off x="448450" y="912200"/>
            <a:ext cx="3391626" cy="3319100"/>
          </a:xfrm>
          <a:prstGeom prst="rect">
            <a:avLst/>
          </a:prstGeom>
          <a:noFill/>
          <a:ln>
            <a:noFill/>
          </a:ln>
        </p:spPr>
      </p:pic>
      <p:pic>
        <p:nvPicPr>
          <p:cNvPr id="85" name="Google Shape;85;p15"/>
          <p:cNvPicPr preferRelativeResize="0"/>
          <p:nvPr/>
        </p:nvPicPr>
        <p:blipFill rotWithShape="1">
          <a:blip r:embed="rId4">
            <a:alphaModFix/>
          </a:blip>
          <a:srcRect b="16421" l="3311" r="2889" t="2919"/>
          <a:stretch/>
        </p:blipFill>
        <p:spPr>
          <a:xfrm>
            <a:off x="5549300" y="1621325"/>
            <a:ext cx="3181401" cy="2813400"/>
          </a:xfrm>
          <a:prstGeom prst="rect">
            <a:avLst/>
          </a:prstGeom>
          <a:noFill/>
          <a:ln>
            <a:noFill/>
          </a:ln>
        </p:spPr>
      </p:pic>
      <p:sp>
        <p:nvSpPr>
          <p:cNvPr id="86" name="Google Shape;86;p15"/>
          <p:cNvSpPr txBox="1"/>
          <p:nvPr/>
        </p:nvSpPr>
        <p:spPr>
          <a:xfrm>
            <a:off x="519313" y="4187400"/>
            <a:ext cx="32499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A Simple Guide with Info  for the users:</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Sign In or Sign Up</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Tell us About You (name, age, sex, etc.)</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Add your indicators to monitor</a:t>
            </a:r>
            <a:endParaRPr sz="1200"/>
          </a:p>
        </p:txBody>
      </p:sp>
      <p:cxnSp>
        <p:nvCxnSpPr>
          <p:cNvPr id="87" name="Google Shape;87;p15"/>
          <p:cNvCxnSpPr>
            <a:stCxn id="86" idx="0"/>
          </p:cNvCxnSpPr>
          <p:nvPr/>
        </p:nvCxnSpPr>
        <p:spPr>
          <a:xfrm flipH="1" rot="10800000">
            <a:off x="2144263" y="2613600"/>
            <a:ext cx="315600" cy="15738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3213050" y="3179150"/>
            <a:ext cx="1900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Main Information about the App with some pictures (examples of graphs, reports, etc.)</a:t>
            </a:r>
            <a:endParaRPr sz="1200">
              <a:latin typeface="Lato"/>
              <a:ea typeface="Lato"/>
              <a:cs typeface="Lato"/>
              <a:sym typeface="Lato"/>
            </a:endParaRPr>
          </a:p>
        </p:txBody>
      </p:sp>
      <p:cxnSp>
        <p:nvCxnSpPr>
          <p:cNvPr id="89" name="Google Shape;89;p15"/>
          <p:cNvCxnSpPr>
            <a:stCxn id="88" idx="3"/>
            <a:endCxn id="85" idx="1"/>
          </p:cNvCxnSpPr>
          <p:nvPr/>
        </p:nvCxnSpPr>
        <p:spPr>
          <a:xfrm flipH="1" rot="10800000">
            <a:off x="5113850" y="3028100"/>
            <a:ext cx="435600" cy="508500"/>
          </a:xfrm>
          <a:prstGeom prst="straightConnector1">
            <a:avLst/>
          </a:prstGeom>
          <a:noFill/>
          <a:ln cap="flat" cmpd="sng" w="9525">
            <a:solidFill>
              <a:schemeClr val="dk2"/>
            </a:solidFill>
            <a:prstDash val="solid"/>
            <a:round/>
            <a:headEnd len="med" w="med" type="none"/>
            <a:tailEnd len="med" w="med" type="triangle"/>
          </a:ln>
        </p:spPr>
      </p:cxnSp>
      <p:grpSp>
        <p:nvGrpSpPr>
          <p:cNvPr id="90" name="Google Shape;90;p15"/>
          <p:cNvGrpSpPr/>
          <p:nvPr/>
        </p:nvGrpSpPr>
        <p:grpSpPr>
          <a:xfrm>
            <a:off x="274100" y="181275"/>
            <a:ext cx="8595799" cy="489200"/>
            <a:chOff x="274100" y="181275"/>
            <a:chExt cx="8595799" cy="489200"/>
          </a:xfrm>
        </p:grpSpPr>
        <p:pic>
          <p:nvPicPr>
            <p:cNvPr id="91" name="Google Shape;91;p15"/>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92" name="Google Shape;92;p15"/>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sp>
          <p:nvSpPr>
            <p:cNvPr id="93" name="Google Shape;93;p15"/>
            <p:cNvSpPr/>
            <p:nvPr/>
          </p:nvSpPr>
          <p:spPr>
            <a:xfrm>
              <a:off x="6168700" y="274200"/>
              <a:ext cx="2461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SIGN IN OR SIGN UP</a:t>
              </a:r>
              <a:endParaRPr sz="1800">
                <a:solidFill>
                  <a:srgbClr val="FFFFFF"/>
                </a:solidFill>
              </a:endParaRPr>
            </a:p>
          </p:txBody>
        </p:sp>
      </p:grpSp>
      <p:sp>
        <p:nvSpPr>
          <p:cNvPr id="94" name="Google Shape;94;p15"/>
          <p:cNvSpPr txBox="1"/>
          <p:nvPr/>
        </p:nvSpPr>
        <p:spPr>
          <a:xfrm>
            <a:off x="4100900" y="757400"/>
            <a:ext cx="2461500" cy="7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If user press this button he/she will see the </a:t>
            </a:r>
            <a:r>
              <a:rPr lang="en" sz="1200">
                <a:latin typeface="Lato"/>
                <a:ea typeface="Lato"/>
                <a:cs typeface="Lato"/>
                <a:sym typeface="Lato"/>
              </a:rPr>
              <a:t>authentication</a:t>
            </a:r>
            <a:r>
              <a:rPr lang="en" sz="1200">
                <a:latin typeface="Lato"/>
                <a:ea typeface="Lato"/>
                <a:cs typeface="Lato"/>
                <a:sym typeface="Lato"/>
              </a:rPr>
              <a:t> page (see slide 4)</a:t>
            </a:r>
            <a:endParaRPr sz="1200">
              <a:latin typeface="Lato"/>
              <a:ea typeface="Lato"/>
              <a:cs typeface="Lato"/>
              <a:sym typeface="Lato"/>
            </a:endParaRPr>
          </a:p>
        </p:txBody>
      </p:sp>
      <p:cxnSp>
        <p:nvCxnSpPr>
          <p:cNvPr id="95" name="Google Shape;95;p15"/>
          <p:cNvCxnSpPr>
            <a:stCxn id="94" idx="3"/>
          </p:cNvCxnSpPr>
          <p:nvPr/>
        </p:nvCxnSpPr>
        <p:spPr>
          <a:xfrm flipH="1" rot="10800000">
            <a:off x="6562400" y="667700"/>
            <a:ext cx="663600" cy="478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6"/>
          <p:cNvPicPr preferRelativeResize="0"/>
          <p:nvPr/>
        </p:nvPicPr>
        <p:blipFill rotWithShape="1">
          <a:blip r:embed="rId3">
            <a:alphaModFix/>
          </a:blip>
          <a:srcRect b="18897" l="0" r="0" t="0"/>
          <a:stretch/>
        </p:blipFill>
        <p:spPr>
          <a:xfrm>
            <a:off x="2666663" y="1054362"/>
            <a:ext cx="3603676" cy="2824701"/>
          </a:xfrm>
          <a:prstGeom prst="rect">
            <a:avLst/>
          </a:prstGeom>
          <a:noFill/>
          <a:ln>
            <a:noFill/>
          </a:ln>
        </p:spPr>
      </p:pic>
      <p:sp>
        <p:nvSpPr>
          <p:cNvPr id="101" name="Google Shape;101;p16"/>
          <p:cNvSpPr txBox="1"/>
          <p:nvPr/>
        </p:nvSpPr>
        <p:spPr>
          <a:xfrm>
            <a:off x="6855475" y="1564875"/>
            <a:ext cx="1900800" cy="19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should enter the data to sign in or press sign up button to register and “Forgot Password” button to send the data to their </a:t>
            </a:r>
            <a:r>
              <a:rPr lang="en" sz="1200">
                <a:latin typeface="Lato"/>
                <a:ea typeface="Lato"/>
                <a:cs typeface="Lato"/>
                <a:sym typeface="Lato"/>
              </a:rPr>
              <a:t>email (registration page see on slide 5, password reminder - slide 6)</a:t>
            </a:r>
            <a:endParaRPr sz="1200">
              <a:latin typeface="Lato"/>
              <a:ea typeface="Lato"/>
              <a:cs typeface="Lato"/>
              <a:sym typeface="Lato"/>
            </a:endParaRPr>
          </a:p>
        </p:txBody>
      </p:sp>
      <p:pic>
        <p:nvPicPr>
          <p:cNvPr id="102" name="Google Shape;102;p16"/>
          <p:cNvPicPr preferRelativeResize="0"/>
          <p:nvPr/>
        </p:nvPicPr>
        <p:blipFill rotWithShape="1">
          <a:blip r:embed="rId4">
            <a:alphaModFix/>
          </a:blip>
          <a:srcRect b="5194" l="0" r="0" t="84464"/>
          <a:stretch/>
        </p:blipFill>
        <p:spPr>
          <a:xfrm>
            <a:off x="2764300" y="4262950"/>
            <a:ext cx="3355674" cy="335400"/>
          </a:xfrm>
          <a:prstGeom prst="rect">
            <a:avLst/>
          </a:prstGeom>
          <a:noFill/>
          <a:ln>
            <a:noFill/>
          </a:ln>
        </p:spPr>
      </p:pic>
      <p:grpSp>
        <p:nvGrpSpPr>
          <p:cNvPr id="103" name="Google Shape;103;p16"/>
          <p:cNvGrpSpPr/>
          <p:nvPr/>
        </p:nvGrpSpPr>
        <p:grpSpPr>
          <a:xfrm>
            <a:off x="2764300" y="4682250"/>
            <a:ext cx="3355674" cy="335400"/>
            <a:chOff x="2764300" y="4682250"/>
            <a:chExt cx="3355674" cy="335400"/>
          </a:xfrm>
        </p:grpSpPr>
        <p:pic>
          <p:nvPicPr>
            <p:cNvPr id="104" name="Google Shape;104;p16"/>
            <p:cNvPicPr preferRelativeResize="0"/>
            <p:nvPr/>
          </p:nvPicPr>
          <p:blipFill rotWithShape="1">
            <a:blip r:embed="rId4">
              <a:alphaModFix/>
            </a:blip>
            <a:srcRect b="5194" l="0" r="0" t="84464"/>
            <a:stretch/>
          </p:blipFill>
          <p:spPr>
            <a:xfrm>
              <a:off x="2764300" y="4682250"/>
              <a:ext cx="3355674" cy="335400"/>
            </a:xfrm>
            <a:prstGeom prst="rect">
              <a:avLst/>
            </a:prstGeom>
            <a:noFill/>
            <a:ln>
              <a:noFill/>
            </a:ln>
          </p:spPr>
        </p:pic>
        <p:sp>
          <p:nvSpPr>
            <p:cNvPr id="105" name="Google Shape;105;p16"/>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SIGN UP</a:t>
              </a:r>
              <a:endParaRPr sz="900">
                <a:solidFill>
                  <a:srgbClr val="FFFFFF"/>
                </a:solidFill>
              </a:endParaRPr>
            </a:p>
          </p:txBody>
        </p:sp>
      </p:grpSp>
      <p:sp>
        <p:nvSpPr>
          <p:cNvPr id="106" name="Google Shape;106;p16"/>
          <p:cNvSpPr txBox="1"/>
          <p:nvPr/>
        </p:nvSpPr>
        <p:spPr>
          <a:xfrm>
            <a:off x="2790600" y="3786950"/>
            <a:ext cx="33558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u="sng">
                <a:solidFill>
                  <a:schemeClr val="accent1"/>
                </a:solidFill>
                <a:latin typeface="Lato"/>
                <a:ea typeface="Lato"/>
                <a:cs typeface="Lato"/>
                <a:sym typeface="Lato"/>
              </a:rPr>
              <a:t>Forgot Password</a:t>
            </a:r>
            <a:endParaRPr i="1" sz="1200" u="sng">
              <a:solidFill>
                <a:schemeClr val="accent1"/>
              </a:solidFill>
              <a:latin typeface="Lato"/>
              <a:ea typeface="Lato"/>
              <a:cs typeface="Lato"/>
              <a:sym typeface="Lato"/>
            </a:endParaRPr>
          </a:p>
        </p:txBody>
      </p:sp>
      <p:cxnSp>
        <p:nvCxnSpPr>
          <p:cNvPr id="107" name="Google Shape;107;p16"/>
          <p:cNvCxnSpPr>
            <a:stCxn id="101" idx="1"/>
            <a:endCxn id="100" idx="3"/>
          </p:cNvCxnSpPr>
          <p:nvPr/>
        </p:nvCxnSpPr>
        <p:spPr>
          <a:xfrm rot="10800000">
            <a:off x="6270475" y="2466675"/>
            <a:ext cx="585000" cy="69900"/>
          </a:xfrm>
          <a:prstGeom prst="straightConnector1">
            <a:avLst/>
          </a:prstGeom>
          <a:noFill/>
          <a:ln cap="flat" cmpd="sng" w="9525">
            <a:solidFill>
              <a:schemeClr val="dk2"/>
            </a:solidFill>
            <a:prstDash val="solid"/>
            <a:round/>
            <a:headEnd len="med" w="med" type="none"/>
            <a:tailEnd len="med" w="med" type="triangle"/>
          </a:ln>
        </p:spPr>
      </p:cxnSp>
      <p:grpSp>
        <p:nvGrpSpPr>
          <p:cNvPr id="108" name="Google Shape;108;p16"/>
          <p:cNvGrpSpPr/>
          <p:nvPr/>
        </p:nvGrpSpPr>
        <p:grpSpPr>
          <a:xfrm>
            <a:off x="274100" y="181275"/>
            <a:ext cx="8595799" cy="489200"/>
            <a:chOff x="274100" y="181275"/>
            <a:chExt cx="8595799" cy="489200"/>
          </a:xfrm>
        </p:grpSpPr>
        <p:pic>
          <p:nvPicPr>
            <p:cNvPr id="109" name="Google Shape;109;p16"/>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110" name="Google Shape;110;p16"/>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sp>
          <p:nvSpPr>
            <p:cNvPr id="111" name="Google Shape;111;p16"/>
            <p:cNvSpPr/>
            <p:nvPr/>
          </p:nvSpPr>
          <p:spPr>
            <a:xfrm>
              <a:off x="6168700" y="274200"/>
              <a:ext cx="2461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SIGN IN OR SIGN UP</a:t>
              </a:r>
              <a:endParaRPr sz="1800">
                <a:solidFill>
                  <a:srgbClr val="FFFFFF"/>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grpSp>
        <p:nvGrpSpPr>
          <p:cNvPr id="116" name="Google Shape;116;p17"/>
          <p:cNvGrpSpPr/>
          <p:nvPr/>
        </p:nvGrpSpPr>
        <p:grpSpPr>
          <a:xfrm>
            <a:off x="274100" y="181275"/>
            <a:ext cx="8595799" cy="489200"/>
            <a:chOff x="274100" y="181275"/>
            <a:chExt cx="8595799" cy="489200"/>
          </a:xfrm>
        </p:grpSpPr>
        <p:pic>
          <p:nvPicPr>
            <p:cNvPr id="117" name="Google Shape;117;p17"/>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18" name="Google Shape;118;p17"/>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sp>
          <p:nvSpPr>
            <p:cNvPr id="119" name="Google Shape;119;p17"/>
            <p:cNvSpPr/>
            <p:nvPr/>
          </p:nvSpPr>
          <p:spPr>
            <a:xfrm>
              <a:off x="6168700" y="274200"/>
              <a:ext cx="2461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SIGN IN OR SIGN UP</a:t>
              </a:r>
              <a:endParaRPr sz="1800">
                <a:solidFill>
                  <a:srgbClr val="FFFFFF"/>
                </a:solidFill>
              </a:endParaRPr>
            </a:p>
          </p:txBody>
        </p:sp>
      </p:grpSp>
      <p:pic>
        <p:nvPicPr>
          <p:cNvPr id="120" name="Google Shape;120;p17"/>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21" name="Google Shape;121;p17"/>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22" name="Google Shape;122;p17"/>
          <p:cNvSpPr txBox="1"/>
          <p:nvPr/>
        </p:nvSpPr>
        <p:spPr>
          <a:xfrm>
            <a:off x="433300" y="992350"/>
            <a:ext cx="1867500" cy="20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a:t>
            </a:r>
            <a:endParaRPr sz="1200">
              <a:latin typeface="Lato"/>
              <a:ea typeface="Lato"/>
              <a:cs typeface="Lato"/>
              <a:sym typeface="Lato"/>
            </a:endParaRPr>
          </a:p>
          <a:p>
            <a:pPr indent="-304800" lvl="0" marL="457200" rtl="0" algn="l">
              <a:spcBef>
                <a:spcPts val="0"/>
              </a:spcBef>
              <a:spcAft>
                <a:spcPts val="0"/>
              </a:spcAft>
              <a:buSzPts val="1200"/>
              <a:buFont typeface="Lato"/>
              <a:buAutoNum type="arabicPeriod"/>
            </a:pPr>
            <a:r>
              <a:rPr lang="en" sz="1200">
                <a:latin typeface="Lato"/>
                <a:ea typeface="Lato"/>
                <a:cs typeface="Lato"/>
                <a:sym typeface="Lato"/>
              </a:rPr>
              <a:t>name, age, sex, weight, height, etc.;</a:t>
            </a:r>
            <a:endParaRPr sz="1200">
              <a:latin typeface="Lato"/>
              <a:ea typeface="Lato"/>
              <a:cs typeface="Lato"/>
              <a:sym typeface="Lato"/>
            </a:endParaRPr>
          </a:p>
          <a:p>
            <a:pPr indent="-304800" lvl="0" marL="457200" rtl="0" algn="l">
              <a:spcBef>
                <a:spcPts val="0"/>
              </a:spcBef>
              <a:spcAft>
                <a:spcPts val="0"/>
              </a:spcAft>
              <a:buSzPts val="1200"/>
              <a:buFont typeface="Lato"/>
              <a:buAutoNum type="arabicPeriod"/>
            </a:pPr>
            <a:r>
              <a:rPr lang="en" sz="1200">
                <a:latin typeface="Lato"/>
                <a:ea typeface="Lato"/>
                <a:cs typeface="Lato"/>
                <a:sym typeface="Lato"/>
              </a:rPr>
              <a:t>main health issues (diagnoses, info about medications);</a:t>
            </a:r>
            <a:endParaRPr sz="1200">
              <a:latin typeface="Lato"/>
              <a:ea typeface="Lato"/>
              <a:cs typeface="Lato"/>
              <a:sym typeface="Lato"/>
            </a:endParaRPr>
          </a:p>
          <a:p>
            <a:pPr indent="-304800" lvl="0" marL="457200" rtl="0" algn="l">
              <a:spcBef>
                <a:spcPts val="0"/>
              </a:spcBef>
              <a:spcAft>
                <a:spcPts val="0"/>
              </a:spcAft>
              <a:buSzPts val="1200"/>
              <a:buFont typeface="Lato"/>
              <a:buAutoNum type="arabicPeriod"/>
            </a:pPr>
            <a:r>
              <a:rPr lang="en" sz="1200">
                <a:latin typeface="Lato"/>
                <a:ea typeface="Lato"/>
                <a:cs typeface="Lato"/>
                <a:sym typeface="Lato"/>
              </a:rPr>
              <a:t>define indicators for monitoring</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23" name="Google Shape;123;p17"/>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Personal Data</a:t>
            </a:r>
            <a:endParaRPr b="1" sz="1000"/>
          </a:p>
        </p:txBody>
      </p:sp>
      <p:sp>
        <p:nvSpPr>
          <p:cNvPr id="124" name="Google Shape;124;p17"/>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5" name="Google Shape;125;p17"/>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26" name="Google Shape;126;p17"/>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27" name="Google Shape;127;p17"/>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cxnSp>
        <p:nvCxnSpPr>
          <p:cNvPr id="128" name="Google Shape;128;p17"/>
          <p:cNvCxnSpPr>
            <a:stCxn id="122" idx="3"/>
            <a:endCxn id="120" idx="1"/>
          </p:cNvCxnSpPr>
          <p:nvPr/>
        </p:nvCxnSpPr>
        <p:spPr>
          <a:xfrm>
            <a:off x="2300800" y="2012650"/>
            <a:ext cx="444000" cy="8664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7"/>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a:t>
            </a:r>
            <a:endParaRPr sz="800">
              <a:solidFill>
                <a:srgbClr val="999999"/>
              </a:solidFill>
            </a:endParaRPr>
          </a:p>
        </p:txBody>
      </p:sp>
      <p:sp>
        <p:nvSpPr>
          <p:cNvPr id="130" name="Google Shape;130;p17"/>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a:t>
            </a:r>
            <a:r>
              <a:rPr lang="en" sz="800">
                <a:solidFill>
                  <a:srgbClr val="999999"/>
                </a:solidFill>
              </a:rPr>
              <a:t>*</a:t>
            </a:r>
            <a:endParaRPr sz="8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8"/>
          <p:cNvGrpSpPr/>
          <p:nvPr/>
        </p:nvGrpSpPr>
        <p:grpSpPr>
          <a:xfrm>
            <a:off x="274100" y="181275"/>
            <a:ext cx="8595799" cy="489200"/>
            <a:chOff x="274100" y="181275"/>
            <a:chExt cx="8595799" cy="489200"/>
          </a:xfrm>
        </p:grpSpPr>
        <p:pic>
          <p:nvPicPr>
            <p:cNvPr id="136" name="Google Shape;136;p18"/>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37" name="Google Shape;137;p18"/>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sp>
          <p:nvSpPr>
            <p:cNvPr id="138" name="Google Shape;138;p18"/>
            <p:cNvSpPr/>
            <p:nvPr/>
          </p:nvSpPr>
          <p:spPr>
            <a:xfrm>
              <a:off x="6168700" y="274200"/>
              <a:ext cx="2461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SIGN IN OR SIGN UP</a:t>
              </a:r>
              <a:endParaRPr sz="1800">
                <a:solidFill>
                  <a:srgbClr val="FFFFFF"/>
                </a:solidFill>
              </a:endParaRPr>
            </a:p>
          </p:txBody>
        </p:sp>
      </p:grpSp>
      <p:sp>
        <p:nvSpPr>
          <p:cNvPr id="139" name="Google Shape;139;p18"/>
          <p:cNvSpPr txBox="1"/>
          <p:nvPr/>
        </p:nvSpPr>
        <p:spPr>
          <a:xfrm>
            <a:off x="3673700" y="1233600"/>
            <a:ext cx="21420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Reset Password</a:t>
            </a:r>
            <a:endParaRPr sz="1800">
              <a:latin typeface="Lato"/>
              <a:ea typeface="Lato"/>
              <a:cs typeface="Lato"/>
              <a:sym typeface="Lato"/>
            </a:endParaRPr>
          </a:p>
        </p:txBody>
      </p:sp>
      <p:pic>
        <p:nvPicPr>
          <p:cNvPr id="140" name="Google Shape;140;p18"/>
          <p:cNvPicPr preferRelativeResize="0"/>
          <p:nvPr/>
        </p:nvPicPr>
        <p:blipFill rotWithShape="1">
          <a:blip r:embed="rId4">
            <a:alphaModFix/>
          </a:blip>
          <a:srcRect b="31202" l="0" r="0" t="32824"/>
          <a:stretch/>
        </p:blipFill>
        <p:spPr>
          <a:xfrm>
            <a:off x="2842050" y="1846552"/>
            <a:ext cx="3603676" cy="1252875"/>
          </a:xfrm>
          <a:prstGeom prst="rect">
            <a:avLst/>
          </a:prstGeom>
          <a:noFill/>
          <a:ln>
            <a:noFill/>
          </a:ln>
        </p:spPr>
      </p:pic>
      <p:sp>
        <p:nvSpPr>
          <p:cNvPr id="141" name="Google Shape;141;p18"/>
          <p:cNvSpPr txBox="1"/>
          <p:nvPr/>
        </p:nvSpPr>
        <p:spPr>
          <a:xfrm>
            <a:off x="2974150" y="2631325"/>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New Password *</a:t>
            </a:r>
            <a:endParaRPr sz="1100">
              <a:solidFill>
                <a:srgbClr val="999999"/>
              </a:solidFill>
            </a:endParaRPr>
          </a:p>
        </p:txBody>
      </p:sp>
      <p:pic>
        <p:nvPicPr>
          <p:cNvPr id="142" name="Google Shape;142;p18"/>
          <p:cNvPicPr preferRelativeResize="0"/>
          <p:nvPr/>
        </p:nvPicPr>
        <p:blipFill rotWithShape="1">
          <a:blip r:embed="rId5">
            <a:alphaModFix/>
          </a:blip>
          <a:srcRect b="0" l="0" r="0" t="0"/>
          <a:stretch/>
        </p:blipFill>
        <p:spPr>
          <a:xfrm>
            <a:off x="2910350" y="3175625"/>
            <a:ext cx="3467100" cy="600075"/>
          </a:xfrm>
          <a:prstGeom prst="rect">
            <a:avLst/>
          </a:prstGeom>
          <a:noFill/>
          <a:ln>
            <a:noFill/>
          </a:ln>
        </p:spPr>
      </p:pic>
      <p:sp>
        <p:nvSpPr>
          <p:cNvPr id="143" name="Google Shape;143;p18"/>
          <p:cNvSpPr txBox="1"/>
          <p:nvPr/>
        </p:nvSpPr>
        <p:spPr>
          <a:xfrm>
            <a:off x="2974150" y="3266600"/>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Confirm</a:t>
            </a:r>
            <a:r>
              <a:rPr lang="en" sz="1100">
                <a:solidFill>
                  <a:srgbClr val="999999"/>
                </a:solidFill>
              </a:rPr>
              <a:t> Password *</a:t>
            </a:r>
            <a:endParaRPr sz="1100">
              <a:solidFill>
                <a:srgbClr val="999999"/>
              </a:solidFill>
            </a:endParaRPr>
          </a:p>
        </p:txBody>
      </p:sp>
      <p:grpSp>
        <p:nvGrpSpPr>
          <p:cNvPr id="144" name="Google Shape;144;p18"/>
          <p:cNvGrpSpPr/>
          <p:nvPr/>
        </p:nvGrpSpPr>
        <p:grpSpPr>
          <a:xfrm>
            <a:off x="2966062" y="3902100"/>
            <a:ext cx="3355674" cy="335400"/>
            <a:chOff x="2764300" y="4682250"/>
            <a:chExt cx="3355674" cy="335400"/>
          </a:xfrm>
        </p:grpSpPr>
        <p:pic>
          <p:nvPicPr>
            <p:cNvPr id="145" name="Google Shape;145;p18"/>
            <p:cNvPicPr preferRelativeResize="0"/>
            <p:nvPr/>
          </p:nvPicPr>
          <p:blipFill rotWithShape="1">
            <a:blip r:embed="rId6">
              <a:alphaModFix/>
            </a:blip>
            <a:srcRect b="5194" l="0" r="0" t="84464"/>
            <a:stretch/>
          </p:blipFill>
          <p:spPr>
            <a:xfrm>
              <a:off x="2764300" y="4682250"/>
              <a:ext cx="3355674" cy="335400"/>
            </a:xfrm>
            <a:prstGeom prst="rect">
              <a:avLst/>
            </a:prstGeom>
            <a:noFill/>
            <a:ln>
              <a:noFill/>
            </a:ln>
          </p:spPr>
        </p:pic>
        <p:sp>
          <p:nvSpPr>
            <p:cNvPr id="146" name="Google Shape;146;p18"/>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SEND</a:t>
              </a:r>
              <a:endParaRPr sz="900">
                <a:solidFill>
                  <a:srgbClr val="FFFFFF"/>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19"/>
          <p:cNvPicPr preferRelativeResize="0"/>
          <p:nvPr/>
        </p:nvPicPr>
        <p:blipFill>
          <a:blip r:embed="rId3">
            <a:alphaModFix/>
          </a:blip>
          <a:stretch>
            <a:fillRect/>
          </a:stretch>
        </p:blipFill>
        <p:spPr>
          <a:xfrm>
            <a:off x="129250" y="41663"/>
            <a:ext cx="8891476" cy="5060168"/>
          </a:xfrm>
          <a:prstGeom prst="rect">
            <a:avLst/>
          </a:prstGeom>
          <a:noFill/>
          <a:ln>
            <a:noFill/>
          </a:ln>
        </p:spPr>
      </p:pic>
      <p:sp>
        <p:nvSpPr>
          <p:cNvPr id="152" name="Google Shape;152;p19"/>
          <p:cNvSpPr txBox="1"/>
          <p:nvPr/>
        </p:nvSpPr>
        <p:spPr>
          <a:xfrm>
            <a:off x="7016400" y="76200"/>
            <a:ext cx="1928100" cy="307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FFFFFF"/>
                </a:solidFill>
              </a:rPr>
              <a:t>MY ACCOUNT | LOG OUT</a:t>
            </a:r>
            <a:endParaRPr sz="1000">
              <a:solidFill>
                <a:srgbClr val="FFFFFF"/>
              </a:solidFill>
            </a:endParaRPr>
          </a:p>
        </p:txBody>
      </p:sp>
      <p:sp>
        <p:nvSpPr>
          <p:cNvPr id="153" name="Google Shape;153;p19"/>
          <p:cNvSpPr txBox="1"/>
          <p:nvPr/>
        </p:nvSpPr>
        <p:spPr>
          <a:xfrm>
            <a:off x="1627875" y="461250"/>
            <a:ext cx="14397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Daily Weight</a:t>
            </a:r>
            <a:endParaRPr/>
          </a:p>
        </p:txBody>
      </p:sp>
      <p:sp>
        <p:nvSpPr>
          <p:cNvPr id="154" name="Google Shape;154;p19"/>
          <p:cNvSpPr txBox="1"/>
          <p:nvPr/>
        </p:nvSpPr>
        <p:spPr>
          <a:xfrm>
            <a:off x="1551675" y="2711525"/>
            <a:ext cx="1104300" cy="3075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5" name="Google Shape;155;p19"/>
          <p:cNvSpPr txBox="1"/>
          <p:nvPr/>
        </p:nvSpPr>
        <p:spPr>
          <a:xfrm>
            <a:off x="440900" y="76875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sp>
        <p:nvSpPr>
          <p:cNvPr id="156" name="Google Shape;156;p19"/>
          <p:cNvSpPr txBox="1"/>
          <p:nvPr/>
        </p:nvSpPr>
        <p:spPr>
          <a:xfrm>
            <a:off x="212600" y="3578075"/>
            <a:ext cx="941100" cy="12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main window of the authorized user</a:t>
            </a:r>
            <a:endParaRPr sz="1200">
              <a:latin typeface="Lato"/>
              <a:ea typeface="Lato"/>
              <a:cs typeface="Lato"/>
              <a:sym typeface="Lato"/>
            </a:endParaRPr>
          </a:p>
        </p:txBody>
      </p:sp>
      <p:sp>
        <p:nvSpPr>
          <p:cNvPr id="157" name="Google Shape;157;p19"/>
          <p:cNvSpPr txBox="1"/>
          <p:nvPr/>
        </p:nvSpPr>
        <p:spPr>
          <a:xfrm>
            <a:off x="4822025" y="2571750"/>
            <a:ext cx="293400" cy="2238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158" name="Google Shape;158;p19"/>
          <p:cNvSpPr txBox="1"/>
          <p:nvPr/>
        </p:nvSpPr>
        <p:spPr>
          <a:xfrm>
            <a:off x="5199400" y="2571750"/>
            <a:ext cx="293400" cy="2238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cxnSp>
        <p:nvCxnSpPr>
          <p:cNvPr id="159" name="Google Shape;159;p19"/>
          <p:cNvCxnSpPr>
            <a:stCxn id="156" idx="3"/>
            <a:endCxn id="154" idx="1"/>
          </p:cNvCxnSpPr>
          <p:nvPr/>
        </p:nvCxnSpPr>
        <p:spPr>
          <a:xfrm flipH="1" rot="10800000">
            <a:off x="1153700" y="2865425"/>
            <a:ext cx="398100" cy="13206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440900" y="992550"/>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