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na Burlyae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23T21:13:27.640">
    <p:pos x="6000" y="0"/>
    <p:text>slide in progress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b95599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b95599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b94766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b94766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b94766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b94766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b94766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b94766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b95599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b95599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b95599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b95599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b94766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b94766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b947664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b94766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0.png"/><Relationship Id="rId13" Type="http://schemas.openxmlformats.org/officeDocument/2006/relationships/image" Target="../media/image31.png"/><Relationship Id="rId12" Type="http://schemas.openxmlformats.org/officeDocument/2006/relationships/image" Target="../media/image36.png"/><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18.png"/><Relationship Id="rId9" Type="http://schemas.openxmlformats.org/officeDocument/2006/relationships/image" Target="../media/image27.png"/><Relationship Id="rId15" Type="http://schemas.openxmlformats.org/officeDocument/2006/relationships/image" Target="../media/image28.png"/><Relationship Id="rId1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4.png"/><Relationship Id="rId7" Type="http://schemas.openxmlformats.org/officeDocument/2006/relationships/image" Target="../media/image37.png"/><Relationship Id="rId8"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12.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4.png"/><Relationship Id="rId13" Type="http://schemas.openxmlformats.org/officeDocument/2006/relationships/image" Target="../media/image7.png"/><Relationship Id="rId12"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10.png"/><Relationship Id="rId15" Type="http://schemas.openxmlformats.org/officeDocument/2006/relationships/image" Target="../media/image15.png"/><Relationship Id="rId1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image" Target="../media/image26.png"/><Relationship Id="rId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881800"/>
            <a:ext cx="63315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2 </a:t>
            </a:r>
            <a:endParaRPr/>
          </a:p>
          <a:p>
            <a:pPr indent="0" lvl="0" marL="0" rtl="0" algn="l">
              <a:spcBef>
                <a:spcPts val="0"/>
              </a:spcBef>
              <a:spcAft>
                <a:spcPts val="0"/>
              </a:spcAft>
              <a:buNone/>
            </a:pPr>
            <a:r>
              <a:rPr lang="en"/>
              <a:t>UC Berkeley</a:t>
            </a:r>
            <a:endParaRPr/>
          </a:p>
          <a:p>
            <a:pPr indent="0" lvl="0" marL="0" rtl="0" algn="l">
              <a:spcBef>
                <a:spcPts val="0"/>
              </a:spcBef>
              <a:spcAft>
                <a:spcPts val="0"/>
              </a:spcAft>
              <a:buNone/>
            </a:pPr>
            <a:r>
              <a:rPr lang="en"/>
              <a:t>Health Monitor</a:t>
            </a:r>
            <a:endParaRPr/>
          </a:p>
        </p:txBody>
      </p:sp>
      <p:sp>
        <p:nvSpPr>
          <p:cNvPr id="73" name="Google Shape;73;p13"/>
          <p:cNvSpPr txBox="1"/>
          <p:nvPr>
            <p:ph idx="1" type="subTitle"/>
          </p:nvPr>
        </p:nvSpPr>
        <p:spPr>
          <a:xfrm>
            <a:off x="2371717" y="29449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User Interface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22"/>
          <p:cNvPicPr preferRelativeResize="0"/>
          <p:nvPr/>
        </p:nvPicPr>
        <p:blipFill>
          <a:blip r:embed="rId4">
            <a:alphaModFix/>
          </a:blip>
          <a:stretch>
            <a:fillRect/>
          </a:stretch>
        </p:blipFill>
        <p:spPr>
          <a:xfrm>
            <a:off x="129250" y="41663"/>
            <a:ext cx="8891476" cy="5060168"/>
          </a:xfrm>
          <a:prstGeom prst="rect">
            <a:avLst/>
          </a:prstGeom>
          <a:noFill/>
          <a:ln>
            <a:noFill/>
          </a:ln>
        </p:spPr>
      </p:pic>
      <p:sp>
        <p:nvSpPr>
          <p:cNvPr id="283" name="Google Shape;283;p22"/>
          <p:cNvSpPr txBox="1"/>
          <p:nvPr/>
        </p:nvSpPr>
        <p:spPr>
          <a:xfrm>
            <a:off x="8165775" y="41675"/>
            <a:ext cx="7890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FFFFFF"/>
                </a:solidFill>
              </a:rPr>
              <a:t>LOG OUT</a:t>
            </a:r>
            <a:endParaRPr sz="900">
              <a:solidFill>
                <a:srgbClr val="FFFFFF"/>
              </a:solidFill>
            </a:endParaRPr>
          </a:p>
        </p:txBody>
      </p:sp>
      <p:sp>
        <p:nvSpPr>
          <p:cNvPr id="284" name="Google Shape;284;p22"/>
          <p:cNvSpPr txBox="1"/>
          <p:nvPr/>
        </p:nvSpPr>
        <p:spPr>
          <a:xfrm>
            <a:off x="1627875" y="461250"/>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Enter Daily Data</a:t>
            </a:r>
            <a:endParaRPr/>
          </a:p>
        </p:txBody>
      </p:sp>
      <p:sp>
        <p:nvSpPr>
          <p:cNvPr id="285" name="Google Shape;285;p22"/>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6" name="Google Shape;286;p22"/>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287" name="Google Shape;287;p22"/>
          <p:cNvSpPr txBox="1"/>
          <p:nvPr/>
        </p:nvSpPr>
        <p:spPr>
          <a:xfrm>
            <a:off x="60300" y="3440750"/>
            <a:ext cx="13185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window for daily filling the data according to the indicator</a:t>
            </a:r>
            <a:endParaRPr sz="1200">
              <a:latin typeface="Lato"/>
              <a:ea typeface="Lato"/>
              <a:cs typeface="Lato"/>
              <a:sym typeface="Lato"/>
            </a:endParaRPr>
          </a:p>
        </p:txBody>
      </p:sp>
      <p:sp>
        <p:nvSpPr>
          <p:cNvPr id="288" name="Google Shape;288;p22"/>
          <p:cNvSpPr txBox="1"/>
          <p:nvPr/>
        </p:nvSpPr>
        <p:spPr>
          <a:xfrm>
            <a:off x="4618350" y="2621075"/>
            <a:ext cx="8241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89" name="Google Shape;289;p22"/>
          <p:cNvSpPr txBox="1"/>
          <p:nvPr/>
        </p:nvSpPr>
        <p:spPr>
          <a:xfrm>
            <a:off x="5286325" y="2637575"/>
            <a:ext cx="2934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290" name="Google Shape;290;p22"/>
          <p:cNvCxnSpPr>
            <a:stCxn id="287" idx="3"/>
            <a:endCxn id="285" idx="1"/>
          </p:cNvCxnSpPr>
          <p:nvPr/>
        </p:nvCxnSpPr>
        <p:spPr>
          <a:xfrm flipH="1" rot="10800000">
            <a:off x="1378800" y="2865200"/>
            <a:ext cx="172800" cy="11835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22"/>
          <p:cNvSpPr txBox="1"/>
          <p:nvPr/>
        </p:nvSpPr>
        <p:spPr>
          <a:xfrm>
            <a:off x="440900" y="104017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92" name="Google Shape;292;p22"/>
          <p:cNvSpPr txBox="1"/>
          <p:nvPr/>
        </p:nvSpPr>
        <p:spPr>
          <a:xfrm>
            <a:off x="1627875" y="2756675"/>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Details</a:t>
            </a:r>
            <a:endParaRPr/>
          </a:p>
        </p:txBody>
      </p:sp>
      <p:pic>
        <p:nvPicPr>
          <p:cNvPr id="293" name="Google Shape;293;p22"/>
          <p:cNvPicPr preferRelativeResize="0"/>
          <p:nvPr/>
        </p:nvPicPr>
        <p:blipFill rotWithShape="1">
          <a:blip r:embed="rId5">
            <a:alphaModFix/>
          </a:blip>
          <a:srcRect b="2173" l="0" r="0" t="2096"/>
          <a:stretch/>
        </p:blipFill>
        <p:spPr>
          <a:xfrm>
            <a:off x="128625" y="427475"/>
            <a:ext cx="1413550" cy="1378950"/>
          </a:xfrm>
          <a:prstGeom prst="rect">
            <a:avLst/>
          </a:prstGeom>
          <a:noFill/>
          <a:ln>
            <a:noFill/>
          </a:ln>
        </p:spPr>
      </p:pic>
      <p:sp>
        <p:nvSpPr>
          <p:cNvPr id="294" name="Google Shape;294;p22"/>
          <p:cNvSpPr txBox="1"/>
          <p:nvPr/>
        </p:nvSpPr>
        <p:spPr>
          <a:xfrm>
            <a:off x="479000" y="1263975"/>
            <a:ext cx="712800" cy="223800"/>
          </a:xfrm>
          <a:prstGeom prst="rect">
            <a:avLst/>
          </a:pr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pic>
        <p:nvPicPr>
          <p:cNvPr id="295" name="Google Shape;295;p22"/>
          <p:cNvPicPr preferRelativeResize="0"/>
          <p:nvPr/>
        </p:nvPicPr>
        <p:blipFill>
          <a:blip r:embed="rId6">
            <a:alphaModFix/>
          </a:blip>
          <a:stretch>
            <a:fillRect/>
          </a:stretch>
        </p:blipFill>
        <p:spPr>
          <a:xfrm>
            <a:off x="199602" y="746848"/>
            <a:ext cx="245861" cy="223800"/>
          </a:xfrm>
          <a:prstGeom prst="rect">
            <a:avLst/>
          </a:prstGeom>
          <a:noFill/>
          <a:ln>
            <a:noFill/>
          </a:ln>
        </p:spPr>
      </p:pic>
      <p:pic>
        <p:nvPicPr>
          <p:cNvPr id="296" name="Google Shape;296;p22"/>
          <p:cNvPicPr preferRelativeResize="0"/>
          <p:nvPr/>
        </p:nvPicPr>
        <p:blipFill>
          <a:blip r:embed="rId7">
            <a:alphaModFix/>
          </a:blip>
          <a:stretch>
            <a:fillRect/>
          </a:stretch>
        </p:blipFill>
        <p:spPr>
          <a:xfrm>
            <a:off x="199612" y="1009926"/>
            <a:ext cx="227375" cy="214749"/>
          </a:xfrm>
          <a:prstGeom prst="rect">
            <a:avLst/>
          </a:prstGeom>
          <a:noFill/>
          <a:ln>
            <a:noFill/>
          </a:ln>
        </p:spPr>
      </p:pic>
      <p:sp>
        <p:nvSpPr>
          <p:cNvPr id="297" name="Google Shape;297;p22"/>
          <p:cNvSpPr txBox="1"/>
          <p:nvPr/>
        </p:nvSpPr>
        <p:spPr>
          <a:xfrm>
            <a:off x="479000" y="155542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Interactions</a:t>
            </a:r>
            <a:endParaRPr sz="800">
              <a:latin typeface="Nunito"/>
              <a:ea typeface="Nunito"/>
              <a:cs typeface="Nunito"/>
              <a:sym typeface="Nunito"/>
            </a:endParaRPr>
          </a:p>
        </p:txBody>
      </p:sp>
      <p:sp>
        <p:nvSpPr>
          <p:cNvPr id="298" name="Google Shape;298;p22"/>
          <p:cNvSpPr txBox="1"/>
          <p:nvPr/>
        </p:nvSpPr>
        <p:spPr>
          <a:xfrm>
            <a:off x="479000" y="1005400"/>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99" name="Google Shape;299;p22"/>
          <p:cNvSpPr txBox="1"/>
          <p:nvPr/>
        </p:nvSpPr>
        <p:spPr>
          <a:xfrm>
            <a:off x="479000" y="746838"/>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Reports</a:t>
            </a:r>
            <a:endParaRPr sz="800">
              <a:latin typeface="Nunito"/>
              <a:ea typeface="Nunito"/>
              <a:cs typeface="Nunito"/>
              <a:sym typeface="Nunito"/>
            </a:endParaRPr>
          </a:p>
        </p:txBody>
      </p:sp>
      <p:sp>
        <p:nvSpPr>
          <p:cNvPr id="300" name="Google Shape;300;p22"/>
          <p:cNvSpPr txBox="1"/>
          <p:nvPr/>
        </p:nvSpPr>
        <p:spPr>
          <a:xfrm>
            <a:off x="479000" y="477313"/>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Dashboard</a:t>
            </a:r>
            <a:endParaRPr sz="800">
              <a:latin typeface="Nunito"/>
              <a:ea typeface="Nunito"/>
              <a:cs typeface="Nunito"/>
              <a:sym typeface="Nunito"/>
            </a:endParaRPr>
          </a:p>
        </p:txBody>
      </p:sp>
      <p:sp>
        <p:nvSpPr>
          <p:cNvPr id="301" name="Google Shape;301;p22"/>
          <p:cNvSpPr/>
          <p:nvPr/>
        </p:nvSpPr>
        <p:spPr>
          <a:xfrm>
            <a:off x="1625000" y="784950"/>
            <a:ext cx="7395600" cy="4213800"/>
          </a:xfrm>
          <a:prstGeom prst="rect">
            <a:avLst/>
          </a:prstGeom>
          <a:solidFill>
            <a:srgbClr val="F9F9F9"/>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1721375" y="790825"/>
            <a:ext cx="7147200" cy="3952200"/>
          </a:xfrm>
          <a:prstGeom prst="roundRect">
            <a:avLst>
              <a:gd fmla="val 2787" name="adj"/>
            </a:avLst>
          </a:prstGeom>
          <a:solidFill>
            <a:srgbClr val="FFFFFF"/>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22"/>
          <p:cNvPicPr preferRelativeResize="0"/>
          <p:nvPr/>
        </p:nvPicPr>
        <p:blipFill>
          <a:blip r:embed="rId8">
            <a:alphaModFix/>
          </a:blip>
          <a:stretch>
            <a:fillRect/>
          </a:stretch>
        </p:blipFill>
        <p:spPr>
          <a:xfrm>
            <a:off x="1840573" y="916238"/>
            <a:ext cx="2449810" cy="715500"/>
          </a:xfrm>
          <a:prstGeom prst="rect">
            <a:avLst/>
          </a:prstGeom>
          <a:noFill/>
          <a:ln>
            <a:noFill/>
          </a:ln>
        </p:spPr>
      </p:pic>
      <p:pic>
        <p:nvPicPr>
          <p:cNvPr id="304" name="Google Shape;304;p22"/>
          <p:cNvPicPr preferRelativeResize="0"/>
          <p:nvPr/>
        </p:nvPicPr>
        <p:blipFill>
          <a:blip r:embed="rId9">
            <a:alphaModFix/>
          </a:blip>
          <a:stretch>
            <a:fillRect/>
          </a:stretch>
        </p:blipFill>
        <p:spPr>
          <a:xfrm>
            <a:off x="1964388" y="1694150"/>
            <a:ext cx="2057129" cy="1000125"/>
          </a:xfrm>
          <a:prstGeom prst="rect">
            <a:avLst/>
          </a:prstGeom>
          <a:noFill/>
          <a:ln>
            <a:noFill/>
          </a:ln>
        </p:spPr>
      </p:pic>
      <p:pic>
        <p:nvPicPr>
          <p:cNvPr id="305" name="Google Shape;305;p22"/>
          <p:cNvPicPr preferRelativeResize="0"/>
          <p:nvPr/>
        </p:nvPicPr>
        <p:blipFill rotWithShape="1">
          <a:blip r:embed="rId10">
            <a:alphaModFix/>
          </a:blip>
          <a:srcRect b="11684" l="2128" r="2003" t="6549"/>
          <a:stretch/>
        </p:blipFill>
        <p:spPr>
          <a:xfrm>
            <a:off x="4241500" y="949050"/>
            <a:ext cx="2255000" cy="667900"/>
          </a:xfrm>
          <a:prstGeom prst="rect">
            <a:avLst/>
          </a:prstGeom>
          <a:noFill/>
          <a:ln>
            <a:noFill/>
          </a:ln>
        </p:spPr>
      </p:pic>
      <p:pic>
        <p:nvPicPr>
          <p:cNvPr id="306" name="Google Shape;306;p22"/>
          <p:cNvPicPr preferRelativeResize="0"/>
          <p:nvPr/>
        </p:nvPicPr>
        <p:blipFill>
          <a:blip r:embed="rId11">
            <a:alphaModFix/>
          </a:blip>
          <a:stretch>
            <a:fillRect/>
          </a:stretch>
        </p:blipFill>
        <p:spPr>
          <a:xfrm>
            <a:off x="4241500" y="1943206"/>
            <a:ext cx="2255000" cy="694369"/>
          </a:xfrm>
          <a:prstGeom prst="rect">
            <a:avLst/>
          </a:prstGeom>
          <a:noFill/>
          <a:ln>
            <a:noFill/>
          </a:ln>
        </p:spPr>
      </p:pic>
      <p:pic>
        <p:nvPicPr>
          <p:cNvPr id="307" name="Google Shape;307;p22"/>
          <p:cNvPicPr preferRelativeResize="0"/>
          <p:nvPr/>
        </p:nvPicPr>
        <p:blipFill>
          <a:blip r:embed="rId12">
            <a:alphaModFix/>
          </a:blip>
          <a:stretch>
            <a:fillRect/>
          </a:stretch>
        </p:blipFill>
        <p:spPr>
          <a:xfrm>
            <a:off x="2103375" y="1981064"/>
            <a:ext cx="1413550" cy="1768423"/>
          </a:xfrm>
          <a:prstGeom prst="rect">
            <a:avLst/>
          </a:prstGeom>
          <a:noFill/>
          <a:ln>
            <a:noFill/>
          </a:ln>
        </p:spPr>
      </p:pic>
      <p:pic>
        <p:nvPicPr>
          <p:cNvPr id="308" name="Google Shape;308;p22"/>
          <p:cNvPicPr preferRelativeResize="0"/>
          <p:nvPr/>
        </p:nvPicPr>
        <p:blipFill>
          <a:blip r:embed="rId13">
            <a:alphaModFix/>
          </a:blip>
          <a:stretch>
            <a:fillRect/>
          </a:stretch>
        </p:blipFill>
        <p:spPr>
          <a:xfrm>
            <a:off x="3187450" y="1779243"/>
            <a:ext cx="2255000" cy="3326507"/>
          </a:xfrm>
          <a:prstGeom prst="rect">
            <a:avLst/>
          </a:prstGeom>
          <a:noFill/>
          <a:ln>
            <a:noFill/>
          </a:ln>
        </p:spPr>
      </p:pic>
      <p:pic>
        <p:nvPicPr>
          <p:cNvPr id="309" name="Google Shape;309;p22"/>
          <p:cNvPicPr preferRelativeResize="0"/>
          <p:nvPr/>
        </p:nvPicPr>
        <p:blipFill>
          <a:blip r:embed="rId14">
            <a:alphaModFix/>
          </a:blip>
          <a:stretch>
            <a:fillRect/>
          </a:stretch>
        </p:blipFill>
        <p:spPr>
          <a:xfrm>
            <a:off x="5579725" y="1791274"/>
            <a:ext cx="2255000" cy="3331364"/>
          </a:xfrm>
          <a:prstGeom prst="rect">
            <a:avLst/>
          </a:prstGeom>
          <a:noFill/>
          <a:ln>
            <a:noFill/>
          </a:ln>
        </p:spPr>
      </p:pic>
      <p:pic>
        <p:nvPicPr>
          <p:cNvPr id="310" name="Google Shape;310;p22"/>
          <p:cNvPicPr preferRelativeResize="0"/>
          <p:nvPr/>
        </p:nvPicPr>
        <p:blipFill>
          <a:blip r:embed="rId15">
            <a:alphaModFix/>
          </a:blip>
          <a:stretch>
            <a:fillRect/>
          </a:stretch>
        </p:blipFill>
        <p:spPr>
          <a:xfrm>
            <a:off x="6758150" y="1055038"/>
            <a:ext cx="1778100" cy="455925"/>
          </a:xfrm>
          <a:prstGeom prst="rect">
            <a:avLst/>
          </a:prstGeom>
          <a:noFill/>
          <a:ln>
            <a:noFill/>
          </a:ln>
        </p:spPr>
      </p:pic>
      <p:sp>
        <p:nvSpPr>
          <p:cNvPr id="311" name="Google Shape;311;p22"/>
          <p:cNvSpPr txBox="1"/>
          <p:nvPr/>
        </p:nvSpPr>
        <p:spPr>
          <a:xfrm>
            <a:off x="7550075" y="2711525"/>
            <a:ext cx="13185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After click on this button the form from slide 7 opens</a:t>
            </a:r>
            <a:endParaRPr sz="1200">
              <a:latin typeface="Lato"/>
              <a:ea typeface="Lato"/>
              <a:cs typeface="Lato"/>
              <a:sym typeface="Lato"/>
            </a:endParaRPr>
          </a:p>
        </p:txBody>
      </p:sp>
      <p:cxnSp>
        <p:nvCxnSpPr>
          <p:cNvPr id="312" name="Google Shape;312;p22"/>
          <p:cNvCxnSpPr>
            <a:stCxn id="311" idx="0"/>
            <a:endCxn id="310" idx="2"/>
          </p:cNvCxnSpPr>
          <p:nvPr/>
        </p:nvCxnSpPr>
        <p:spPr>
          <a:xfrm rot="10800000">
            <a:off x="7647125" y="1510925"/>
            <a:ext cx="562200" cy="120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2369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I</a:t>
            </a:r>
            <a:r>
              <a:rPr lang="en" sz="3600">
                <a:solidFill>
                  <a:schemeClr val="accent3"/>
                </a:solidFill>
              </a:rPr>
              <a:t>dea</a:t>
            </a:r>
            <a:endParaRPr sz="2400">
              <a:solidFill>
                <a:schemeClr val="accent3"/>
              </a:solidFill>
            </a:endParaRPr>
          </a:p>
        </p:txBody>
      </p:sp>
      <p:sp>
        <p:nvSpPr>
          <p:cNvPr id="79" name="Google Shape;79;p14"/>
          <p:cNvSpPr txBox="1"/>
          <p:nvPr>
            <p:ph idx="4294967295" type="title"/>
          </p:nvPr>
        </p:nvSpPr>
        <p:spPr>
          <a:xfrm>
            <a:off x="535775" y="1038000"/>
            <a:ext cx="7312500" cy="3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400">
                <a:latin typeface="Lato"/>
                <a:ea typeface="Lato"/>
                <a:cs typeface="Lato"/>
                <a:sym typeface="Lato"/>
              </a:rPr>
              <a:t>Create a web application to control various health indicators and medications efficiency.</a:t>
            </a:r>
            <a:endParaRPr b="0" sz="1400">
              <a:latin typeface="Lato"/>
              <a:ea typeface="Lato"/>
              <a:cs typeface="Lato"/>
              <a:sym typeface="Lato"/>
            </a:endParaRPr>
          </a:p>
          <a:p>
            <a:pPr indent="0" lvl="0" marL="0" rtl="0" algn="l">
              <a:lnSpc>
                <a:spcPct val="100000"/>
              </a:lnSpc>
              <a:spcBef>
                <a:spcPts val="1600"/>
              </a:spcBef>
              <a:spcAft>
                <a:spcPts val="0"/>
              </a:spcAft>
              <a:buNone/>
            </a:pPr>
            <a:r>
              <a:rPr b="0" lang="en" sz="1400">
                <a:latin typeface="Lato"/>
                <a:ea typeface="Lato"/>
                <a:cs typeface="Lato"/>
                <a:sym typeface="Lato"/>
              </a:rPr>
              <a:t>Basic functionality:</a:t>
            </a:r>
            <a:endParaRPr b="0" sz="1400">
              <a:latin typeface="Lato"/>
              <a:ea typeface="Lato"/>
              <a:cs typeface="Lato"/>
              <a:sym typeface="Lato"/>
            </a:endParaRPr>
          </a:p>
          <a:p>
            <a:pPr indent="-317500" lvl="0" marL="457200" rtl="0" algn="l">
              <a:lnSpc>
                <a:spcPct val="100000"/>
              </a:lnSpc>
              <a:spcBef>
                <a:spcPts val="1600"/>
              </a:spcBef>
              <a:spcAft>
                <a:spcPts val="0"/>
              </a:spcAft>
              <a:buSzPts val="1400"/>
              <a:buFont typeface="Lato"/>
              <a:buAutoNum type="arabicParenR"/>
            </a:pPr>
            <a:r>
              <a:rPr b="0" lang="en" sz="1400">
                <a:latin typeface="Lato"/>
                <a:ea typeface="Lato"/>
                <a:cs typeface="Lato"/>
                <a:sym typeface="Lato"/>
              </a:rPr>
              <a:t>Authentification: a possibility to create a user’s account and logging in to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Summary Health: a possibility to keep information about all medications that our user is taking (names, doses, schedule for taking medications) and to download basic information (e.g. main side effects, drug interactions, composition, rules for taking of these medications, etc.) about these medications from different DBs (or APIs);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User’s Indicators Control</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Calendar: a possibility to choose a date to put the information related to some indicators;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Alerts: to send alert emails to take medications and to fill the information in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Visualization: to create some graphs for indicators monitoring (indicators dynamics, etc.).</a:t>
            </a:r>
            <a:endParaRPr b="0" sz="1400">
              <a:latin typeface="Lato"/>
              <a:ea typeface="Lato"/>
              <a:cs typeface="Lato"/>
              <a:sym typeface="Lato"/>
            </a:endParaRPr>
          </a:p>
          <a:p>
            <a:pPr indent="0" lvl="0" marL="0" rtl="0" algn="l">
              <a:lnSpc>
                <a:spcPct val="100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b="0" l="1634" r="46465" t="4707"/>
          <a:stretch/>
        </p:blipFill>
        <p:spPr>
          <a:xfrm>
            <a:off x="448450" y="912200"/>
            <a:ext cx="3391626" cy="3319100"/>
          </a:xfrm>
          <a:prstGeom prst="rect">
            <a:avLst/>
          </a:prstGeom>
          <a:noFill/>
          <a:ln>
            <a:noFill/>
          </a:ln>
        </p:spPr>
      </p:pic>
      <p:pic>
        <p:nvPicPr>
          <p:cNvPr id="85" name="Google Shape;85;p15"/>
          <p:cNvPicPr preferRelativeResize="0"/>
          <p:nvPr/>
        </p:nvPicPr>
        <p:blipFill rotWithShape="1">
          <a:blip r:embed="rId4">
            <a:alphaModFix/>
          </a:blip>
          <a:srcRect b="16421" l="3311" r="2889" t="2919"/>
          <a:stretch/>
        </p:blipFill>
        <p:spPr>
          <a:xfrm>
            <a:off x="5550600" y="1373525"/>
            <a:ext cx="3181401" cy="2959250"/>
          </a:xfrm>
          <a:prstGeom prst="rect">
            <a:avLst/>
          </a:prstGeom>
          <a:noFill/>
          <a:ln>
            <a:noFill/>
          </a:ln>
        </p:spPr>
      </p:pic>
      <p:sp>
        <p:nvSpPr>
          <p:cNvPr id="86" name="Google Shape;86;p15"/>
          <p:cNvSpPr txBox="1"/>
          <p:nvPr/>
        </p:nvSpPr>
        <p:spPr>
          <a:xfrm>
            <a:off x="1598013" y="4124375"/>
            <a:ext cx="32499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A Simple Guide with Info  for the users:</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Sign In or Sign Up</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Tell us About You (name, age, sex, etc.)</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Add your indicators to monitor</a:t>
            </a:r>
            <a:endParaRPr sz="1200"/>
          </a:p>
        </p:txBody>
      </p:sp>
      <p:cxnSp>
        <p:nvCxnSpPr>
          <p:cNvPr id="87" name="Google Shape;87;p15"/>
          <p:cNvCxnSpPr>
            <a:stCxn id="86" idx="0"/>
          </p:cNvCxnSpPr>
          <p:nvPr/>
        </p:nvCxnSpPr>
        <p:spPr>
          <a:xfrm rot="10800000">
            <a:off x="2535063" y="2409875"/>
            <a:ext cx="687900" cy="17145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3254750" y="2571675"/>
            <a:ext cx="19008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Main Information about the App with some pictures (examples of graphs, reports, etc.)</a:t>
            </a:r>
            <a:endParaRPr sz="1200">
              <a:latin typeface="Lato"/>
              <a:ea typeface="Lato"/>
              <a:cs typeface="Lato"/>
              <a:sym typeface="Lato"/>
            </a:endParaRPr>
          </a:p>
        </p:txBody>
      </p:sp>
      <p:cxnSp>
        <p:nvCxnSpPr>
          <p:cNvPr id="89" name="Google Shape;89;p15"/>
          <p:cNvCxnSpPr>
            <a:stCxn id="88" idx="3"/>
            <a:endCxn id="85" idx="1"/>
          </p:cNvCxnSpPr>
          <p:nvPr/>
        </p:nvCxnSpPr>
        <p:spPr>
          <a:xfrm flipH="1" rot="10800000">
            <a:off x="5155550" y="2853225"/>
            <a:ext cx="395100" cy="152700"/>
          </a:xfrm>
          <a:prstGeom prst="straightConnector1">
            <a:avLst/>
          </a:prstGeom>
          <a:noFill/>
          <a:ln cap="flat" cmpd="sng" w="9525">
            <a:solidFill>
              <a:schemeClr val="dk2"/>
            </a:solidFill>
            <a:prstDash val="solid"/>
            <a:round/>
            <a:headEnd len="med" w="med" type="none"/>
            <a:tailEnd len="med" w="med" type="triangle"/>
          </a:ln>
        </p:spPr>
      </p:cxnSp>
      <p:grpSp>
        <p:nvGrpSpPr>
          <p:cNvPr id="90" name="Google Shape;90;p15"/>
          <p:cNvGrpSpPr/>
          <p:nvPr/>
        </p:nvGrpSpPr>
        <p:grpSpPr>
          <a:xfrm>
            <a:off x="274100" y="181275"/>
            <a:ext cx="8595799" cy="489200"/>
            <a:chOff x="274100" y="181275"/>
            <a:chExt cx="8595799" cy="489200"/>
          </a:xfrm>
        </p:grpSpPr>
        <p:pic>
          <p:nvPicPr>
            <p:cNvPr id="91" name="Google Shape;91;p15"/>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92" name="Google Shape;92;p15"/>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93" name="Google Shape;93;p15"/>
          <p:cNvSpPr txBox="1"/>
          <p:nvPr/>
        </p:nvSpPr>
        <p:spPr>
          <a:xfrm>
            <a:off x="4847925" y="757400"/>
            <a:ext cx="2818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If user press this button he/she will see the </a:t>
            </a:r>
            <a:r>
              <a:rPr lang="en" sz="1200">
                <a:latin typeface="Lato"/>
                <a:ea typeface="Lato"/>
                <a:cs typeface="Lato"/>
                <a:sym typeface="Lato"/>
              </a:rPr>
              <a:t>authentication</a:t>
            </a:r>
            <a:r>
              <a:rPr lang="en" sz="1200">
                <a:latin typeface="Lato"/>
                <a:ea typeface="Lato"/>
                <a:cs typeface="Lato"/>
                <a:sym typeface="Lato"/>
              </a:rPr>
              <a:t> page (see slide 4)</a:t>
            </a:r>
            <a:endParaRPr sz="1200">
              <a:latin typeface="Lato"/>
              <a:ea typeface="Lato"/>
              <a:cs typeface="Lato"/>
              <a:sym typeface="Lato"/>
            </a:endParaRPr>
          </a:p>
        </p:txBody>
      </p:sp>
      <p:cxnSp>
        <p:nvCxnSpPr>
          <p:cNvPr id="94" name="Google Shape;94;p15"/>
          <p:cNvCxnSpPr>
            <a:stCxn id="93" idx="3"/>
          </p:cNvCxnSpPr>
          <p:nvPr/>
        </p:nvCxnSpPr>
        <p:spPr>
          <a:xfrm flipH="1" rot="10800000">
            <a:off x="7666125" y="673400"/>
            <a:ext cx="465600" cy="3486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5"/>
          <p:cNvSpPr txBox="1"/>
          <p:nvPr/>
        </p:nvSpPr>
        <p:spPr>
          <a:xfrm>
            <a:off x="884475" y="1005050"/>
            <a:ext cx="18615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Sign In or Sign Up</a:t>
            </a:r>
            <a:endParaRPr sz="1200"/>
          </a:p>
        </p:txBody>
      </p:sp>
      <p:sp>
        <p:nvSpPr>
          <p:cNvPr id="96" name="Google Shape;96;p15"/>
          <p:cNvSpPr txBox="1"/>
          <p:nvPr/>
        </p:nvSpPr>
        <p:spPr>
          <a:xfrm>
            <a:off x="876800" y="2976725"/>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Tell Us About Yourself</a:t>
            </a:r>
            <a:endParaRPr sz="1200">
              <a:solidFill>
                <a:srgbClr val="999999"/>
              </a:solidFill>
            </a:endParaRPr>
          </a:p>
        </p:txBody>
      </p:sp>
      <p:sp>
        <p:nvSpPr>
          <p:cNvPr id="97" name="Google Shape;97;p15"/>
          <p:cNvSpPr txBox="1"/>
          <p:nvPr/>
        </p:nvSpPr>
        <p:spPr>
          <a:xfrm>
            <a:off x="876800" y="3631450"/>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Add Your Indicators</a:t>
            </a:r>
            <a:endParaRPr sz="1200">
              <a:solidFill>
                <a:srgbClr val="999999"/>
              </a:solidFill>
            </a:endParaRPr>
          </a:p>
        </p:txBody>
      </p:sp>
      <p:sp>
        <p:nvSpPr>
          <p:cNvPr id="98" name="Google Shape;98;p15"/>
          <p:cNvSpPr txBox="1"/>
          <p:nvPr/>
        </p:nvSpPr>
        <p:spPr>
          <a:xfrm>
            <a:off x="949350" y="1286750"/>
            <a:ext cx="2955600" cy="71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Just enter your username and password </a:t>
            </a:r>
            <a:endParaRPr sz="1100"/>
          </a:p>
          <a:p>
            <a:pPr indent="0" lvl="0" marL="0" rtl="0" algn="l">
              <a:spcBef>
                <a:spcPts val="0"/>
              </a:spcBef>
              <a:spcAft>
                <a:spcPts val="0"/>
              </a:spcAft>
              <a:buNone/>
            </a:pPr>
            <a:r>
              <a:rPr lang="en" sz="1100"/>
              <a:t>or press Sign Up and follow further </a:t>
            </a:r>
            <a:r>
              <a:rPr lang="en" sz="1100"/>
              <a:t>instructions</a:t>
            </a:r>
            <a:endParaRPr sz="1100"/>
          </a:p>
        </p:txBody>
      </p:sp>
      <p:sp>
        <p:nvSpPr>
          <p:cNvPr id="99" name="Google Shape;99;p15"/>
          <p:cNvSpPr/>
          <p:nvPr/>
        </p:nvSpPr>
        <p:spPr>
          <a:xfrm>
            <a:off x="5621500" y="1433100"/>
            <a:ext cx="2955600" cy="152700"/>
          </a:xfrm>
          <a:prstGeom prst="rect">
            <a:avLst/>
          </a:prstGeom>
          <a:solidFill>
            <a:srgbClr val="F9F9F9"/>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550550" y="1706775"/>
            <a:ext cx="3181500" cy="2206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a:blip r:embed="rId6">
            <a:alphaModFix/>
          </a:blip>
          <a:stretch>
            <a:fillRect/>
          </a:stretch>
        </p:blipFill>
        <p:spPr>
          <a:xfrm>
            <a:off x="5690200" y="1732291"/>
            <a:ext cx="2818200" cy="2181284"/>
          </a:xfrm>
          <a:prstGeom prst="rect">
            <a:avLst/>
          </a:prstGeom>
          <a:noFill/>
          <a:ln>
            <a:noFill/>
          </a:ln>
        </p:spPr>
      </p:pic>
      <p:sp>
        <p:nvSpPr>
          <p:cNvPr id="102" name="Google Shape;102;p15"/>
          <p:cNvSpPr txBox="1"/>
          <p:nvPr/>
        </p:nvSpPr>
        <p:spPr>
          <a:xfrm>
            <a:off x="5885800" y="1373525"/>
            <a:ext cx="2427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You can visualize your feelings</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3">
            <a:alphaModFix/>
          </a:blip>
          <a:srcRect b="18897" l="0" r="0" t="0"/>
          <a:stretch/>
        </p:blipFill>
        <p:spPr>
          <a:xfrm>
            <a:off x="2666663" y="1054362"/>
            <a:ext cx="3603676" cy="2824701"/>
          </a:xfrm>
          <a:prstGeom prst="rect">
            <a:avLst/>
          </a:prstGeom>
          <a:noFill/>
          <a:ln>
            <a:noFill/>
          </a:ln>
        </p:spPr>
      </p:pic>
      <p:sp>
        <p:nvSpPr>
          <p:cNvPr id="108" name="Google Shape;108;p16"/>
          <p:cNvSpPr txBox="1"/>
          <p:nvPr/>
        </p:nvSpPr>
        <p:spPr>
          <a:xfrm>
            <a:off x="6855475" y="1564875"/>
            <a:ext cx="1900800" cy="1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should enter the data to sign in or press sign up button to register and “Forgot Password” button to send the data to their </a:t>
            </a:r>
            <a:r>
              <a:rPr lang="en" sz="1200">
                <a:latin typeface="Lato"/>
                <a:ea typeface="Lato"/>
                <a:cs typeface="Lato"/>
                <a:sym typeface="Lato"/>
              </a:rPr>
              <a:t>email (registration page see on slide 5, password reminder - slide 8)</a:t>
            </a:r>
            <a:endParaRPr sz="1200">
              <a:latin typeface="Lato"/>
              <a:ea typeface="Lato"/>
              <a:cs typeface="Lato"/>
              <a:sym typeface="Lato"/>
            </a:endParaRPr>
          </a:p>
        </p:txBody>
      </p:sp>
      <p:pic>
        <p:nvPicPr>
          <p:cNvPr id="109" name="Google Shape;109;p16"/>
          <p:cNvPicPr preferRelativeResize="0"/>
          <p:nvPr/>
        </p:nvPicPr>
        <p:blipFill rotWithShape="1">
          <a:blip r:embed="rId4">
            <a:alphaModFix/>
          </a:blip>
          <a:srcRect b="5194" l="0" r="0" t="84464"/>
          <a:stretch/>
        </p:blipFill>
        <p:spPr>
          <a:xfrm>
            <a:off x="2790675" y="3879075"/>
            <a:ext cx="3355674" cy="335400"/>
          </a:xfrm>
          <a:prstGeom prst="rect">
            <a:avLst/>
          </a:prstGeom>
          <a:noFill/>
          <a:ln>
            <a:noFill/>
          </a:ln>
        </p:spPr>
      </p:pic>
      <p:grpSp>
        <p:nvGrpSpPr>
          <p:cNvPr id="110" name="Google Shape;110;p16"/>
          <p:cNvGrpSpPr/>
          <p:nvPr/>
        </p:nvGrpSpPr>
        <p:grpSpPr>
          <a:xfrm>
            <a:off x="2790675" y="4298375"/>
            <a:ext cx="3355674" cy="335400"/>
            <a:chOff x="2764300" y="4682250"/>
            <a:chExt cx="3355674" cy="335400"/>
          </a:xfrm>
        </p:grpSpPr>
        <p:pic>
          <p:nvPicPr>
            <p:cNvPr id="111" name="Google Shape;111;p16"/>
            <p:cNvPicPr preferRelativeResize="0"/>
            <p:nvPr/>
          </p:nvPicPr>
          <p:blipFill rotWithShape="1">
            <a:blip r:embed="rId4">
              <a:alphaModFix/>
            </a:blip>
            <a:srcRect b="5194" l="0" r="0" t="84464"/>
            <a:stretch/>
          </p:blipFill>
          <p:spPr>
            <a:xfrm>
              <a:off x="2764300" y="4682250"/>
              <a:ext cx="3355674" cy="335400"/>
            </a:xfrm>
            <a:prstGeom prst="rect">
              <a:avLst/>
            </a:prstGeom>
            <a:noFill/>
            <a:ln>
              <a:noFill/>
            </a:ln>
          </p:spPr>
        </p:pic>
        <p:sp>
          <p:nvSpPr>
            <p:cNvPr id="112" name="Google Shape;112;p16"/>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SIGN UP</a:t>
              </a:r>
              <a:endParaRPr sz="900">
                <a:solidFill>
                  <a:srgbClr val="FFFFFF"/>
                </a:solidFill>
              </a:endParaRPr>
            </a:p>
          </p:txBody>
        </p:sp>
      </p:grpSp>
      <p:sp>
        <p:nvSpPr>
          <p:cNvPr id="113" name="Google Shape;113;p16"/>
          <p:cNvSpPr txBox="1"/>
          <p:nvPr/>
        </p:nvSpPr>
        <p:spPr>
          <a:xfrm>
            <a:off x="2790613" y="3419550"/>
            <a:ext cx="33558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u="sng">
                <a:solidFill>
                  <a:schemeClr val="accent1"/>
                </a:solidFill>
                <a:latin typeface="Lato"/>
                <a:ea typeface="Lato"/>
                <a:cs typeface="Lato"/>
                <a:sym typeface="Lato"/>
              </a:rPr>
              <a:t>Forgot Password</a:t>
            </a:r>
            <a:endParaRPr i="1" sz="1200" u="sng">
              <a:solidFill>
                <a:schemeClr val="accent1"/>
              </a:solidFill>
              <a:latin typeface="Lato"/>
              <a:ea typeface="Lato"/>
              <a:cs typeface="Lato"/>
              <a:sym typeface="Lato"/>
            </a:endParaRPr>
          </a:p>
        </p:txBody>
      </p:sp>
      <p:cxnSp>
        <p:nvCxnSpPr>
          <p:cNvPr id="114" name="Google Shape;114;p16"/>
          <p:cNvCxnSpPr>
            <a:stCxn id="108" idx="1"/>
            <a:endCxn id="107" idx="3"/>
          </p:cNvCxnSpPr>
          <p:nvPr/>
        </p:nvCxnSpPr>
        <p:spPr>
          <a:xfrm rot="10800000">
            <a:off x="6270475" y="2466675"/>
            <a:ext cx="585000" cy="69900"/>
          </a:xfrm>
          <a:prstGeom prst="straightConnector1">
            <a:avLst/>
          </a:prstGeom>
          <a:noFill/>
          <a:ln cap="flat" cmpd="sng" w="9525">
            <a:solidFill>
              <a:schemeClr val="dk2"/>
            </a:solidFill>
            <a:prstDash val="solid"/>
            <a:round/>
            <a:headEnd len="med" w="med" type="none"/>
            <a:tailEnd len="med" w="med" type="triangle"/>
          </a:ln>
        </p:spPr>
      </p:cxnSp>
      <p:grpSp>
        <p:nvGrpSpPr>
          <p:cNvPr id="115" name="Google Shape;115;p16"/>
          <p:cNvGrpSpPr/>
          <p:nvPr/>
        </p:nvGrpSpPr>
        <p:grpSpPr>
          <a:xfrm>
            <a:off x="274100" y="181275"/>
            <a:ext cx="8595799" cy="489200"/>
            <a:chOff x="274100" y="181275"/>
            <a:chExt cx="8595799" cy="489200"/>
          </a:xfrm>
        </p:grpSpPr>
        <p:pic>
          <p:nvPicPr>
            <p:cNvPr id="116" name="Google Shape;116;p16"/>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117" name="Google Shape;117;p16"/>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17"/>
          <p:cNvGrpSpPr/>
          <p:nvPr/>
        </p:nvGrpSpPr>
        <p:grpSpPr>
          <a:xfrm>
            <a:off x="274100" y="181275"/>
            <a:ext cx="8595799" cy="489200"/>
            <a:chOff x="274100" y="181275"/>
            <a:chExt cx="8595799" cy="489200"/>
          </a:xfrm>
        </p:grpSpPr>
        <p:pic>
          <p:nvPicPr>
            <p:cNvPr id="123" name="Google Shape;123;p17"/>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24" name="Google Shape;124;p17"/>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25" name="Google Shape;125;p17"/>
          <p:cNvSpPr txBox="1"/>
          <p:nvPr/>
        </p:nvSpPr>
        <p:spPr>
          <a:xfrm>
            <a:off x="323100" y="3062000"/>
            <a:ext cx="18675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his/her basic info: username, age, sex, weight, height, etc.</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26" name="Google Shape;126;p17"/>
          <p:cNvCxnSpPr>
            <a:stCxn id="125" idx="3"/>
            <a:endCxn id="127" idx="1"/>
          </p:cNvCxnSpPr>
          <p:nvPr/>
        </p:nvCxnSpPr>
        <p:spPr>
          <a:xfrm flipH="1" rot="10800000">
            <a:off x="2190600" y="2879000"/>
            <a:ext cx="554100" cy="616200"/>
          </a:xfrm>
          <a:prstGeom prst="straightConnector1">
            <a:avLst/>
          </a:prstGeom>
          <a:noFill/>
          <a:ln cap="flat" cmpd="sng" w="9525">
            <a:solidFill>
              <a:schemeClr val="dk2"/>
            </a:solidFill>
            <a:prstDash val="solid"/>
            <a:round/>
            <a:headEnd len="med" w="med" type="none"/>
            <a:tailEnd len="med" w="med" type="triangle"/>
          </a:ln>
        </p:spPr>
      </p:cxnSp>
      <p:grpSp>
        <p:nvGrpSpPr>
          <p:cNvPr id="128" name="Google Shape;128;p17"/>
          <p:cNvGrpSpPr/>
          <p:nvPr/>
        </p:nvGrpSpPr>
        <p:grpSpPr>
          <a:xfrm>
            <a:off x="2744650" y="794925"/>
            <a:ext cx="3654709" cy="4168225"/>
            <a:chOff x="2744650" y="794925"/>
            <a:chExt cx="3654709" cy="4168225"/>
          </a:xfrm>
        </p:grpSpPr>
        <p:pic>
          <p:nvPicPr>
            <p:cNvPr id="127" name="Google Shape;127;p17"/>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29" name="Google Shape;129;p17"/>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30" name="Google Shape;130;p17"/>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Personal Data</a:t>
              </a:r>
              <a:endParaRPr b="1" sz="1000"/>
            </a:p>
          </p:txBody>
        </p:sp>
        <p:sp>
          <p:nvSpPr>
            <p:cNvPr id="131" name="Google Shape;131;p17"/>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2" name="Google Shape;132;p17"/>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33" name="Google Shape;133;p17"/>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34" name="Google Shape;134;p17"/>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35" name="Google Shape;135;p17"/>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r>
                <a:rPr lang="en" sz="800">
                  <a:solidFill>
                    <a:srgbClr val="999999"/>
                  </a:solidFill>
                </a:rPr>
                <a:t>*</a:t>
              </a:r>
              <a:endParaRPr sz="800">
                <a:solidFill>
                  <a:srgbClr val="999999"/>
                </a:solidFill>
              </a:endParaRPr>
            </a:p>
          </p:txBody>
        </p:sp>
        <p:sp>
          <p:nvSpPr>
            <p:cNvPr id="136" name="Google Shape;136;p17"/>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r>
                <a:rPr lang="en" sz="800">
                  <a:solidFill>
                    <a:srgbClr val="999999"/>
                  </a:solidFill>
                </a:rPr>
                <a:t>*</a:t>
              </a:r>
              <a:endParaRPr sz="800">
                <a:solidFill>
                  <a:srgbClr val="999999"/>
                </a:solidFill>
              </a:endParaRPr>
            </a:p>
          </p:txBody>
        </p:sp>
        <p:sp>
          <p:nvSpPr>
            <p:cNvPr id="137" name="Google Shape;137;p17"/>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r>
                <a:rPr lang="en" sz="800">
                  <a:solidFill>
                    <a:srgbClr val="999999"/>
                  </a:solidFill>
                </a:rPr>
                <a:t>*</a:t>
              </a:r>
              <a:endParaRPr sz="800">
                <a:solidFill>
                  <a:srgbClr val="999999"/>
                </a:solidFill>
              </a:endParaRPr>
            </a:p>
          </p:txBody>
        </p:sp>
        <p:sp>
          <p:nvSpPr>
            <p:cNvPr id="138" name="Google Shape;138;p17"/>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39" name="Google Shape;139;p17"/>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a:t>
              </a:r>
              <a:r>
                <a:rPr lang="en" sz="800">
                  <a:solidFill>
                    <a:srgbClr val="999999"/>
                  </a:solidFill>
                </a:rPr>
                <a:t> *</a:t>
              </a:r>
              <a:endParaRPr sz="800">
                <a:solidFill>
                  <a:srgbClr val="999999"/>
                </a:solidFill>
              </a:endParaRPr>
            </a:p>
          </p:txBody>
        </p:sp>
        <p:sp>
          <p:nvSpPr>
            <p:cNvPr id="140" name="Google Shape;140;p17"/>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41" name="Google Shape;141;p17"/>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42" name="Google Shape;142;p17"/>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43" name="Google Shape;143;p17"/>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144" name="Google Shape;144;p17"/>
          <p:cNvSpPr txBox="1"/>
          <p:nvPr/>
        </p:nvSpPr>
        <p:spPr>
          <a:xfrm>
            <a:off x="7002400" y="1258700"/>
            <a:ext cx="1867500" cy="16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Age, sex, weight and height are mandatory fields, because they are connected to the medicines blood concentration and influence on other factors</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45" name="Google Shape;145;p17"/>
          <p:cNvCxnSpPr>
            <a:stCxn id="144" idx="1"/>
            <a:endCxn id="127" idx="3"/>
          </p:cNvCxnSpPr>
          <p:nvPr/>
        </p:nvCxnSpPr>
        <p:spPr>
          <a:xfrm flipH="1">
            <a:off x="6399400" y="2068850"/>
            <a:ext cx="603000" cy="81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grpSp>
        <p:nvGrpSpPr>
          <p:cNvPr id="150" name="Google Shape;150;p18"/>
          <p:cNvGrpSpPr/>
          <p:nvPr/>
        </p:nvGrpSpPr>
        <p:grpSpPr>
          <a:xfrm>
            <a:off x="274100" y="181275"/>
            <a:ext cx="8595799" cy="489200"/>
            <a:chOff x="274100" y="181275"/>
            <a:chExt cx="8595799" cy="489200"/>
          </a:xfrm>
        </p:grpSpPr>
        <p:pic>
          <p:nvPicPr>
            <p:cNvPr id="151" name="Google Shape;151;p18"/>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52" name="Google Shape;152;p18"/>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53" name="Google Shape;153;p18"/>
          <p:cNvSpPr txBox="1"/>
          <p:nvPr/>
        </p:nvSpPr>
        <p:spPr>
          <a:xfrm>
            <a:off x="274100" y="2548750"/>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the basic data about his/her health: main health issues (diagnoses, info about medications)</a:t>
            </a:r>
            <a:endParaRPr>
              <a:latin typeface="Lato"/>
              <a:ea typeface="Lato"/>
              <a:cs typeface="Lato"/>
              <a:sym typeface="Lato"/>
            </a:endParaRPr>
          </a:p>
        </p:txBody>
      </p:sp>
      <p:cxnSp>
        <p:nvCxnSpPr>
          <p:cNvPr id="154" name="Google Shape;154;p18"/>
          <p:cNvCxnSpPr>
            <a:stCxn id="153" idx="3"/>
            <a:endCxn id="155" idx="1"/>
          </p:cNvCxnSpPr>
          <p:nvPr/>
        </p:nvCxnSpPr>
        <p:spPr>
          <a:xfrm flipH="1" rot="10800000">
            <a:off x="2141600" y="2878900"/>
            <a:ext cx="603000" cy="234000"/>
          </a:xfrm>
          <a:prstGeom prst="straightConnector1">
            <a:avLst/>
          </a:prstGeom>
          <a:noFill/>
          <a:ln cap="flat" cmpd="sng" w="9525">
            <a:solidFill>
              <a:schemeClr val="dk2"/>
            </a:solidFill>
            <a:prstDash val="solid"/>
            <a:round/>
            <a:headEnd len="med" w="med" type="none"/>
            <a:tailEnd len="med" w="med" type="triangle"/>
          </a:ln>
        </p:spPr>
      </p:cxnSp>
      <p:grpSp>
        <p:nvGrpSpPr>
          <p:cNvPr id="156" name="Google Shape;156;p18"/>
          <p:cNvGrpSpPr/>
          <p:nvPr/>
        </p:nvGrpSpPr>
        <p:grpSpPr>
          <a:xfrm>
            <a:off x="2744650" y="794925"/>
            <a:ext cx="3654709" cy="4168225"/>
            <a:chOff x="2744650" y="794925"/>
            <a:chExt cx="3654709" cy="4168225"/>
          </a:xfrm>
        </p:grpSpPr>
        <p:grpSp>
          <p:nvGrpSpPr>
            <p:cNvPr id="157" name="Google Shape;157;p18"/>
            <p:cNvGrpSpPr/>
            <p:nvPr/>
          </p:nvGrpSpPr>
          <p:grpSpPr>
            <a:xfrm>
              <a:off x="2744650" y="794925"/>
              <a:ext cx="3654709" cy="4168225"/>
              <a:chOff x="2744650" y="794925"/>
              <a:chExt cx="3654709" cy="4168225"/>
            </a:xfrm>
          </p:grpSpPr>
          <p:pic>
            <p:nvPicPr>
              <p:cNvPr id="155" name="Google Shape;155;p18"/>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58" name="Google Shape;158;p18"/>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59" name="Google Shape;159;p18"/>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Diagnoses</a:t>
                </a:r>
                <a:endParaRPr b="1" sz="1000"/>
              </a:p>
            </p:txBody>
          </p:sp>
          <p:sp>
            <p:nvSpPr>
              <p:cNvPr id="160" name="Google Shape;160;p18"/>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18"/>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62" name="Google Shape;162;p18"/>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63" name="Google Shape;163;p18"/>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64" name="Google Shape;164;p18"/>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165" name="Google Shape;165;p18"/>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166" name="Google Shape;166;p18"/>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167" name="Google Shape;167;p18"/>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68" name="Google Shape;168;p18"/>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169" name="Google Shape;169;p18"/>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70" name="Google Shape;170;p18"/>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71" name="Google Shape;171;p18"/>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72" name="Google Shape;172;p18"/>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173" name="Google Shape;173;p18"/>
            <p:cNvSpPr/>
            <p:nvPr/>
          </p:nvSpPr>
          <p:spPr>
            <a:xfrm>
              <a:off x="4162775" y="133282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174" name="Google Shape;174;p18"/>
            <p:cNvSpPr txBox="1"/>
            <p:nvPr/>
          </p:nvSpPr>
          <p:spPr>
            <a:xfrm>
              <a:off x="411222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2</a:t>
              </a:r>
              <a:endParaRPr sz="700">
                <a:solidFill>
                  <a:srgbClr val="FFFFFF"/>
                </a:solidFill>
              </a:endParaRPr>
            </a:p>
          </p:txBody>
        </p:sp>
        <p:sp>
          <p:nvSpPr>
            <p:cNvPr id="175" name="Google Shape;175;p18"/>
            <p:cNvSpPr/>
            <p:nvPr/>
          </p:nvSpPr>
          <p:spPr>
            <a:xfrm>
              <a:off x="2884025" y="133282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nvSpPr>
          <p:spPr>
            <a:xfrm>
              <a:off x="283347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1</a:t>
              </a:r>
              <a:endParaRPr sz="700">
                <a:solidFill>
                  <a:srgbClr val="FFFFFF"/>
                </a:solidFill>
              </a:endParaRPr>
            </a:p>
          </p:txBody>
        </p:sp>
        <p:sp>
          <p:nvSpPr>
            <p:cNvPr id="177" name="Google Shape;177;p18"/>
            <p:cNvSpPr/>
            <p:nvPr/>
          </p:nvSpPr>
          <p:spPr>
            <a:xfrm>
              <a:off x="2836850" y="1983025"/>
              <a:ext cx="3511500" cy="224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8"/>
            <p:cNvPicPr preferRelativeResize="0"/>
            <p:nvPr/>
          </p:nvPicPr>
          <p:blipFill>
            <a:blip r:embed="rId5">
              <a:alphaModFix/>
            </a:blip>
            <a:stretch>
              <a:fillRect/>
            </a:stretch>
          </p:blipFill>
          <p:spPr>
            <a:xfrm>
              <a:off x="2943650" y="2548750"/>
              <a:ext cx="3005474" cy="431400"/>
            </a:xfrm>
            <a:prstGeom prst="rect">
              <a:avLst/>
            </a:prstGeom>
            <a:noFill/>
            <a:ln>
              <a:noFill/>
            </a:ln>
          </p:spPr>
        </p:pic>
        <p:pic>
          <p:nvPicPr>
            <p:cNvPr id="179" name="Google Shape;179;p18"/>
            <p:cNvPicPr preferRelativeResize="0"/>
            <p:nvPr/>
          </p:nvPicPr>
          <p:blipFill>
            <a:blip r:embed="rId6">
              <a:alphaModFix/>
            </a:blip>
            <a:stretch>
              <a:fillRect/>
            </a:stretch>
          </p:blipFill>
          <p:spPr>
            <a:xfrm>
              <a:off x="2888550" y="1983025"/>
              <a:ext cx="1139798" cy="489200"/>
            </a:xfrm>
            <a:prstGeom prst="rect">
              <a:avLst/>
            </a:prstGeom>
            <a:noFill/>
            <a:ln>
              <a:noFill/>
            </a:ln>
          </p:spPr>
        </p:pic>
        <p:pic>
          <p:nvPicPr>
            <p:cNvPr id="180" name="Google Shape;180;p18"/>
            <p:cNvPicPr preferRelativeResize="0"/>
            <p:nvPr/>
          </p:nvPicPr>
          <p:blipFill>
            <a:blip r:embed="rId7">
              <a:alphaModFix/>
            </a:blip>
            <a:stretch>
              <a:fillRect/>
            </a:stretch>
          </p:blipFill>
          <p:spPr>
            <a:xfrm>
              <a:off x="3900202" y="2102447"/>
              <a:ext cx="262575" cy="250362"/>
            </a:xfrm>
            <a:prstGeom prst="rect">
              <a:avLst/>
            </a:prstGeom>
            <a:noFill/>
            <a:ln>
              <a:noFill/>
            </a:ln>
          </p:spPr>
        </p:pic>
        <p:sp>
          <p:nvSpPr>
            <p:cNvPr id="181" name="Google Shape;181;p18"/>
            <p:cNvSpPr txBox="1"/>
            <p:nvPr/>
          </p:nvSpPr>
          <p:spPr>
            <a:xfrm>
              <a:off x="2820850" y="3004163"/>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Medications</a:t>
              </a:r>
              <a:endParaRPr b="1" sz="1000"/>
            </a:p>
          </p:txBody>
        </p:sp>
        <p:pic>
          <p:nvPicPr>
            <p:cNvPr id="182" name="Google Shape;182;p18"/>
            <p:cNvPicPr preferRelativeResize="0"/>
            <p:nvPr/>
          </p:nvPicPr>
          <p:blipFill>
            <a:blip r:embed="rId8">
              <a:alphaModFix/>
            </a:blip>
            <a:stretch>
              <a:fillRect/>
            </a:stretch>
          </p:blipFill>
          <p:spPr>
            <a:xfrm>
              <a:off x="2900738" y="3339575"/>
              <a:ext cx="2671074" cy="1040575"/>
            </a:xfrm>
            <a:prstGeom prst="rect">
              <a:avLst/>
            </a:prstGeom>
            <a:noFill/>
            <a:ln>
              <a:noFill/>
            </a:ln>
          </p:spPr>
        </p:pic>
        <p:pic>
          <p:nvPicPr>
            <p:cNvPr id="183" name="Google Shape;183;p18"/>
            <p:cNvPicPr preferRelativeResize="0"/>
            <p:nvPr/>
          </p:nvPicPr>
          <p:blipFill>
            <a:blip r:embed="rId9">
              <a:alphaModFix/>
            </a:blip>
            <a:stretch>
              <a:fillRect/>
            </a:stretch>
          </p:blipFill>
          <p:spPr>
            <a:xfrm>
              <a:off x="5547700" y="3692150"/>
              <a:ext cx="374400" cy="335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19"/>
          <p:cNvGrpSpPr/>
          <p:nvPr/>
        </p:nvGrpSpPr>
        <p:grpSpPr>
          <a:xfrm>
            <a:off x="274100" y="181275"/>
            <a:ext cx="8595799" cy="489200"/>
            <a:chOff x="274100" y="181275"/>
            <a:chExt cx="8595799" cy="489200"/>
          </a:xfrm>
        </p:grpSpPr>
        <p:pic>
          <p:nvPicPr>
            <p:cNvPr id="189" name="Google Shape;189;p19"/>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90" name="Google Shape;190;p19"/>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91" name="Google Shape;191;p19"/>
          <p:cNvSpPr txBox="1"/>
          <p:nvPr/>
        </p:nvSpPr>
        <p:spPr>
          <a:xfrm>
            <a:off x="274100" y="3443875"/>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at least one indicator to monitor: indicator name, indicator type, notes about indicator (optional)</a:t>
            </a:r>
            <a:endParaRPr>
              <a:latin typeface="Lato"/>
              <a:ea typeface="Lato"/>
              <a:cs typeface="Lato"/>
              <a:sym typeface="Lato"/>
            </a:endParaRPr>
          </a:p>
        </p:txBody>
      </p:sp>
      <p:cxnSp>
        <p:nvCxnSpPr>
          <p:cNvPr id="192" name="Google Shape;192;p19"/>
          <p:cNvCxnSpPr>
            <a:stCxn id="191" idx="3"/>
            <a:endCxn id="193" idx="1"/>
          </p:cNvCxnSpPr>
          <p:nvPr/>
        </p:nvCxnSpPr>
        <p:spPr>
          <a:xfrm flipH="1" rot="10800000">
            <a:off x="2141600" y="3152725"/>
            <a:ext cx="722700" cy="855300"/>
          </a:xfrm>
          <a:prstGeom prst="straightConnector1">
            <a:avLst/>
          </a:prstGeom>
          <a:noFill/>
          <a:ln cap="flat" cmpd="sng" w="9525">
            <a:solidFill>
              <a:schemeClr val="dk2"/>
            </a:solidFill>
            <a:prstDash val="solid"/>
            <a:round/>
            <a:headEnd len="med" w="med" type="none"/>
            <a:tailEnd len="med" w="med" type="triangle"/>
          </a:ln>
        </p:spPr>
      </p:cxnSp>
      <p:grpSp>
        <p:nvGrpSpPr>
          <p:cNvPr id="194" name="Google Shape;194;p19"/>
          <p:cNvGrpSpPr/>
          <p:nvPr/>
        </p:nvGrpSpPr>
        <p:grpSpPr>
          <a:xfrm>
            <a:off x="2744650" y="794925"/>
            <a:ext cx="3654709" cy="4168225"/>
            <a:chOff x="2744650" y="794925"/>
            <a:chExt cx="3654709" cy="4168225"/>
          </a:xfrm>
        </p:grpSpPr>
        <p:grpSp>
          <p:nvGrpSpPr>
            <p:cNvPr id="195" name="Google Shape;195;p19"/>
            <p:cNvGrpSpPr/>
            <p:nvPr/>
          </p:nvGrpSpPr>
          <p:grpSpPr>
            <a:xfrm>
              <a:off x="2744650" y="794925"/>
              <a:ext cx="3654709" cy="4168225"/>
              <a:chOff x="2744650" y="794925"/>
              <a:chExt cx="3654709" cy="4168225"/>
            </a:xfrm>
          </p:grpSpPr>
          <p:pic>
            <p:nvPicPr>
              <p:cNvPr id="196" name="Google Shape;196;p19"/>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97" name="Google Shape;197;p19"/>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98" name="Google Shape;198;p19"/>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Indicators</a:t>
                </a:r>
                <a:endParaRPr b="1" sz="1000"/>
              </a:p>
            </p:txBody>
          </p:sp>
          <p:sp>
            <p:nvSpPr>
              <p:cNvPr id="199" name="Google Shape;199;p19"/>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19"/>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201" name="Google Shape;201;p19"/>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202" name="Google Shape;202;p19"/>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203" name="Google Shape;203;p19"/>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204" name="Google Shape;204;p19"/>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205" name="Google Shape;205;p19"/>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206" name="Google Shape;206;p19"/>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207" name="Google Shape;207;p19"/>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208" name="Google Shape;208;p19"/>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209" name="Google Shape;209;p19"/>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210" name="Google Shape;210;p19"/>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211" name="Google Shape;211;p19"/>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212" name="Google Shape;212;p19"/>
            <p:cNvSpPr/>
            <p:nvPr/>
          </p:nvSpPr>
          <p:spPr>
            <a:xfrm>
              <a:off x="5385300" y="133257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3" name="Google Shape;213;p19"/>
            <p:cNvSpPr/>
            <p:nvPr/>
          </p:nvSpPr>
          <p:spPr>
            <a:xfrm>
              <a:off x="4166575"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4" name="Google Shape;214;p19"/>
            <p:cNvSpPr/>
            <p:nvPr/>
          </p:nvSpPr>
          <p:spPr>
            <a:xfrm>
              <a:off x="2885850"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5" name="Google Shape;215;p19"/>
            <p:cNvSpPr txBox="1"/>
            <p:nvPr/>
          </p:nvSpPr>
          <p:spPr>
            <a:xfrm>
              <a:off x="283652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1</a:t>
              </a:r>
              <a:endParaRPr sz="700">
                <a:solidFill>
                  <a:srgbClr val="FFFFFF"/>
                </a:solidFill>
                <a:latin typeface="Lato"/>
                <a:ea typeface="Lato"/>
                <a:cs typeface="Lato"/>
                <a:sym typeface="Lato"/>
              </a:endParaRPr>
            </a:p>
          </p:txBody>
        </p:sp>
        <p:sp>
          <p:nvSpPr>
            <p:cNvPr id="216" name="Google Shape;216;p19"/>
            <p:cNvSpPr txBox="1"/>
            <p:nvPr/>
          </p:nvSpPr>
          <p:spPr>
            <a:xfrm>
              <a:off x="411607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2</a:t>
              </a:r>
              <a:endParaRPr sz="700">
                <a:solidFill>
                  <a:srgbClr val="FFFFFF"/>
                </a:solidFill>
                <a:latin typeface="Lato"/>
                <a:ea typeface="Lato"/>
                <a:cs typeface="Lato"/>
                <a:sym typeface="Lato"/>
              </a:endParaRPr>
            </a:p>
          </p:txBody>
        </p:sp>
        <p:sp>
          <p:nvSpPr>
            <p:cNvPr id="217" name="Google Shape;217;p19"/>
            <p:cNvSpPr txBox="1"/>
            <p:nvPr/>
          </p:nvSpPr>
          <p:spPr>
            <a:xfrm>
              <a:off x="5338250"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3</a:t>
              </a:r>
              <a:endParaRPr sz="700">
                <a:solidFill>
                  <a:srgbClr val="FFFFFF"/>
                </a:solidFill>
                <a:latin typeface="Lato"/>
                <a:ea typeface="Lato"/>
                <a:cs typeface="Lato"/>
                <a:sym typeface="Lato"/>
              </a:endParaRPr>
            </a:p>
          </p:txBody>
        </p:sp>
        <p:sp>
          <p:nvSpPr>
            <p:cNvPr id="193" name="Google Shape;193;p19"/>
            <p:cNvSpPr/>
            <p:nvPr/>
          </p:nvSpPr>
          <p:spPr>
            <a:xfrm>
              <a:off x="2864375" y="1975150"/>
              <a:ext cx="3534900" cy="235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5889425" y="4656100"/>
              <a:ext cx="351300" cy="144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nvSpPr>
          <p:spPr>
            <a:xfrm>
              <a:off x="5834375" y="4585950"/>
              <a:ext cx="4992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FINISH</a:t>
              </a:r>
              <a:endParaRPr sz="700">
                <a:solidFill>
                  <a:srgbClr val="FFFFFF"/>
                </a:solidFill>
                <a:latin typeface="Lato"/>
                <a:ea typeface="Lato"/>
                <a:cs typeface="Lato"/>
                <a:sym typeface="Lato"/>
              </a:endParaRPr>
            </a:p>
          </p:txBody>
        </p:sp>
        <p:grpSp>
          <p:nvGrpSpPr>
            <p:cNvPr id="220" name="Google Shape;220;p19"/>
            <p:cNvGrpSpPr/>
            <p:nvPr/>
          </p:nvGrpSpPr>
          <p:grpSpPr>
            <a:xfrm>
              <a:off x="3032922" y="1975350"/>
              <a:ext cx="2741782" cy="1150687"/>
              <a:chOff x="3032843" y="1975149"/>
              <a:chExt cx="2878209" cy="1449775"/>
            </a:xfrm>
          </p:grpSpPr>
          <p:grpSp>
            <p:nvGrpSpPr>
              <p:cNvPr id="221" name="Google Shape;221;p19"/>
              <p:cNvGrpSpPr/>
              <p:nvPr/>
            </p:nvGrpSpPr>
            <p:grpSpPr>
              <a:xfrm>
                <a:off x="3032843" y="1975149"/>
                <a:ext cx="2878209" cy="1449775"/>
                <a:chOff x="3032843" y="1975149"/>
                <a:chExt cx="2878209" cy="1449775"/>
              </a:xfrm>
            </p:grpSpPr>
            <p:pic>
              <p:nvPicPr>
                <p:cNvPr id="222" name="Google Shape;222;p19"/>
                <p:cNvPicPr preferRelativeResize="0"/>
                <p:nvPr/>
              </p:nvPicPr>
              <p:blipFill>
                <a:blip r:embed="rId5">
                  <a:alphaModFix/>
                </a:blip>
                <a:stretch>
                  <a:fillRect/>
                </a:stretch>
              </p:blipFill>
              <p:spPr>
                <a:xfrm>
                  <a:off x="3032843" y="1975149"/>
                  <a:ext cx="2878209" cy="1449775"/>
                </a:xfrm>
                <a:prstGeom prst="rect">
                  <a:avLst/>
                </a:prstGeom>
                <a:noFill/>
                <a:ln>
                  <a:noFill/>
                </a:ln>
              </p:spPr>
            </p:pic>
            <p:sp>
              <p:nvSpPr>
                <p:cNvPr id="223" name="Google Shape;223;p19"/>
                <p:cNvSpPr/>
                <p:nvPr/>
              </p:nvSpPr>
              <p:spPr>
                <a:xfrm>
                  <a:off x="3103075" y="2042700"/>
                  <a:ext cx="2609700" cy="112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9"/>
              <p:cNvSpPr/>
              <p:nvPr/>
            </p:nvSpPr>
            <p:spPr>
              <a:xfrm>
                <a:off x="5382200" y="3250625"/>
                <a:ext cx="499200" cy="9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5" name="Google Shape;225;p19"/>
            <p:cNvPicPr preferRelativeResize="0"/>
            <p:nvPr/>
          </p:nvPicPr>
          <p:blipFill>
            <a:blip r:embed="rId6">
              <a:alphaModFix/>
            </a:blip>
            <a:stretch>
              <a:fillRect/>
            </a:stretch>
          </p:blipFill>
          <p:spPr>
            <a:xfrm>
              <a:off x="3093150" y="2156752"/>
              <a:ext cx="930475" cy="319173"/>
            </a:xfrm>
            <a:prstGeom prst="rect">
              <a:avLst/>
            </a:prstGeom>
            <a:noFill/>
            <a:ln>
              <a:noFill/>
            </a:ln>
          </p:spPr>
        </p:pic>
        <p:pic>
          <p:nvPicPr>
            <p:cNvPr id="226" name="Google Shape;226;p19"/>
            <p:cNvPicPr preferRelativeResize="0"/>
            <p:nvPr/>
          </p:nvPicPr>
          <p:blipFill>
            <a:blip r:embed="rId7">
              <a:alphaModFix/>
            </a:blip>
            <a:stretch>
              <a:fillRect/>
            </a:stretch>
          </p:blipFill>
          <p:spPr>
            <a:xfrm>
              <a:off x="3093147" y="2040750"/>
              <a:ext cx="605403" cy="144000"/>
            </a:xfrm>
            <a:prstGeom prst="rect">
              <a:avLst/>
            </a:prstGeom>
            <a:noFill/>
            <a:ln>
              <a:noFill/>
            </a:ln>
          </p:spPr>
        </p:pic>
        <p:pic>
          <p:nvPicPr>
            <p:cNvPr id="227" name="Google Shape;227;p19"/>
            <p:cNvPicPr preferRelativeResize="0"/>
            <p:nvPr/>
          </p:nvPicPr>
          <p:blipFill rotWithShape="1">
            <a:blip r:embed="rId8">
              <a:alphaModFix/>
            </a:blip>
            <a:srcRect b="6269" l="0" r="0" t="7247"/>
            <a:stretch/>
          </p:blipFill>
          <p:spPr>
            <a:xfrm>
              <a:off x="3989225" y="2198525"/>
              <a:ext cx="605400" cy="334200"/>
            </a:xfrm>
            <a:prstGeom prst="rect">
              <a:avLst/>
            </a:prstGeom>
            <a:noFill/>
            <a:ln>
              <a:noFill/>
            </a:ln>
          </p:spPr>
        </p:pic>
        <p:grpSp>
          <p:nvGrpSpPr>
            <p:cNvPr id="228" name="Google Shape;228;p19"/>
            <p:cNvGrpSpPr/>
            <p:nvPr/>
          </p:nvGrpSpPr>
          <p:grpSpPr>
            <a:xfrm>
              <a:off x="3138781" y="2532724"/>
              <a:ext cx="1370246" cy="314925"/>
              <a:chOff x="3174825" y="2547275"/>
              <a:chExt cx="1362750" cy="314925"/>
            </a:xfrm>
          </p:grpSpPr>
          <p:pic>
            <p:nvPicPr>
              <p:cNvPr id="229" name="Google Shape;229;p19"/>
              <p:cNvPicPr preferRelativeResize="0"/>
              <p:nvPr/>
            </p:nvPicPr>
            <p:blipFill>
              <a:blip r:embed="rId9">
                <a:alphaModFix/>
              </a:blip>
              <a:stretch>
                <a:fillRect/>
              </a:stretch>
            </p:blipFill>
            <p:spPr>
              <a:xfrm>
                <a:off x="3174825" y="2571750"/>
                <a:ext cx="1362750" cy="290450"/>
              </a:xfrm>
              <a:prstGeom prst="rect">
                <a:avLst/>
              </a:prstGeom>
              <a:noFill/>
              <a:ln>
                <a:noFill/>
              </a:ln>
            </p:spPr>
          </p:pic>
          <p:pic>
            <p:nvPicPr>
              <p:cNvPr id="230" name="Google Shape;230;p19"/>
              <p:cNvPicPr preferRelativeResize="0"/>
              <p:nvPr/>
            </p:nvPicPr>
            <p:blipFill>
              <a:blip r:embed="rId10">
                <a:alphaModFix/>
              </a:blip>
              <a:stretch>
                <a:fillRect/>
              </a:stretch>
            </p:blipFill>
            <p:spPr>
              <a:xfrm>
                <a:off x="3218575" y="2547275"/>
                <a:ext cx="135950" cy="48950"/>
              </a:xfrm>
              <a:prstGeom prst="rect">
                <a:avLst/>
              </a:prstGeom>
              <a:noFill/>
              <a:ln>
                <a:noFill/>
              </a:ln>
            </p:spPr>
          </p:pic>
        </p:grpSp>
        <p:pic>
          <p:nvPicPr>
            <p:cNvPr id="231" name="Google Shape;231;p19"/>
            <p:cNvPicPr preferRelativeResize="0"/>
            <p:nvPr/>
          </p:nvPicPr>
          <p:blipFill>
            <a:blip r:embed="rId11">
              <a:alphaModFix/>
            </a:blip>
            <a:stretch>
              <a:fillRect/>
            </a:stretch>
          </p:blipFill>
          <p:spPr>
            <a:xfrm>
              <a:off x="4571990" y="2261726"/>
              <a:ext cx="1091808" cy="489200"/>
            </a:xfrm>
            <a:prstGeom prst="rect">
              <a:avLst/>
            </a:prstGeom>
            <a:noFill/>
            <a:ln>
              <a:noFill/>
            </a:ln>
          </p:spPr>
        </p:pic>
        <p:pic>
          <p:nvPicPr>
            <p:cNvPr id="232" name="Google Shape;232;p19"/>
            <p:cNvPicPr preferRelativeResize="0"/>
            <p:nvPr/>
          </p:nvPicPr>
          <p:blipFill rotWithShape="1">
            <a:blip r:embed="rId12">
              <a:alphaModFix/>
            </a:blip>
            <a:srcRect b="21310" l="5770" r="2343" t="21293"/>
            <a:stretch/>
          </p:blipFill>
          <p:spPr>
            <a:xfrm>
              <a:off x="5100450" y="2992528"/>
              <a:ext cx="605400" cy="85322"/>
            </a:xfrm>
            <a:prstGeom prst="rect">
              <a:avLst/>
            </a:prstGeom>
            <a:noFill/>
            <a:ln>
              <a:noFill/>
            </a:ln>
          </p:spPr>
        </p:pic>
        <p:pic>
          <p:nvPicPr>
            <p:cNvPr id="233" name="Google Shape;233;p19"/>
            <p:cNvPicPr preferRelativeResize="0"/>
            <p:nvPr/>
          </p:nvPicPr>
          <p:blipFill>
            <a:blip r:embed="rId13">
              <a:alphaModFix/>
            </a:blip>
            <a:stretch>
              <a:fillRect/>
            </a:stretch>
          </p:blipFill>
          <p:spPr>
            <a:xfrm>
              <a:off x="5774700" y="2750925"/>
              <a:ext cx="374400" cy="335400"/>
            </a:xfrm>
            <a:prstGeom prst="rect">
              <a:avLst/>
            </a:prstGeom>
            <a:noFill/>
            <a:ln>
              <a:noFill/>
            </a:ln>
          </p:spPr>
        </p:pic>
        <p:sp>
          <p:nvSpPr>
            <p:cNvPr id="234" name="Google Shape;234;p19"/>
            <p:cNvSpPr/>
            <p:nvPr/>
          </p:nvSpPr>
          <p:spPr>
            <a:xfrm>
              <a:off x="3192600" y="2279125"/>
              <a:ext cx="681600" cy="14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19"/>
            <p:cNvPicPr preferRelativeResize="0"/>
            <p:nvPr/>
          </p:nvPicPr>
          <p:blipFill>
            <a:blip r:embed="rId14">
              <a:alphaModFix/>
            </a:blip>
            <a:stretch>
              <a:fillRect/>
            </a:stretch>
          </p:blipFill>
          <p:spPr>
            <a:xfrm>
              <a:off x="3800793" y="2270425"/>
              <a:ext cx="129207" cy="126350"/>
            </a:xfrm>
            <a:prstGeom prst="rect">
              <a:avLst/>
            </a:prstGeom>
            <a:noFill/>
            <a:ln>
              <a:noFill/>
            </a:ln>
          </p:spPr>
        </p:pic>
        <p:pic>
          <p:nvPicPr>
            <p:cNvPr id="236" name="Google Shape;236;p19"/>
            <p:cNvPicPr preferRelativeResize="0"/>
            <p:nvPr/>
          </p:nvPicPr>
          <p:blipFill>
            <a:blip r:embed="rId15">
              <a:alphaModFix/>
            </a:blip>
            <a:stretch>
              <a:fillRect/>
            </a:stretch>
          </p:blipFill>
          <p:spPr>
            <a:xfrm>
              <a:off x="3158911" y="2290937"/>
              <a:ext cx="624090" cy="853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grpSp>
        <p:nvGrpSpPr>
          <p:cNvPr id="241" name="Google Shape;241;p20"/>
          <p:cNvGrpSpPr/>
          <p:nvPr/>
        </p:nvGrpSpPr>
        <p:grpSpPr>
          <a:xfrm>
            <a:off x="274100" y="181275"/>
            <a:ext cx="8595799" cy="489200"/>
            <a:chOff x="274100" y="181275"/>
            <a:chExt cx="8595799" cy="489200"/>
          </a:xfrm>
        </p:grpSpPr>
        <p:pic>
          <p:nvPicPr>
            <p:cNvPr id="242" name="Google Shape;242;p20"/>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243" name="Google Shape;243;p20"/>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244" name="Google Shape;244;p20"/>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
        <p:nvSpPr>
          <p:cNvPr id="245" name="Google Shape;245;p20"/>
          <p:cNvSpPr txBox="1"/>
          <p:nvPr/>
        </p:nvSpPr>
        <p:spPr>
          <a:xfrm>
            <a:off x="3673700" y="1233600"/>
            <a:ext cx="21420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Reset Password</a:t>
            </a:r>
            <a:endParaRPr sz="1800">
              <a:latin typeface="Lato"/>
              <a:ea typeface="Lato"/>
              <a:cs typeface="Lato"/>
              <a:sym typeface="Lato"/>
            </a:endParaRPr>
          </a:p>
        </p:txBody>
      </p:sp>
      <p:pic>
        <p:nvPicPr>
          <p:cNvPr id="246" name="Google Shape;246;p20"/>
          <p:cNvPicPr preferRelativeResize="0"/>
          <p:nvPr/>
        </p:nvPicPr>
        <p:blipFill rotWithShape="1">
          <a:blip r:embed="rId4">
            <a:alphaModFix/>
          </a:blip>
          <a:srcRect b="31202" l="0" r="0" t="32824"/>
          <a:stretch/>
        </p:blipFill>
        <p:spPr>
          <a:xfrm>
            <a:off x="2842050" y="1846552"/>
            <a:ext cx="3603676" cy="1252875"/>
          </a:xfrm>
          <a:prstGeom prst="rect">
            <a:avLst/>
          </a:prstGeom>
          <a:noFill/>
          <a:ln>
            <a:noFill/>
          </a:ln>
        </p:spPr>
      </p:pic>
      <p:sp>
        <p:nvSpPr>
          <p:cNvPr id="247" name="Google Shape;247;p20"/>
          <p:cNvSpPr txBox="1"/>
          <p:nvPr/>
        </p:nvSpPr>
        <p:spPr>
          <a:xfrm>
            <a:off x="2974150" y="2631325"/>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New Password *</a:t>
            </a:r>
            <a:endParaRPr sz="1100">
              <a:solidFill>
                <a:srgbClr val="999999"/>
              </a:solidFill>
            </a:endParaRPr>
          </a:p>
        </p:txBody>
      </p:sp>
      <p:pic>
        <p:nvPicPr>
          <p:cNvPr id="248" name="Google Shape;248;p20"/>
          <p:cNvPicPr preferRelativeResize="0"/>
          <p:nvPr/>
        </p:nvPicPr>
        <p:blipFill rotWithShape="1">
          <a:blip r:embed="rId5">
            <a:alphaModFix/>
          </a:blip>
          <a:srcRect b="0" l="0" r="0" t="0"/>
          <a:stretch/>
        </p:blipFill>
        <p:spPr>
          <a:xfrm>
            <a:off x="2910350" y="3175625"/>
            <a:ext cx="3467100" cy="600075"/>
          </a:xfrm>
          <a:prstGeom prst="rect">
            <a:avLst/>
          </a:prstGeom>
          <a:noFill/>
          <a:ln>
            <a:noFill/>
          </a:ln>
        </p:spPr>
      </p:pic>
      <p:sp>
        <p:nvSpPr>
          <p:cNvPr id="249" name="Google Shape;249;p20"/>
          <p:cNvSpPr txBox="1"/>
          <p:nvPr/>
        </p:nvSpPr>
        <p:spPr>
          <a:xfrm>
            <a:off x="2974150" y="3266600"/>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Confirm</a:t>
            </a:r>
            <a:r>
              <a:rPr lang="en" sz="1100">
                <a:solidFill>
                  <a:srgbClr val="999999"/>
                </a:solidFill>
              </a:rPr>
              <a:t> Password *</a:t>
            </a:r>
            <a:endParaRPr sz="1100">
              <a:solidFill>
                <a:srgbClr val="999999"/>
              </a:solidFill>
            </a:endParaRPr>
          </a:p>
        </p:txBody>
      </p:sp>
      <p:grpSp>
        <p:nvGrpSpPr>
          <p:cNvPr id="250" name="Google Shape;250;p20"/>
          <p:cNvGrpSpPr/>
          <p:nvPr/>
        </p:nvGrpSpPr>
        <p:grpSpPr>
          <a:xfrm>
            <a:off x="2966062" y="3902100"/>
            <a:ext cx="3355674" cy="335400"/>
            <a:chOff x="2764300" y="4682250"/>
            <a:chExt cx="3355674" cy="335400"/>
          </a:xfrm>
        </p:grpSpPr>
        <p:pic>
          <p:nvPicPr>
            <p:cNvPr id="251" name="Google Shape;251;p20"/>
            <p:cNvPicPr preferRelativeResize="0"/>
            <p:nvPr/>
          </p:nvPicPr>
          <p:blipFill rotWithShape="1">
            <a:blip r:embed="rId6">
              <a:alphaModFix/>
            </a:blip>
            <a:srcRect b="5194" l="0" r="0" t="84464"/>
            <a:stretch/>
          </p:blipFill>
          <p:spPr>
            <a:xfrm>
              <a:off x="2764300" y="4682250"/>
              <a:ext cx="3355674" cy="335400"/>
            </a:xfrm>
            <a:prstGeom prst="rect">
              <a:avLst/>
            </a:prstGeom>
            <a:noFill/>
            <a:ln>
              <a:noFill/>
            </a:ln>
          </p:spPr>
        </p:pic>
        <p:sp>
          <p:nvSpPr>
            <p:cNvPr id="252" name="Google Shape;252;p20"/>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SEND</a:t>
              </a:r>
              <a:endParaRPr sz="900">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21"/>
          <p:cNvPicPr preferRelativeResize="0"/>
          <p:nvPr/>
        </p:nvPicPr>
        <p:blipFill>
          <a:blip r:embed="rId3">
            <a:alphaModFix/>
          </a:blip>
          <a:stretch>
            <a:fillRect/>
          </a:stretch>
        </p:blipFill>
        <p:spPr>
          <a:xfrm>
            <a:off x="129250" y="41663"/>
            <a:ext cx="8891476" cy="5060168"/>
          </a:xfrm>
          <a:prstGeom prst="rect">
            <a:avLst/>
          </a:prstGeom>
          <a:noFill/>
          <a:ln>
            <a:noFill/>
          </a:ln>
        </p:spPr>
      </p:pic>
      <p:sp>
        <p:nvSpPr>
          <p:cNvPr id="258" name="Google Shape;258;p21"/>
          <p:cNvSpPr txBox="1"/>
          <p:nvPr/>
        </p:nvSpPr>
        <p:spPr>
          <a:xfrm>
            <a:off x="8165775" y="41675"/>
            <a:ext cx="7890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FFFFFF"/>
                </a:solidFill>
              </a:rPr>
              <a:t>LOG OUT</a:t>
            </a:r>
            <a:endParaRPr sz="900">
              <a:solidFill>
                <a:srgbClr val="FFFFFF"/>
              </a:solidFill>
            </a:endParaRPr>
          </a:p>
        </p:txBody>
      </p:sp>
      <p:sp>
        <p:nvSpPr>
          <p:cNvPr id="259" name="Google Shape;259;p21"/>
          <p:cNvSpPr txBox="1"/>
          <p:nvPr/>
        </p:nvSpPr>
        <p:spPr>
          <a:xfrm>
            <a:off x="1627875" y="461250"/>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Blood Sugar Level</a:t>
            </a:r>
            <a:endParaRPr/>
          </a:p>
        </p:txBody>
      </p:sp>
      <p:sp>
        <p:nvSpPr>
          <p:cNvPr id="260" name="Google Shape;260;p21"/>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1" name="Google Shape;261;p21"/>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Reports</a:t>
            </a:r>
            <a:endParaRPr sz="800">
              <a:latin typeface="Nunito"/>
              <a:ea typeface="Nunito"/>
              <a:cs typeface="Nunito"/>
              <a:sym typeface="Nunito"/>
            </a:endParaRPr>
          </a:p>
        </p:txBody>
      </p:sp>
      <p:sp>
        <p:nvSpPr>
          <p:cNvPr id="262" name="Google Shape;262;p21"/>
          <p:cNvSpPr txBox="1"/>
          <p:nvPr/>
        </p:nvSpPr>
        <p:spPr>
          <a:xfrm>
            <a:off x="51650" y="3064175"/>
            <a:ext cx="13989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main window of the authorized user, blood sugar level monitoring is just example of indicator, user must press Indicators button or Add Daily Data</a:t>
            </a:r>
            <a:endParaRPr sz="1200">
              <a:latin typeface="Lato"/>
              <a:ea typeface="Lato"/>
              <a:cs typeface="Lato"/>
              <a:sym typeface="Lato"/>
            </a:endParaRPr>
          </a:p>
        </p:txBody>
      </p:sp>
      <p:sp>
        <p:nvSpPr>
          <p:cNvPr id="263" name="Google Shape;263;p21"/>
          <p:cNvSpPr txBox="1"/>
          <p:nvPr/>
        </p:nvSpPr>
        <p:spPr>
          <a:xfrm>
            <a:off x="4618350" y="2621075"/>
            <a:ext cx="8241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64" name="Google Shape;264;p21"/>
          <p:cNvSpPr txBox="1"/>
          <p:nvPr/>
        </p:nvSpPr>
        <p:spPr>
          <a:xfrm>
            <a:off x="5286325" y="2637575"/>
            <a:ext cx="2934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265" name="Google Shape;265;p21"/>
          <p:cNvCxnSpPr>
            <a:stCxn id="262" idx="3"/>
          </p:cNvCxnSpPr>
          <p:nvPr/>
        </p:nvCxnSpPr>
        <p:spPr>
          <a:xfrm flipH="1" rot="10800000">
            <a:off x="1450550" y="3161975"/>
            <a:ext cx="207000" cy="5961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1"/>
          <p:cNvSpPr txBox="1"/>
          <p:nvPr/>
        </p:nvSpPr>
        <p:spPr>
          <a:xfrm>
            <a:off x="440900" y="104017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67" name="Google Shape;267;p21"/>
          <p:cNvSpPr txBox="1"/>
          <p:nvPr/>
        </p:nvSpPr>
        <p:spPr>
          <a:xfrm>
            <a:off x="1627875" y="2756675"/>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Details</a:t>
            </a:r>
            <a:endParaRPr/>
          </a:p>
        </p:txBody>
      </p:sp>
      <p:sp>
        <p:nvSpPr>
          <p:cNvPr id="268" name="Google Shape;268;p21"/>
          <p:cNvSpPr txBox="1"/>
          <p:nvPr/>
        </p:nvSpPr>
        <p:spPr>
          <a:xfrm>
            <a:off x="440900" y="131160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269" name="Google Shape;269;p21"/>
          <p:cNvSpPr txBox="1"/>
          <p:nvPr/>
        </p:nvSpPr>
        <p:spPr>
          <a:xfrm>
            <a:off x="440900" y="1583025"/>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a:t>
            </a:r>
            <a:endParaRPr sz="800">
              <a:latin typeface="Nunito"/>
              <a:ea typeface="Nunito"/>
              <a:cs typeface="Nunito"/>
              <a:sym typeface="Nunito"/>
            </a:endParaRPr>
          </a:p>
        </p:txBody>
      </p:sp>
      <p:sp>
        <p:nvSpPr>
          <p:cNvPr id="270" name="Google Shape;270;p21"/>
          <p:cNvSpPr txBox="1"/>
          <p:nvPr/>
        </p:nvSpPr>
        <p:spPr>
          <a:xfrm>
            <a:off x="440900" y="497325"/>
            <a:ext cx="712800" cy="223800"/>
          </a:xfrm>
          <a:prstGeom prst="rect">
            <a:avLst/>
          </a:pr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Dashboard</a:t>
            </a:r>
            <a:endParaRPr sz="800">
              <a:latin typeface="Nunito"/>
              <a:ea typeface="Nunito"/>
              <a:cs typeface="Nunito"/>
              <a:sym typeface="Nunito"/>
            </a:endParaRPr>
          </a:p>
        </p:txBody>
      </p:sp>
      <p:sp>
        <p:nvSpPr>
          <p:cNvPr id="271" name="Google Shape;271;p21"/>
          <p:cNvSpPr txBox="1"/>
          <p:nvPr/>
        </p:nvSpPr>
        <p:spPr>
          <a:xfrm>
            <a:off x="440900" y="158302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Interactions</a:t>
            </a:r>
            <a:endParaRPr sz="800">
              <a:latin typeface="Nunito"/>
              <a:ea typeface="Nunito"/>
              <a:cs typeface="Nunito"/>
              <a:sym typeface="Nunito"/>
            </a:endParaRPr>
          </a:p>
        </p:txBody>
      </p:sp>
      <p:pic>
        <p:nvPicPr>
          <p:cNvPr id="272" name="Google Shape;272;p21"/>
          <p:cNvPicPr preferRelativeResize="0"/>
          <p:nvPr/>
        </p:nvPicPr>
        <p:blipFill>
          <a:blip r:embed="rId4">
            <a:alphaModFix/>
          </a:blip>
          <a:stretch>
            <a:fillRect/>
          </a:stretch>
        </p:blipFill>
        <p:spPr>
          <a:xfrm>
            <a:off x="149914" y="768748"/>
            <a:ext cx="245861" cy="223800"/>
          </a:xfrm>
          <a:prstGeom prst="rect">
            <a:avLst/>
          </a:prstGeom>
          <a:noFill/>
          <a:ln>
            <a:noFill/>
          </a:ln>
        </p:spPr>
      </p:pic>
      <p:pic>
        <p:nvPicPr>
          <p:cNvPr id="273" name="Google Shape;273;p21"/>
          <p:cNvPicPr preferRelativeResize="0"/>
          <p:nvPr/>
        </p:nvPicPr>
        <p:blipFill>
          <a:blip r:embed="rId5">
            <a:alphaModFix/>
          </a:blip>
          <a:stretch>
            <a:fillRect/>
          </a:stretch>
        </p:blipFill>
        <p:spPr>
          <a:xfrm>
            <a:off x="159162" y="1044701"/>
            <a:ext cx="227375" cy="214749"/>
          </a:xfrm>
          <a:prstGeom prst="rect">
            <a:avLst/>
          </a:prstGeom>
          <a:noFill/>
          <a:ln>
            <a:noFill/>
          </a:ln>
        </p:spPr>
      </p:pic>
      <p:pic>
        <p:nvPicPr>
          <p:cNvPr id="274" name="Google Shape;274;p21"/>
          <p:cNvPicPr preferRelativeResize="0"/>
          <p:nvPr/>
        </p:nvPicPr>
        <p:blipFill>
          <a:blip r:embed="rId6">
            <a:alphaModFix/>
          </a:blip>
          <a:stretch>
            <a:fillRect/>
          </a:stretch>
        </p:blipFill>
        <p:spPr>
          <a:xfrm>
            <a:off x="7731224" y="465429"/>
            <a:ext cx="1104300" cy="362898"/>
          </a:xfrm>
          <a:prstGeom prst="rect">
            <a:avLst/>
          </a:prstGeom>
          <a:noFill/>
          <a:ln>
            <a:noFill/>
          </a:ln>
        </p:spPr>
      </p:pic>
      <p:pic>
        <p:nvPicPr>
          <p:cNvPr id="275" name="Google Shape;275;p21"/>
          <p:cNvPicPr preferRelativeResize="0"/>
          <p:nvPr/>
        </p:nvPicPr>
        <p:blipFill>
          <a:blip r:embed="rId7">
            <a:alphaModFix/>
          </a:blip>
          <a:stretch>
            <a:fillRect/>
          </a:stretch>
        </p:blipFill>
        <p:spPr>
          <a:xfrm>
            <a:off x="3233701" y="461250"/>
            <a:ext cx="401471" cy="307500"/>
          </a:xfrm>
          <a:prstGeom prst="rect">
            <a:avLst/>
          </a:prstGeom>
          <a:noFill/>
          <a:ln>
            <a:noFill/>
          </a:ln>
        </p:spPr>
      </p:pic>
      <p:sp>
        <p:nvSpPr>
          <p:cNvPr id="276" name="Google Shape;276;p21"/>
          <p:cNvSpPr txBox="1"/>
          <p:nvPr/>
        </p:nvSpPr>
        <p:spPr>
          <a:xfrm>
            <a:off x="4323600" y="497325"/>
            <a:ext cx="24900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Button to select existing indicator</a:t>
            </a:r>
            <a:endParaRPr sz="1200">
              <a:latin typeface="Lato"/>
              <a:ea typeface="Lato"/>
              <a:cs typeface="Lato"/>
              <a:sym typeface="Lato"/>
            </a:endParaRPr>
          </a:p>
        </p:txBody>
      </p:sp>
      <p:cxnSp>
        <p:nvCxnSpPr>
          <p:cNvPr id="277" name="Google Shape;277;p21"/>
          <p:cNvCxnSpPr>
            <a:stCxn id="276" idx="1"/>
            <a:endCxn id="275" idx="3"/>
          </p:cNvCxnSpPr>
          <p:nvPr/>
        </p:nvCxnSpPr>
        <p:spPr>
          <a:xfrm rot="10800000">
            <a:off x="3635100" y="614925"/>
            <a:ext cx="688500" cy="6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