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52"/>
      </p:cViewPr>
      <p:guideLst/>
    </p:cSldViewPr>
  </p:slideViewPr>
  <p:notesTextViewPr>
    <p:cViewPr>
      <p:scale>
        <a:sx n="1" d="1"/>
        <a:sy n="1" d="1"/>
      </p:scale>
      <p:origin x="0" y="-3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35B4B-708B-4D0F-B980-5D9BEBF50ABF}"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4EB8C-7CE1-4B48-8A3A-13F405AE1B55}" type="slidenum">
              <a:rPr lang="en-US" smtClean="0"/>
              <a:t>‹#›</a:t>
            </a:fld>
            <a:endParaRPr lang="en-US"/>
          </a:p>
        </p:txBody>
      </p:sp>
    </p:spTree>
    <p:extLst>
      <p:ext uri="{BB962C8B-B14F-4D97-AF65-F5344CB8AC3E}">
        <p14:creationId xmlns:p14="http://schemas.microsoft.com/office/powerpoint/2010/main" val="85059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pretty sure that almost everyone faced the situation when you or someone close to you needs to monitor some specific health indicator. For example, blood pressure, frequency of headaches or just weight. But you don’t have enough time or just don’t want to write down all these things. But it’s really important for your doctor, because this information let him to diagnose accurately. </a:t>
            </a:r>
            <a:r>
              <a:rPr lang="en-US" sz="1200" kern="1200" smtClean="0">
                <a:solidFill>
                  <a:schemeClr val="tx1"/>
                </a:solidFill>
                <a:effectLst/>
                <a:latin typeface="+mn-lt"/>
                <a:ea typeface="+mn-ea"/>
                <a:cs typeface="+mn-cs"/>
              </a:rPr>
              <a:t>That’s why it would be great to have a tool that you can use to keep and visualize your information to take a control of your health conditions.</a:t>
            </a:r>
          </a:p>
          <a:p>
            <a:endParaRPr lang="en-US"/>
          </a:p>
        </p:txBody>
      </p:sp>
      <p:sp>
        <p:nvSpPr>
          <p:cNvPr id="4" name="Slide Number Placeholder 3"/>
          <p:cNvSpPr>
            <a:spLocks noGrp="1"/>
          </p:cNvSpPr>
          <p:nvPr>
            <p:ph type="sldNum" sz="quarter" idx="10"/>
          </p:nvPr>
        </p:nvSpPr>
        <p:spPr/>
        <p:txBody>
          <a:bodyPr/>
          <a:lstStyle/>
          <a:p>
            <a:fld id="{3B04EB8C-7CE1-4B48-8A3A-13F405AE1B55}" type="slidenum">
              <a:rPr lang="en-US" smtClean="0"/>
              <a:t>2</a:t>
            </a:fld>
            <a:endParaRPr lang="en-US"/>
          </a:p>
        </p:txBody>
      </p:sp>
    </p:spTree>
    <p:extLst>
      <p:ext uri="{BB962C8B-B14F-4D97-AF65-F5344CB8AC3E}">
        <p14:creationId xmlns:p14="http://schemas.microsoft.com/office/powerpoint/2010/main" val="87368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6/25/2019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53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148969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256204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411867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6/25/2019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98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6/25/2019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192348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6/25/2019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38617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6/25/2019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11732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6/25/2019</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369571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6/25/2019</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03DEC8-BC7E-4562-828B-647C83D18563}" type="slidenum">
              <a:rPr lang="en-US" smtClean="0"/>
              <a:t>‹#›</a:t>
            </a:fld>
            <a:endParaRPr lang="en-US"/>
          </a:p>
        </p:txBody>
      </p:sp>
    </p:spTree>
    <p:extLst>
      <p:ext uri="{BB962C8B-B14F-4D97-AF65-F5344CB8AC3E}">
        <p14:creationId xmlns:p14="http://schemas.microsoft.com/office/powerpoint/2010/main" val="334878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6/25/2019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3DEC8-BC7E-4562-828B-647C83D18563}" type="slidenum">
              <a:rPr lang="en-US" smtClean="0"/>
              <a:t>‹#›</a:t>
            </a:fld>
            <a:endParaRPr lang="en-US"/>
          </a:p>
        </p:txBody>
      </p:sp>
    </p:spTree>
    <p:extLst>
      <p:ext uri="{BB962C8B-B14F-4D97-AF65-F5344CB8AC3E}">
        <p14:creationId xmlns:p14="http://schemas.microsoft.com/office/powerpoint/2010/main" val="401908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smtClean="0"/>
              <a:t>6/25/2019</a:t>
            </a:r>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03DEC8-BC7E-4562-828B-647C83D1856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769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860" y="1394690"/>
            <a:ext cx="10058400" cy="2542494"/>
          </a:xfrm>
        </p:spPr>
        <p:txBody>
          <a:bodyPr/>
          <a:lstStyle/>
          <a:p>
            <a:r>
              <a:rPr lang="en-US" dirty="0" smtClean="0"/>
              <a:t>Health Monitoring Application</a:t>
            </a:r>
            <a:endParaRPr lang="en-US" dirty="0"/>
          </a:p>
        </p:txBody>
      </p:sp>
      <p:sp>
        <p:nvSpPr>
          <p:cNvPr id="5" name="Rectangle 4"/>
          <p:cNvSpPr/>
          <p:nvPr/>
        </p:nvSpPr>
        <p:spPr>
          <a:xfrm>
            <a:off x="1199860" y="4774822"/>
            <a:ext cx="9264940" cy="1200329"/>
          </a:xfrm>
          <a:prstGeom prst="rect">
            <a:avLst/>
          </a:prstGeom>
        </p:spPr>
        <p:txBody>
          <a:bodyPr wrap="square">
            <a:spAutoFit/>
          </a:bodyPr>
          <a:lstStyle/>
          <a:p>
            <a:r>
              <a:rPr lang="en-US" sz="2400" dirty="0" smtClean="0">
                <a:latin typeface="+mj-lt"/>
              </a:rPr>
              <a:t>UC Berkeley Extension Data Analytics </a:t>
            </a:r>
            <a:r>
              <a:rPr lang="en-US" sz="2400" dirty="0" err="1" smtClean="0">
                <a:latin typeface="+mj-lt"/>
              </a:rPr>
              <a:t>BootCamp</a:t>
            </a:r>
            <a:endParaRPr lang="en-US" sz="2400" dirty="0" smtClean="0">
              <a:latin typeface="+mj-lt"/>
            </a:endParaRPr>
          </a:p>
          <a:p>
            <a:r>
              <a:rPr lang="en-US" sz="2400" dirty="0" smtClean="0">
                <a:latin typeface="+mj-lt"/>
              </a:rPr>
              <a:t>Project 2</a:t>
            </a:r>
          </a:p>
          <a:p>
            <a:r>
              <a:rPr lang="en-US" sz="2400" i="1" dirty="0" smtClean="0">
                <a:latin typeface="+mj-lt"/>
              </a:rPr>
              <a:t>Alina </a:t>
            </a:r>
            <a:r>
              <a:rPr lang="en-US" sz="2400" i="1" dirty="0" err="1" smtClean="0">
                <a:latin typeface="+mj-lt"/>
              </a:rPr>
              <a:t>Smirnova</a:t>
            </a:r>
            <a:r>
              <a:rPr lang="en-US" sz="2400" i="1" dirty="0" smtClean="0">
                <a:latin typeface="+mj-lt"/>
              </a:rPr>
              <a:t>, Anna </a:t>
            </a:r>
            <a:r>
              <a:rPr lang="en-US" sz="2400" i="1" dirty="0" err="1" smtClean="0">
                <a:latin typeface="+mj-lt"/>
              </a:rPr>
              <a:t>Burlyaeva</a:t>
            </a:r>
            <a:r>
              <a:rPr lang="en-US" sz="2400" i="1" dirty="0" smtClean="0">
                <a:latin typeface="+mj-lt"/>
              </a:rPr>
              <a:t>, </a:t>
            </a:r>
            <a:r>
              <a:rPr lang="en-US" sz="2400" i="1" dirty="0" err="1" smtClean="0">
                <a:latin typeface="+mj-lt"/>
              </a:rPr>
              <a:t>Himani</a:t>
            </a:r>
            <a:r>
              <a:rPr lang="en-US" sz="2400" i="1" dirty="0" smtClean="0">
                <a:latin typeface="+mj-lt"/>
              </a:rPr>
              <a:t> Singh, </a:t>
            </a:r>
            <a:r>
              <a:rPr lang="en-US" sz="2400" i="1" dirty="0" err="1" smtClean="0">
                <a:latin typeface="+mj-lt"/>
              </a:rPr>
              <a:t>Lucila</a:t>
            </a:r>
            <a:r>
              <a:rPr lang="en-US" sz="2400" i="1" dirty="0" smtClean="0">
                <a:latin typeface="+mj-lt"/>
              </a:rPr>
              <a:t> </a:t>
            </a:r>
            <a:r>
              <a:rPr lang="en-US" sz="2400" i="1" dirty="0" err="1" smtClean="0">
                <a:latin typeface="+mj-lt"/>
              </a:rPr>
              <a:t>Rondissone</a:t>
            </a:r>
            <a:endParaRPr lang="en-US" sz="2400" i="1" dirty="0">
              <a:latin typeface="+mj-lt"/>
            </a:endParaRPr>
          </a:p>
        </p:txBody>
      </p:sp>
    </p:spTree>
    <p:extLst>
      <p:ext uri="{BB962C8B-B14F-4D97-AF65-F5344CB8AC3E}">
        <p14:creationId xmlns:p14="http://schemas.microsoft.com/office/powerpoint/2010/main" val="187153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a:xfrm>
            <a:off x="1189644" y="2984906"/>
            <a:ext cx="4177146" cy="2259113"/>
          </a:xfrm>
        </p:spPr>
        <p:txBody>
          <a:bodyPr>
            <a:normAutofit/>
          </a:bodyPr>
          <a:lstStyle/>
          <a:p>
            <a:pPr lvl="0"/>
            <a:r>
              <a:rPr lang="en-US" sz="2800" dirty="0" smtClean="0">
                <a:latin typeface="+mj-lt"/>
                <a:ea typeface="Lato"/>
                <a:cs typeface="Lato"/>
                <a:sym typeface="Lato"/>
              </a:rPr>
              <a:t>Creating </a:t>
            </a:r>
            <a:r>
              <a:rPr lang="en-US" sz="2800" dirty="0">
                <a:latin typeface="+mj-lt"/>
                <a:ea typeface="Lato"/>
                <a:cs typeface="Lato"/>
                <a:sym typeface="Lato"/>
              </a:rPr>
              <a:t>a tool to log, monitor and visualize </a:t>
            </a:r>
            <a:r>
              <a:rPr lang="en-US" sz="2800" dirty="0" smtClean="0">
                <a:latin typeface="+mj-lt"/>
                <a:ea typeface="Lato"/>
                <a:cs typeface="Lato"/>
                <a:sym typeface="Lato"/>
              </a:rPr>
              <a:t>various </a:t>
            </a:r>
            <a:r>
              <a:rPr lang="en-US" sz="2800" dirty="0">
                <a:latin typeface="+mj-lt"/>
                <a:ea typeface="Lato"/>
                <a:cs typeface="Lato"/>
                <a:sym typeface="Lato"/>
              </a:rPr>
              <a:t>indicators </a:t>
            </a:r>
            <a:r>
              <a:rPr lang="en-US" sz="2800" dirty="0" smtClean="0">
                <a:latin typeface="+mj-lt"/>
                <a:ea typeface="Lato"/>
                <a:cs typeface="Lato"/>
                <a:sym typeface="Lato"/>
              </a:rPr>
              <a:t>about specific </a:t>
            </a:r>
            <a:r>
              <a:rPr lang="en-US" sz="2800" dirty="0">
                <a:latin typeface="+mj-lt"/>
                <a:ea typeface="Lato"/>
                <a:cs typeface="Lato"/>
                <a:sym typeface="Lato"/>
              </a:rPr>
              <a:t>health </a:t>
            </a:r>
            <a:r>
              <a:rPr lang="en-US" sz="2800" dirty="0" smtClean="0">
                <a:latin typeface="+mj-lt"/>
                <a:ea typeface="Lato"/>
                <a:cs typeface="Lato"/>
                <a:sym typeface="Lato"/>
              </a:rPr>
              <a:t>conditions</a:t>
            </a:r>
            <a:endParaRPr lang="en-US" sz="2800" dirty="0">
              <a:latin typeface="+mj-lt"/>
              <a:ea typeface="Lato"/>
              <a:cs typeface="Lato"/>
              <a:sym typeface="Lato"/>
            </a:endParaRPr>
          </a:p>
        </p:txBody>
      </p:sp>
      <p:sp>
        <p:nvSpPr>
          <p:cNvPr id="4" name="AutoShape 2" descr="Image result for Health iss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5802457" y="2443469"/>
            <a:ext cx="5567507" cy="313081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Date Placeholder 5"/>
          <p:cNvSpPr>
            <a:spLocks noGrp="1"/>
          </p:cNvSpPr>
          <p:nvPr>
            <p:ph type="dt" sz="half" idx="10"/>
          </p:nvPr>
        </p:nvSpPr>
        <p:spPr/>
        <p:txBody>
          <a:bodyPr/>
          <a:lstStyle/>
          <a:p>
            <a:r>
              <a:rPr lang="en-US" smtClean="0"/>
              <a:t>6/25/2019</a:t>
            </a:r>
            <a:endParaRPr lang="en-US"/>
          </a:p>
        </p:txBody>
      </p:sp>
      <p:sp>
        <p:nvSpPr>
          <p:cNvPr id="7" name="Slide Number Placeholder 6"/>
          <p:cNvSpPr>
            <a:spLocks noGrp="1"/>
          </p:cNvSpPr>
          <p:nvPr>
            <p:ph type="sldNum" sz="quarter" idx="12"/>
          </p:nvPr>
        </p:nvSpPr>
        <p:spPr/>
        <p:txBody>
          <a:bodyPr/>
          <a:lstStyle/>
          <a:p>
            <a:fld id="{0903DEC8-BC7E-4562-828B-647C83D18563}" type="slidenum">
              <a:rPr lang="en-US" smtClean="0"/>
              <a:t>2</a:t>
            </a:fld>
            <a:endParaRPr lang="en-US"/>
          </a:p>
        </p:txBody>
      </p:sp>
    </p:spTree>
    <p:extLst>
      <p:ext uri="{BB962C8B-B14F-4D97-AF65-F5344CB8AC3E}">
        <p14:creationId xmlns:p14="http://schemas.microsoft.com/office/powerpoint/2010/main" val="224608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861149" y="2055026"/>
            <a:ext cx="10734675" cy="3724275"/>
          </a:xfrm>
          <a:prstGeom prst="rect">
            <a:avLst/>
          </a:prstGeom>
        </p:spPr>
      </p:pic>
      <p:sp>
        <p:nvSpPr>
          <p:cNvPr id="2" name="Title 1"/>
          <p:cNvSpPr>
            <a:spLocks noGrp="1"/>
          </p:cNvSpPr>
          <p:nvPr>
            <p:ph type="title"/>
          </p:nvPr>
        </p:nvSpPr>
        <p:spPr/>
        <p:txBody>
          <a:bodyPr/>
          <a:lstStyle/>
          <a:p>
            <a:r>
              <a:rPr lang="en-US" dirty="0" smtClean="0"/>
              <a:t>Architecture</a:t>
            </a:r>
            <a:endParaRPr lang="en-US" dirty="0"/>
          </a:p>
        </p:txBody>
      </p:sp>
      <p:sp>
        <p:nvSpPr>
          <p:cNvPr id="5" name="TextBox 4">
            <a:extLst>
              <a:ext uri="{FF2B5EF4-FFF2-40B4-BE49-F238E27FC236}">
                <a16:creationId xmlns:a16="http://schemas.microsoft.com/office/drawing/2014/main" id="{30409BD3-5C1F-47F8-BBEB-5D75ADF9572A}"/>
              </a:ext>
            </a:extLst>
          </p:cNvPr>
          <p:cNvSpPr txBox="1"/>
          <p:nvPr/>
        </p:nvSpPr>
        <p:spPr>
          <a:xfrm>
            <a:off x="861149" y="5084595"/>
            <a:ext cx="3120150"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latin typeface="+mj-lt"/>
              </a:rPr>
              <a:t>Part </a:t>
            </a:r>
            <a:r>
              <a:rPr lang="en-US" sz="2000" dirty="0" smtClean="0">
                <a:latin typeface="+mj-lt"/>
              </a:rPr>
              <a:t>4: React.js + Material-UI</a:t>
            </a:r>
            <a:endParaRPr lang="en-US" sz="2000" dirty="0">
              <a:latin typeface="+mj-lt"/>
            </a:endParaRPr>
          </a:p>
        </p:txBody>
      </p:sp>
      <p:sp>
        <p:nvSpPr>
          <p:cNvPr id="6" name="TextBox 5">
            <a:extLst>
              <a:ext uri="{FF2B5EF4-FFF2-40B4-BE49-F238E27FC236}">
                <a16:creationId xmlns:a16="http://schemas.microsoft.com/office/drawing/2014/main" id="{F49BE073-F95C-435B-99B9-69483BB222EE}"/>
              </a:ext>
            </a:extLst>
          </p:cNvPr>
          <p:cNvSpPr txBox="1"/>
          <p:nvPr/>
        </p:nvSpPr>
        <p:spPr>
          <a:xfrm>
            <a:off x="3222224" y="2068816"/>
            <a:ext cx="2995244"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000" dirty="0" smtClean="0">
                <a:latin typeface="+mj-lt"/>
              </a:rPr>
              <a:t>Part 3: </a:t>
            </a:r>
            <a:r>
              <a:rPr lang="en-US" sz="2000" dirty="0">
                <a:latin typeface="+mj-lt"/>
              </a:rPr>
              <a:t>Fetch data from </a:t>
            </a:r>
            <a:r>
              <a:rPr lang="en-US" sz="2000" dirty="0" smtClean="0">
                <a:latin typeface="+mj-lt"/>
              </a:rPr>
              <a:t>API </a:t>
            </a:r>
            <a:endParaRPr lang="en-US" sz="2000" dirty="0">
              <a:latin typeface="+mj-lt"/>
            </a:endParaRPr>
          </a:p>
        </p:txBody>
      </p:sp>
      <p:sp>
        <p:nvSpPr>
          <p:cNvPr id="7" name="TextBox 6">
            <a:extLst>
              <a:ext uri="{FF2B5EF4-FFF2-40B4-BE49-F238E27FC236}">
                <a16:creationId xmlns:a16="http://schemas.microsoft.com/office/drawing/2014/main" id="{9A5941DA-5D0C-4635-9EA9-D7B65459BD22}"/>
              </a:ext>
            </a:extLst>
          </p:cNvPr>
          <p:cNvSpPr txBox="1"/>
          <p:nvPr/>
        </p:nvSpPr>
        <p:spPr>
          <a:xfrm>
            <a:off x="8891657" y="2055026"/>
            <a:ext cx="2264023"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mj-lt"/>
              </a:rPr>
              <a:t>Part </a:t>
            </a:r>
            <a:r>
              <a:rPr lang="en-US" sz="2000" dirty="0" smtClean="0">
                <a:latin typeface="+mj-lt"/>
              </a:rPr>
              <a:t>1: </a:t>
            </a:r>
            <a:r>
              <a:rPr lang="en-US" sz="2000" dirty="0">
                <a:latin typeface="+mj-lt"/>
              </a:rPr>
              <a:t>Save </a:t>
            </a:r>
            <a:r>
              <a:rPr lang="en-US" sz="2000" dirty="0" smtClean="0">
                <a:latin typeface="+mj-lt"/>
              </a:rPr>
              <a:t>info to MySQL DB</a:t>
            </a:r>
            <a:endParaRPr lang="en-US" sz="2000" dirty="0">
              <a:latin typeface="+mj-lt"/>
            </a:endParaRPr>
          </a:p>
        </p:txBody>
      </p:sp>
      <p:sp>
        <p:nvSpPr>
          <p:cNvPr id="12" name="TextBox 11">
            <a:extLst>
              <a:ext uri="{FF2B5EF4-FFF2-40B4-BE49-F238E27FC236}">
                <a16:creationId xmlns:a16="http://schemas.microsoft.com/office/drawing/2014/main" id="{9A933455-FFB9-4FE4-9AD0-D3C65E3464D8}"/>
              </a:ext>
            </a:extLst>
          </p:cNvPr>
          <p:cNvSpPr txBox="1"/>
          <p:nvPr/>
        </p:nvSpPr>
        <p:spPr>
          <a:xfrm>
            <a:off x="6827086" y="4576764"/>
            <a:ext cx="2406316"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mj-lt"/>
              </a:rPr>
              <a:t>Part 2</a:t>
            </a:r>
            <a:r>
              <a:rPr lang="en-US" sz="2000" dirty="0" smtClean="0">
                <a:latin typeface="+mj-lt"/>
              </a:rPr>
              <a:t>: </a:t>
            </a:r>
            <a:r>
              <a:rPr lang="en-US" sz="2000" dirty="0">
                <a:latin typeface="+mj-lt"/>
              </a:rPr>
              <a:t>Deployment</a:t>
            </a:r>
          </a:p>
          <a:p>
            <a:r>
              <a:rPr lang="en-US" sz="2000" dirty="0" smtClean="0">
                <a:latin typeface="+mj-lt"/>
              </a:rPr>
              <a:t>Flask + DB</a:t>
            </a:r>
            <a:endParaRPr lang="en-US" sz="2000" dirty="0">
              <a:latin typeface="+mj-lt"/>
            </a:endParaRPr>
          </a:p>
        </p:txBody>
      </p:sp>
      <p:sp>
        <p:nvSpPr>
          <p:cNvPr id="3" name="Date Placeholder 2"/>
          <p:cNvSpPr>
            <a:spLocks noGrp="1"/>
          </p:cNvSpPr>
          <p:nvPr>
            <p:ph type="dt" sz="half" idx="10"/>
          </p:nvPr>
        </p:nvSpPr>
        <p:spPr/>
        <p:txBody>
          <a:bodyPr/>
          <a:lstStyle/>
          <a:p>
            <a:r>
              <a:rPr lang="en-US" smtClean="0"/>
              <a:t>6/25/2019</a:t>
            </a:r>
            <a:endParaRPr lang="en-US"/>
          </a:p>
        </p:txBody>
      </p:sp>
      <p:sp>
        <p:nvSpPr>
          <p:cNvPr id="4" name="Slide Number Placeholder 3"/>
          <p:cNvSpPr>
            <a:spLocks noGrp="1"/>
          </p:cNvSpPr>
          <p:nvPr>
            <p:ph type="sldNum" sz="quarter" idx="12"/>
          </p:nvPr>
        </p:nvSpPr>
        <p:spPr/>
        <p:txBody>
          <a:bodyPr/>
          <a:lstStyle/>
          <a:p>
            <a:fld id="{0903DEC8-BC7E-4562-828B-647C83D18563}" type="slidenum">
              <a:rPr lang="en-US" smtClean="0"/>
              <a:t>3</a:t>
            </a:fld>
            <a:endParaRPr lang="en-US"/>
          </a:p>
        </p:txBody>
      </p:sp>
    </p:spTree>
    <p:extLst>
      <p:ext uri="{BB962C8B-B14F-4D97-AF65-F5344CB8AC3E}">
        <p14:creationId xmlns:p14="http://schemas.microsoft.com/office/powerpoint/2010/main" val="1747816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MySQL + </a:t>
            </a:r>
            <a:r>
              <a:rPr lang="en-US" dirty="0" err="1" smtClean="0"/>
              <a:t>SQLAlchemy</a:t>
            </a:r>
            <a:r>
              <a:rPr lang="en-US" dirty="0" smtClean="0"/>
              <a:t> + Flask</a:t>
            </a:r>
            <a:endParaRPr lang="en-US" dirty="0"/>
          </a:p>
        </p:txBody>
      </p:sp>
      <p:pic>
        <p:nvPicPr>
          <p:cNvPr id="7" name="Picture 6"/>
          <p:cNvPicPr>
            <a:picLocks noChangeAspect="1"/>
          </p:cNvPicPr>
          <p:nvPr/>
        </p:nvPicPr>
        <p:blipFill>
          <a:blip r:embed="rId2"/>
          <a:stretch>
            <a:fillRect/>
          </a:stretch>
        </p:blipFill>
        <p:spPr>
          <a:xfrm>
            <a:off x="1885449" y="1894020"/>
            <a:ext cx="4241031" cy="2385580"/>
          </a:xfrm>
          <a:prstGeom prst="rect">
            <a:avLst/>
          </a:prstGeom>
        </p:spPr>
      </p:pic>
      <p:pic>
        <p:nvPicPr>
          <p:cNvPr id="8" name="Picture 7"/>
          <p:cNvPicPr>
            <a:picLocks noChangeAspect="1"/>
          </p:cNvPicPr>
          <p:nvPr/>
        </p:nvPicPr>
        <p:blipFill>
          <a:blip r:embed="rId3"/>
          <a:stretch>
            <a:fillRect/>
          </a:stretch>
        </p:blipFill>
        <p:spPr>
          <a:xfrm>
            <a:off x="1756411" y="4138122"/>
            <a:ext cx="3901786" cy="1560714"/>
          </a:xfrm>
          <a:prstGeom prst="rect">
            <a:avLst/>
          </a:prstGeom>
        </p:spPr>
      </p:pic>
      <p:pic>
        <p:nvPicPr>
          <p:cNvPr id="10" name="Picture 9"/>
          <p:cNvPicPr>
            <a:picLocks noChangeAspect="1"/>
          </p:cNvPicPr>
          <p:nvPr/>
        </p:nvPicPr>
        <p:blipFill>
          <a:blip r:embed="rId4"/>
          <a:stretch>
            <a:fillRect/>
          </a:stretch>
        </p:blipFill>
        <p:spPr>
          <a:xfrm>
            <a:off x="6412536" y="2826342"/>
            <a:ext cx="4037823" cy="2623560"/>
          </a:xfrm>
          <a:prstGeom prst="rect">
            <a:avLst/>
          </a:prstGeom>
        </p:spPr>
      </p:pic>
      <p:sp>
        <p:nvSpPr>
          <p:cNvPr id="3" name="Date Placeholder 2"/>
          <p:cNvSpPr>
            <a:spLocks noGrp="1"/>
          </p:cNvSpPr>
          <p:nvPr>
            <p:ph type="dt" sz="half" idx="10"/>
          </p:nvPr>
        </p:nvSpPr>
        <p:spPr/>
        <p:txBody>
          <a:bodyPr/>
          <a:lstStyle/>
          <a:p>
            <a:r>
              <a:rPr lang="en-US" smtClean="0"/>
              <a:t>6/25/2019</a:t>
            </a:r>
            <a:endParaRPr lang="en-US"/>
          </a:p>
        </p:txBody>
      </p:sp>
      <p:sp>
        <p:nvSpPr>
          <p:cNvPr id="4" name="Slide Number Placeholder 3"/>
          <p:cNvSpPr>
            <a:spLocks noGrp="1"/>
          </p:cNvSpPr>
          <p:nvPr>
            <p:ph type="sldNum" sz="quarter" idx="12"/>
          </p:nvPr>
        </p:nvSpPr>
        <p:spPr/>
        <p:txBody>
          <a:bodyPr/>
          <a:lstStyle/>
          <a:p>
            <a:fld id="{0903DEC8-BC7E-4562-828B-647C83D18563}" type="slidenum">
              <a:rPr lang="en-US" smtClean="0"/>
              <a:t>4</a:t>
            </a:fld>
            <a:endParaRPr lang="en-US"/>
          </a:p>
        </p:txBody>
      </p:sp>
    </p:spTree>
    <p:extLst>
      <p:ext uri="{BB962C8B-B14F-4D97-AF65-F5344CB8AC3E}">
        <p14:creationId xmlns:p14="http://schemas.microsoft.com/office/powerpoint/2010/main" val="184638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React.js + </a:t>
            </a:r>
            <a:r>
              <a:rPr lang="en-US" dirty="0" err="1" smtClean="0"/>
              <a:t>MaterialUI</a:t>
            </a:r>
            <a:endParaRPr lang="en-US" dirty="0"/>
          </a:p>
        </p:txBody>
      </p:sp>
      <p:pic>
        <p:nvPicPr>
          <p:cNvPr id="4" name="Picture 3"/>
          <p:cNvPicPr>
            <a:picLocks noChangeAspect="1"/>
          </p:cNvPicPr>
          <p:nvPr/>
        </p:nvPicPr>
        <p:blipFill>
          <a:blip r:embed="rId2"/>
          <a:stretch>
            <a:fillRect/>
          </a:stretch>
        </p:blipFill>
        <p:spPr>
          <a:xfrm>
            <a:off x="3265056" y="2104015"/>
            <a:ext cx="5241635" cy="3931226"/>
          </a:xfrm>
          <a:prstGeom prst="rect">
            <a:avLst/>
          </a:prstGeom>
          <a:ln>
            <a:noFill/>
          </a:ln>
          <a:effectLst/>
        </p:spPr>
      </p:pic>
      <p:sp>
        <p:nvSpPr>
          <p:cNvPr id="3" name="Date Placeholder 2"/>
          <p:cNvSpPr>
            <a:spLocks noGrp="1"/>
          </p:cNvSpPr>
          <p:nvPr>
            <p:ph type="dt" sz="half" idx="10"/>
          </p:nvPr>
        </p:nvSpPr>
        <p:spPr/>
        <p:txBody>
          <a:bodyPr/>
          <a:lstStyle/>
          <a:p>
            <a:r>
              <a:rPr lang="en-US" smtClean="0"/>
              <a:t>6/25/2019</a:t>
            </a:r>
            <a:endParaRPr lang="en-US"/>
          </a:p>
        </p:txBody>
      </p:sp>
      <p:sp>
        <p:nvSpPr>
          <p:cNvPr id="5" name="Slide Number Placeholder 4"/>
          <p:cNvSpPr>
            <a:spLocks noGrp="1"/>
          </p:cNvSpPr>
          <p:nvPr>
            <p:ph type="sldNum" sz="quarter" idx="12"/>
          </p:nvPr>
        </p:nvSpPr>
        <p:spPr/>
        <p:txBody>
          <a:bodyPr/>
          <a:lstStyle/>
          <a:p>
            <a:fld id="{0903DEC8-BC7E-4562-828B-647C83D18563}" type="slidenum">
              <a:rPr lang="en-US" smtClean="0"/>
              <a:t>5</a:t>
            </a:fld>
            <a:endParaRPr lang="en-US"/>
          </a:p>
        </p:txBody>
      </p:sp>
    </p:spTree>
    <p:extLst>
      <p:ext uri="{BB962C8B-B14F-4D97-AF65-F5344CB8AC3E}">
        <p14:creationId xmlns:p14="http://schemas.microsoft.com/office/powerpoint/2010/main" val="1703676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389909" y="2047298"/>
            <a:ext cx="10515600" cy="4351338"/>
          </a:xfrm>
        </p:spPr>
        <p:txBody>
          <a:bodyPr>
            <a:normAutofit/>
          </a:bodyPr>
          <a:lstStyle/>
          <a:p>
            <a:pPr marL="0" indent="0">
              <a:buNone/>
            </a:pPr>
            <a:r>
              <a:rPr lang="en-US" sz="3200" dirty="0" smtClean="0">
                <a:latin typeface="+mj-lt"/>
              </a:rPr>
              <a:t>Team work is a real pain, b</a:t>
            </a:r>
            <a:r>
              <a:rPr lang="en-US" sz="3200" dirty="0" smtClean="0">
                <a:latin typeface="+mj-lt"/>
                <a:sym typeface="Wingdings" panose="05000000000000000000" pitchFamily="2" charset="2"/>
              </a:rPr>
              <a:t>ut it’s worth it </a:t>
            </a:r>
          </a:p>
          <a:p>
            <a:endParaRPr lang="en-US" sz="2400" dirty="0">
              <a:latin typeface="+mj-lt"/>
            </a:endParaRPr>
          </a:p>
        </p:txBody>
      </p:sp>
      <p:pic>
        <p:nvPicPr>
          <p:cNvPr id="5" name="Picture 4"/>
          <p:cNvPicPr>
            <a:picLocks noChangeAspect="1"/>
          </p:cNvPicPr>
          <p:nvPr/>
        </p:nvPicPr>
        <p:blipFill>
          <a:blip r:embed="rId2"/>
          <a:stretch>
            <a:fillRect/>
          </a:stretch>
        </p:blipFill>
        <p:spPr>
          <a:xfrm>
            <a:off x="3861702" y="3158836"/>
            <a:ext cx="4191510" cy="252978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Date Placeholder 3"/>
          <p:cNvSpPr>
            <a:spLocks noGrp="1"/>
          </p:cNvSpPr>
          <p:nvPr>
            <p:ph type="dt" sz="half" idx="10"/>
          </p:nvPr>
        </p:nvSpPr>
        <p:spPr/>
        <p:txBody>
          <a:bodyPr/>
          <a:lstStyle/>
          <a:p>
            <a:r>
              <a:rPr lang="en-US" smtClean="0"/>
              <a:t>6/25/2019</a:t>
            </a:r>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6</a:t>
            </a:fld>
            <a:endParaRPr lang="en-US"/>
          </a:p>
        </p:txBody>
      </p:sp>
    </p:spTree>
    <p:extLst>
      <p:ext uri="{BB962C8B-B14F-4D97-AF65-F5344CB8AC3E}">
        <p14:creationId xmlns:p14="http://schemas.microsoft.com/office/powerpoint/2010/main" val="3427745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a:xfrm>
            <a:off x="1376218" y="3017116"/>
            <a:ext cx="9779462" cy="1915102"/>
          </a:xfrm>
        </p:spPr>
        <p:txBody>
          <a:bodyPr>
            <a:normAutofit/>
          </a:bodyPr>
          <a:lstStyle/>
          <a:p>
            <a:pPr marL="0" indent="0">
              <a:buNone/>
            </a:pPr>
            <a:r>
              <a:rPr lang="en-US" sz="3200" dirty="0" smtClean="0">
                <a:latin typeface="+mj-lt"/>
              </a:rPr>
              <a:t>Thank you for your attention, we are ready to answer your questions</a:t>
            </a:r>
            <a:endParaRPr lang="en-US" sz="3200" dirty="0" smtClean="0">
              <a:latin typeface="+mj-lt"/>
              <a:sym typeface="Wingdings" panose="05000000000000000000" pitchFamily="2" charset="2"/>
            </a:endParaRPr>
          </a:p>
          <a:p>
            <a:endParaRPr lang="en-US" sz="2400" dirty="0">
              <a:latin typeface="+mj-lt"/>
            </a:endParaRPr>
          </a:p>
        </p:txBody>
      </p:sp>
      <p:sp>
        <p:nvSpPr>
          <p:cNvPr id="4" name="Date Placeholder 3"/>
          <p:cNvSpPr>
            <a:spLocks noGrp="1"/>
          </p:cNvSpPr>
          <p:nvPr>
            <p:ph type="dt" sz="half" idx="10"/>
          </p:nvPr>
        </p:nvSpPr>
        <p:spPr/>
        <p:txBody>
          <a:bodyPr/>
          <a:lstStyle/>
          <a:p>
            <a:r>
              <a:rPr lang="en-US" smtClean="0"/>
              <a:t>6/25/2019</a:t>
            </a:r>
            <a:endParaRPr lang="en-US"/>
          </a:p>
        </p:txBody>
      </p:sp>
      <p:sp>
        <p:nvSpPr>
          <p:cNvPr id="6" name="Slide Number Placeholder 5"/>
          <p:cNvSpPr>
            <a:spLocks noGrp="1"/>
          </p:cNvSpPr>
          <p:nvPr>
            <p:ph type="sldNum" sz="quarter" idx="12"/>
          </p:nvPr>
        </p:nvSpPr>
        <p:spPr/>
        <p:txBody>
          <a:bodyPr/>
          <a:lstStyle/>
          <a:p>
            <a:fld id="{0903DEC8-BC7E-4562-828B-647C83D18563}" type="slidenum">
              <a:rPr lang="en-US" smtClean="0"/>
              <a:t>7</a:t>
            </a:fld>
            <a:endParaRPr lang="en-US"/>
          </a:p>
        </p:txBody>
      </p:sp>
    </p:spTree>
    <p:extLst>
      <p:ext uri="{BB962C8B-B14F-4D97-AF65-F5344CB8AC3E}">
        <p14:creationId xmlns:p14="http://schemas.microsoft.com/office/powerpoint/2010/main" val="237019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1264</TotalTime>
  <Words>219</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Lato</vt:lpstr>
      <vt:lpstr>Wingdings</vt:lpstr>
      <vt:lpstr>Retrospect</vt:lpstr>
      <vt:lpstr>Health Monitoring Application</vt:lpstr>
      <vt:lpstr>Idea</vt:lpstr>
      <vt:lpstr>Architecture</vt:lpstr>
      <vt:lpstr>Back-end: MySQL + SQLAlchemy + Flask</vt:lpstr>
      <vt:lpstr>Front-end: React.js + MaterialUI</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Monitoring Application</dc:title>
  <dc:creator>Anna</dc:creator>
  <cp:lastModifiedBy>Anna</cp:lastModifiedBy>
  <cp:revision>11</cp:revision>
  <dcterms:created xsi:type="dcterms:W3CDTF">2019-06-24T05:39:11Z</dcterms:created>
  <dcterms:modified xsi:type="dcterms:W3CDTF">2019-06-26T01:33:19Z</dcterms:modified>
</cp:coreProperties>
</file>