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4"/>
  </p:notesMasterIdLst>
  <p:sldIdLst>
    <p:sldId id="325" r:id="rId6"/>
    <p:sldId id="2145704007" r:id="rId7"/>
    <p:sldId id="2145704008" r:id="rId8"/>
    <p:sldId id="1881839137" r:id="rId9"/>
    <p:sldId id="2145704016" r:id="rId10"/>
    <p:sldId id="2145704013" r:id="rId11"/>
    <p:sldId id="2145704012" r:id="rId12"/>
    <p:sldId id="2145704015" r:id="rId13"/>
  </p:sldIdLst>
  <p:sldSz cx="12192000" cy="6858000"/>
  <p:notesSz cx="6858000" cy="9144000"/>
  <p:custDataLst>
    <p:tags r:id="rId1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69FFE-140F-4778-B012-271CEE8F4536}" v="15" dt="2022-11-24T12:36:50.632"/>
    <p1510:client id="{A6316B8A-9F56-4FB1-9690-89C928692A73}" v="25" dt="2022-11-24T12:38:59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Canellas Galceran" userId="f5c4d96c-b394-4707-b9c5-1f32c1dac721" providerId="ADAL" clId="{A6316B8A-9F56-4FB1-9690-89C928692A73}"/>
    <pc:docChg chg="modSld">
      <pc:chgData name="Anna Canellas Galceran" userId="f5c4d96c-b394-4707-b9c5-1f32c1dac721" providerId="ADAL" clId="{A6316B8A-9F56-4FB1-9690-89C928692A73}" dt="2022-11-24T12:38:55.311" v="0" actId="20577"/>
      <pc:docMkLst>
        <pc:docMk/>
      </pc:docMkLst>
      <pc:sldChg chg="modSp mod">
        <pc:chgData name="Anna Canellas Galceran" userId="f5c4d96c-b394-4707-b9c5-1f32c1dac721" providerId="ADAL" clId="{A6316B8A-9F56-4FB1-9690-89C928692A73}" dt="2022-11-24T12:38:55.311" v="0" actId="20577"/>
        <pc:sldMkLst>
          <pc:docMk/>
          <pc:sldMk cId="1579870213" sldId="2145704015"/>
        </pc:sldMkLst>
        <pc:spChg chg="mod">
          <ac:chgData name="Anna Canellas Galceran" userId="f5c4d96c-b394-4707-b9c5-1f32c1dac721" providerId="ADAL" clId="{A6316B8A-9F56-4FB1-9690-89C928692A73}" dt="2022-11-24T12:38:55.311" v="0" actId="20577"/>
          <ac:spMkLst>
            <pc:docMk/>
            <pc:sldMk cId="1579870213" sldId="2145704015"/>
            <ac:spMk id="9" creationId="{7D036886-4C54-4E06-B228-A36762C92B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5875-F9EE-4A5D-AF8F-DC461FD7F1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C9432-E043-40F0-B4C3-ABC3FC440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F6B86-A96C-4966-B413-A79057DDF3E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59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3F17-5D5B-42A0-B026-5569839E8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E984-9E5B-40AD-B85A-E4739AEC9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4579-2D75-4228-949E-C52B4697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37B3-F482-4165-8FF2-D392CB56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BBB5-01C0-4E00-A49B-EEE6D3B2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0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922A-D5B2-4509-AE24-468B8AC4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96C61-7CB8-4708-9004-C6BCA0F2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F2B8-9413-4D80-A7F9-5F862901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4EF8-5998-485A-BF29-370337DB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59B4-F72C-4929-B089-40D0214A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9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F90E4-1ADC-4973-ADC8-C37FB04BD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BBBAE-148A-4ABF-9C73-BD3131E0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6D2C-803A-4B9A-A38C-DE79FC99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27E0-F3C2-4FA1-9670-7622747C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E023-5385-40CA-A535-3F13A09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4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29BCE3B-B4C0-4C43-89F4-6255D0D765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498697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29BCE3B-B4C0-4C43-89F4-6255D0D765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A98EA7-9C5C-4B5F-8808-31AA0D86E4B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99" b="0" i="0" u="none" strike="noStrike" kern="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4A380E-DE48-48D5-B949-01EB9AD89E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4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19579"/>
            <a:ext cx="10972800" cy="590400"/>
          </a:xfrm>
        </p:spPr>
        <p:txBody>
          <a:bodyPr anchor="ctr"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1253" y="6296369"/>
            <a:ext cx="303055" cy="311150"/>
            <a:chOff x="7110" y="4004"/>
            <a:chExt cx="191" cy="19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</p:grpSp>
    </p:spTree>
    <p:extLst>
      <p:ext uri="{BB962C8B-B14F-4D97-AF65-F5344CB8AC3E}">
        <p14:creationId xmlns:p14="http://schemas.microsoft.com/office/powerpoint/2010/main" val="372164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tandar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371C36-7766-499F-B548-790B7709B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35"/>
            <a:ext cx="12198348" cy="6861300"/>
          </a:xfrm>
          <a:prstGeom prst="rect">
            <a:avLst/>
          </a:prstGeom>
          <a:solidFill>
            <a:srgbClr val="2E2E38"/>
          </a:solidFill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1253" y="6296369"/>
            <a:ext cx="303055" cy="311150"/>
            <a:chOff x="7110" y="4004"/>
            <a:chExt cx="191" cy="19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</p:grpSp>
    </p:spTree>
    <p:extLst>
      <p:ext uri="{BB962C8B-B14F-4D97-AF65-F5344CB8AC3E}">
        <p14:creationId xmlns:p14="http://schemas.microsoft.com/office/powerpoint/2010/main" val="3832260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97805-0689-4503-8125-F783F931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3068" y="6516456"/>
            <a:ext cx="1588344" cy="180000"/>
          </a:xfrm>
          <a:prstGeom prst="rect">
            <a:avLst/>
          </a:prstGeom>
        </p:spPr>
        <p:txBody>
          <a:bodyPr/>
          <a:lstStyle/>
          <a:p>
            <a:fld id="{57BD8AAC-70C4-433E-BAA2-1A1AFBD71E3C}" type="datetime3">
              <a:rPr lang="en-US" smtClean="0"/>
              <a:t>24 November 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0DED-A206-48B8-8395-C38D750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8748" y="6516456"/>
            <a:ext cx="4114800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4CBDA-5400-4C9D-A814-1CE6E3F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124" y="6516456"/>
            <a:ext cx="884088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92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0CEA2-D107-4E43-B632-8CAB22A8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3068" y="6516456"/>
            <a:ext cx="1588344" cy="180000"/>
          </a:xfrm>
          <a:prstGeom prst="rect">
            <a:avLst/>
          </a:prstGeom>
        </p:spPr>
        <p:txBody>
          <a:bodyPr/>
          <a:lstStyle/>
          <a:p>
            <a:fld id="{9459D6B7-FAA1-49A2-8BFA-449AB9376750}" type="datetime3">
              <a:rPr lang="en-US" smtClean="0"/>
              <a:t>24 November 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CC4BD-E0C7-4008-8760-F505B7C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8748" y="6516456"/>
            <a:ext cx="4114800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D2ADF-C3C7-4D61-8B10-4ED75087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124" y="6516456"/>
            <a:ext cx="884088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226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8" y="2851522"/>
            <a:ext cx="4445484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F31FF-92C4-4CFE-89C8-231A1B4903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23068" y="6516456"/>
            <a:ext cx="1588344" cy="180000"/>
          </a:xfrm>
          <a:prstGeom prst="rect">
            <a:avLst/>
          </a:prstGeom>
        </p:spPr>
        <p:txBody>
          <a:bodyPr/>
          <a:lstStyle/>
          <a:p>
            <a:fld id="{CADD9D7F-9B4D-4774-AFA3-BCF9232B0532}" type="datetime3">
              <a:rPr lang="en-US" smtClean="0"/>
              <a:t>24 November 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72E31-AECD-4259-BF90-99398FE128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28748" y="6516456"/>
            <a:ext cx="4114800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E2F2A-9E13-4DC5-89FE-0719F2B171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84124" y="6516456"/>
            <a:ext cx="884088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025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137920"/>
            <a:ext cx="8234455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0A34-C36D-461B-A015-21A5DA63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3068" y="6516456"/>
            <a:ext cx="1588344" cy="180000"/>
          </a:xfrm>
          <a:prstGeom prst="rect">
            <a:avLst/>
          </a:prstGeom>
        </p:spPr>
        <p:txBody>
          <a:bodyPr/>
          <a:lstStyle/>
          <a:p>
            <a:fld id="{B8860E02-1003-4EAE-8667-0F1BC9077C64}" type="datetime3">
              <a:rPr lang="en-US" smtClean="0"/>
              <a:t>24 November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F0E1-C505-48F8-AD92-7D8685FF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8748" y="6516456"/>
            <a:ext cx="4114800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2A11-B39D-4FE0-A53D-0F1661DE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124" y="6516456"/>
            <a:ext cx="884088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7451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A2DDE-136D-4BC3-9FD1-6661F6E5DCC8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867" y="-1"/>
            <a:ext cx="5554133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82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3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6267-D6CE-43C0-8E5D-762647BD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3B42-47A4-4BE1-802C-242416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FC0D-2C62-4895-9CB6-B1D3BDD3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C99C-D30E-4701-AA43-75970CE1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3776-2C58-4241-8136-7BD4D4A8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3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144DB2-DF78-46E2-B2E0-E8A0BA3FFC15}"/>
              </a:ext>
            </a:extLst>
          </p:cNvPr>
          <p:cNvGrpSpPr/>
          <p:nvPr userDrawn="1"/>
        </p:nvGrpSpPr>
        <p:grpSpPr>
          <a:xfrm>
            <a:off x="-700489" y="0"/>
            <a:ext cx="14509649" cy="6858000"/>
            <a:chOff x="-525367" y="0"/>
            <a:chExt cx="10882237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A07267-72F5-463B-8BDC-5EBBE13540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170431" y="0"/>
              <a:ext cx="9186439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88359A-15B8-4D16-8E2E-06DD4FC2D76E}"/>
                </a:ext>
              </a:extLst>
            </p:cNvPr>
            <p:cNvSpPr/>
            <p:nvPr userDrawn="1"/>
          </p:nvSpPr>
          <p:spPr>
            <a:xfrm>
              <a:off x="-525367" y="0"/>
              <a:ext cx="1932496" cy="6858000"/>
            </a:xfrm>
            <a:prstGeom prst="rect">
              <a:avLst/>
            </a:prstGeom>
            <a:gradFill flip="none" rotWithShape="1">
              <a:gsLst>
                <a:gs pos="87000">
                  <a:srgbClr val="D5DDE5"/>
                </a:gs>
                <a:gs pos="100000">
                  <a:srgbClr val="D5DDE5">
                    <a:alpha val="26000"/>
                  </a:srgbClr>
                </a:gs>
              </a:gsLst>
              <a:lin ang="0" scaled="1"/>
              <a:tileRect/>
            </a:gradFill>
            <a:ln w="952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nl-BE" sz="1000" b="1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B58096A4-73F2-4B86-941A-972CEBFF3F1D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626739" y="582784"/>
            <a:ext cx="6009412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gradFill flip="none" rotWithShape="1">
            <a:gsLst>
              <a:gs pos="62000">
                <a:srgbClr val="D5DDE5">
                  <a:alpha val="89000"/>
                </a:srgbClr>
              </a:gs>
              <a:gs pos="0">
                <a:srgbClr val="D5DDE5"/>
              </a:gs>
              <a:gs pos="100000">
                <a:srgbClr val="D5DDE5">
                  <a:alpha val="0"/>
                </a:srgbClr>
              </a:gs>
            </a:gsLst>
            <a:lin ang="17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1" y="457200"/>
            <a:ext cx="6205727" cy="3930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12192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624" y="1799130"/>
            <a:ext cx="479145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624" y="2769576"/>
            <a:ext cx="4791456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12DADE-75E4-4865-9A32-7469E54022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0481" y="5340096"/>
            <a:ext cx="1316736" cy="11569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12CF4B-E298-4530-99C5-10BE1B806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914517"/>
            <a:ext cx="504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40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866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43"/>
            <a:ext cx="12192000" cy="687404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2675" y="6217857"/>
            <a:ext cx="274928" cy="2769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09074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714-2AA6-4325-8D70-44A1E259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36E3-85F8-4FC2-B671-466462B3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19A9-93F0-4756-9D0F-1BCD544C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C76-59DF-4E99-84CE-AD792470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BBB5-B234-473E-99AF-671007E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1C50-5E8E-4EAE-A35A-AFEF0D1A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DD67-2E30-4ECF-AE88-121F6B9DA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E883B-45B5-4544-857A-7526069C5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D2B36-DF85-4E92-A410-B53761AB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6133-9D70-4806-9FE1-78B62ACA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5DDA1-0954-4626-A04C-AFF7CA4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6BAE-C60E-47E3-8415-C6930A96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5AF5-5B55-4CD1-9F60-B3279AF9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D2BFF-26CF-4B80-99AB-631F0583F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420B3-0396-41A2-AC3E-FA1526209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A611F-5943-4291-B23E-485D5FF43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4EC2F-B168-40A0-8A13-AEF1E5B7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2E983-D388-44F8-9EE2-CEEF3A60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5C585-7035-450E-B5BB-8950D5B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8A91-F840-45F5-8AED-0364F424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28EC7-F11C-4212-8D5D-548FD42E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CE051-A2BF-43CE-BF3B-A8F9CDB3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A1A8C-FEF5-44CD-A11A-39B44ED5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12F6C-26BB-4DC3-8ACA-42CA10B5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B0DA5-6327-4E5B-90F2-BD714BA2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72319-F3D5-402D-B291-11915E3A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3ACC-2467-4708-B5F5-FA254F0A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1C82-D975-4910-9558-DFE34340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3C32B-0686-41C5-8859-BE10908D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D36EC-AE72-43AB-9DA2-1FB55A79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F61E4-5F31-479B-B39B-7FDCC33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5721D-208E-4253-8B27-4520AEE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B509-71B8-4D76-A568-E929EEA0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B48B8-7F4F-41B0-A441-78F1033B5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C60E-1B4B-430C-BD66-7BF793269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4F4FF-4B02-492C-9793-E71FC638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1703-A50B-472D-AD07-B8633A7F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BEAFF-C2ED-4ED9-A21A-8B56F4B8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1997E26-91A1-407A-919F-C426977A9B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0988892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1997E26-91A1-407A-919F-C426977A9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4E4CE-1394-4BC7-82C5-AD7ABF65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D240-8273-4D61-96AE-7C11E184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2C32-5271-4A68-85CE-15983593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1E52-AEE9-4AA3-8576-27FE4F78F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C55E-BEA4-4E0C-B777-317FBF527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329C4C0-3259-4556-BEA6-8BD9B36397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07947257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95" imgH="396" progId="TCLayout.ActiveDocument.1">
                  <p:embed/>
                </p:oleObj>
              </mc:Choice>
              <mc:Fallback>
                <p:oleObj name="think-cell Slide" r:id="rId12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329C4C0-3259-4556-BEA6-8BD9B3639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070143FB-B49A-43B9-BDD0-6B34F1305A6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045952" y="6327649"/>
            <a:ext cx="536448" cy="412867"/>
            <a:chOff x="7110" y="4004"/>
            <a:chExt cx="191" cy="19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9BF2560-A8D8-44C9-8115-BCB508589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6D2A493-73F6-40BA-A4BE-DAEC44F3A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09A7C37-C954-457F-B80C-7BC99BEAE3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98DAAA-4994-4582-AC33-04D121970AE6}"/>
              </a:ext>
            </a:extLst>
          </p:cNvPr>
          <p:cNvSpPr txBox="1"/>
          <p:nvPr userDrawn="1"/>
        </p:nvSpPr>
        <p:spPr>
          <a:xfrm>
            <a:off x="609602" y="6536188"/>
            <a:ext cx="1182623" cy="154658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indent="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None/>
            </a:pPr>
            <a:fld id="{70606F86-CB08-42CF-8A21-5EC300726442}" type="slidenum">
              <a:rPr lang="nl-BE" sz="900" smtClean="0">
                <a:solidFill>
                  <a:schemeClr val="bg1"/>
                </a:solidFill>
              </a:rPr>
              <a:pPr marL="0" indent="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buFont typeface="Arial" pitchFamily="34" charset="0"/>
                <a:buNone/>
              </a:pPr>
              <a:t>‹#›</a:t>
            </a:fld>
            <a:endParaRPr lang="nl-BE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1799" b="1" kern="1200">
          <a:solidFill>
            <a:schemeClr val="bg1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4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34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04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9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2.xml"/><Relationship Id="rId7" Type="http://schemas.microsoft.com/office/2007/relationships/hdphoto" Target="../media/hdphoto2.wdp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openxmlformats.org/officeDocument/2006/relationships/image" Target="../media/image2.e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5.bin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5.wdp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5" Type="http://schemas.openxmlformats.org/officeDocument/2006/relationships/image" Target="../media/image19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5" Type="http://schemas.openxmlformats.org/officeDocument/2006/relationships/image" Target="../media/image20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BD4867C-E5FD-4146-A167-9F9330AB71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95101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BD4867C-E5FD-4146-A167-9F9330AB71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9F7728C-BCA8-441D-923B-131A4E36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87" y="1799130"/>
            <a:ext cx="4063101" cy="860400"/>
          </a:xfrm>
        </p:spPr>
        <p:txBody>
          <a:bodyPr vert="horz"/>
          <a:lstStyle/>
          <a:p>
            <a:r>
              <a:rPr lang="en-GB" b="1" dirty="0">
                <a:solidFill>
                  <a:schemeClr val="bg1"/>
                </a:solidFill>
                <a:latin typeface="EYInterstate" panose="02000503020000020004" pitchFamily="2" charset="0"/>
              </a:rPr>
              <a:t>COMPANY A</a:t>
            </a:r>
            <a:br>
              <a:rPr lang="en-GB" b="1" dirty="0">
                <a:solidFill>
                  <a:schemeClr val="bg1"/>
                </a:solidFill>
                <a:latin typeface="EYInterstate" panose="02000503020000020004" pitchFamily="2" charset="0"/>
              </a:rPr>
            </a:br>
            <a:r>
              <a:rPr lang="en-GB" sz="2400" b="1" dirty="0" err="1">
                <a:solidFill>
                  <a:schemeClr val="bg1"/>
                </a:solidFill>
                <a:latin typeface="EYInterstate" panose="02000503020000020004" pitchFamily="2" charset="0"/>
              </a:rPr>
              <a:t>Predicción</a:t>
            </a:r>
            <a:r>
              <a:rPr lang="en-GB" sz="2400" b="1" dirty="0">
                <a:solidFill>
                  <a:schemeClr val="bg1"/>
                </a:solidFill>
                <a:latin typeface="EYInterstate" panose="02000503020000020004" pitchFamily="2" charset="0"/>
              </a:rPr>
              <a:t> del </a:t>
            </a:r>
            <a:r>
              <a:rPr lang="en-GB" sz="2400" b="1" dirty="0" err="1">
                <a:solidFill>
                  <a:schemeClr val="bg1"/>
                </a:solidFill>
                <a:latin typeface="EYInterstate" panose="02000503020000020004" pitchFamily="2" charset="0"/>
              </a:rPr>
              <a:t>precio</a:t>
            </a:r>
            <a:r>
              <a:rPr lang="en-GB" sz="2400" b="1" dirty="0">
                <a:solidFill>
                  <a:schemeClr val="bg1"/>
                </a:solidFill>
                <a:latin typeface="EYInterstate" panose="02000503020000020004" pitchFamily="2" charset="0"/>
              </a:rPr>
              <a:t> de las </a:t>
            </a:r>
            <a:r>
              <a:rPr lang="en-GB" sz="2400" b="1" dirty="0" err="1">
                <a:solidFill>
                  <a:schemeClr val="bg1"/>
                </a:solidFill>
                <a:latin typeface="EYInterstate" panose="02000503020000020004" pitchFamily="2" charset="0"/>
              </a:rPr>
              <a:t>viviendas</a:t>
            </a:r>
            <a:endParaRPr lang="en-GB" b="1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293AE5-2904-42E3-B796-64A10C1D6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187" y="3158682"/>
            <a:ext cx="3593592" cy="64574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EY Proposal</a:t>
            </a:r>
          </a:p>
          <a:p>
            <a:r>
              <a:rPr lang="en-GB" dirty="0">
                <a:solidFill>
                  <a:schemeClr val="bg1"/>
                </a:solidFill>
              </a:rPr>
              <a:t>24 Nov, 2022</a:t>
            </a:r>
          </a:p>
        </p:txBody>
      </p:sp>
    </p:spTree>
    <p:extLst>
      <p:ext uri="{BB962C8B-B14F-4D97-AF65-F5344CB8AC3E}">
        <p14:creationId xmlns:p14="http://schemas.microsoft.com/office/powerpoint/2010/main" val="222987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E089044-EE34-4D4D-A510-E3D82E671A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3749109"/>
              </p:ext>
            </p:extLst>
          </p:nvPr>
        </p:nvGraphicFramePr>
        <p:xfrm>
          <a:off x="1587" y="337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E089044-EE34-4D4D-A510-E3D82E671A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337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E3D2D8EC-9016-4D30-ACC6-999E784634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785"/>
            <a:ext cx="158667" cy="15866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algn="ctr" defTabSz="913943">
              <a:defRPr/>
            </a:pPr>
            <a:endParaRPr lang="es-ES" sz="2399" dirty="0">
              <a:solidFill>
                <a:srgbClr val="2E2E38"/>
              </a:solidFill>
              <a:latin typeface="EYInterstate Light" panose="02000506000000020004" pitchFamily="2" charset="0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417E14-2899-44BD-A478-0553073E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94" y="155764"/>
            <a:ext cx="9313744" cy="590093"/>
          </a:xfrm>
        </p:spPr>
        <p:txBody>
          <a:bodyPr vert="horz"/>
          <a:lstStyle/>
          <a:p>
            <a:r>
              <a:rPr lang="es-ES" dirty="0">
                <a:latin typeface="EYInterstate" panose="02000503020000020004" pitchFamily="2" charset="0"/>
              </a:rPr>
              <a:t>Equipo</a:t>
            </a:r>
          </a:p>
        </p:txBody>
      </p:sp>
      <p:sp>
        <p:nvSpPr>
          <p:cNvPr id="50" name="Google Shape;1326;p37">
            <a:extLst>
              <a:ext uri="{FF2B5EF4-FFF2-40B4-BE49-F238E27FC236}">
                <a16:creationId xmlns:a16="http://schemas.microsoft.com/office/drawing/2014/main" id="{456079F8-83A2-4F4D-A134-F909479AB3CF}"/>
              </a:ext>
            </a:extLst>
          </p:cNvPr>
          <p:cNvSpPr/>
          <p:nvPr/>
        </p:nvSpPr>
        <p:spPr>
          <a:xfrm>
            <a:off x="615883" y="745857"/>
            <a:ext cx="3232637" cy="5879759"/>
          </a:xfrm>
          <a:prstGeom prst="rect">
            <a:avLst/>
          </a:prstGeom>
          <a:solidFill>
            <a:srgbClr val="222229"/>
          </a:solidFill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81857" tIns="40929" rIns="81857" bIns="40929" anchor="ctr" anchorCtr="0">
            <a:noAutofit/>
          </a:bodyPr>
          <a:lstStyle/>
          <a:p>
            <a:pPr defTabSz="913943">
              <a:defRPr/>
            </a:pPr>
            <a:endParaRPr sz="1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328;p37">
            <a:extLst>
              <a:ext uri="{FF2B5EF4-FFF2-40B4-BE49-F238E27FC236}">
                <a16:creationId xmlns:a16="http://schemas.microsoft.com/office/drawing/2014/main" id="{5D43EB58-2933-4C24-8B9A-8AAF55577549}"/>
              </a:ext>
            </a:extLst>
          </p:cNvPr>
          <p:cNvSpPr/>
          <p:nvPr/>
        </p:nvSpPr>
        <p:spPr>
          <a:xfrm>
            <a:off x="1057276" y="3838251"/>
            <a:ext cx="227611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endParaRPr sz="1400" dirty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53" name="Google Shape;1329;p37">
            <a:extLst>
              <a:ext uri="{FF2B5EF4-FFF2-40B4-BE49-F238E27FC236}">
                <a16:creationId xmlns:a16="http://schemas.microsoft.com/office/drawing/2014/main" id="{E4F434FE-2019-40CE-A0E0-11F2C0EBBB94}"/>
              </a:ext>
            </a:extLst>
          </p:cNvPr>
          <p:cNvSpPr/>
          <p:nvPr/>
        </p:nvSpPr>
        <p:spPr>
          <a:xfrm>
            <a:off x="1596307" y="3132197"/>
            <a:ext cx="1710840" cy="30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913943">
              <a:defRPr/>
            </a:pPr>
            <a:r>
              <a:rPr lang="es-ES" sz="1999" b="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Experiencia</a:t>
            </a:r>
            <a:endParaRPr sz="1799" dirty="0">
              <a:solidFill>
                <a:srgbClr val="2E2E38"/>
              </a:solidFill>
              <a:latin typeface="EYInterstate Light"/>
            </a:endParaRPr>
          </a:p>
        </p:txBody>
      </p:sp>
      <p:pic>
        <p:nvPicPr>
          <p:cNvPr id="59" name="Google Shape;1335;p37">
            <a:extLst>
              <a:ext uri="{FF2B5EF4-FFF2-40B4-BE49-F238E27FC236}">
                <a16:creationId xmlns:a16="http://schemas.microsoft.com/office/drawing/2014/main" id="{2CFDA3C3-365B-40D8-9B14-81876ACCAB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79" b="2579"/>
          <a:stretch/>
        </p:blipFill>
        <p:spPr>
          <a:xfrm>
            <a:off x="1662701" y="1380701"/>
            <a:ext cx="1061747" cy="1006991"/>
          </a:xfrm>
          <a:prstGeom prst="ellipse">
            <a:avLst/>
          </a:prstGeom>
          <a:noFill/>
          <a:ln w="38100" cap="flat" cmpd="sng">
            <a:solidFill>
              <a:srgbClr val="FFE6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" name="Google Shape;1336;p37">
            <a:extLst>
              <a:ext uri="{FF2B5EF4-FFF2-40B4-BE49-F238E27FC236}">
                <a16:creationId xmlns:a16="http://schemas.microsoft.com/office/drawing/2014/main" id="{2742EA14-6564-47BF-9D60-4524F5A6C5DA}"/>
              </a:ext>
            </a:extLst>
          </p:cNvPr>
          <p:cNvSpPr/>
          <p:nvPr/>
        </p:nvSpPr>
        <p:spPr>
          <a:xfrm>
            <a:off x="1131011" y="2551149"/>
            <a:ext cx="2176136" cy="106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29" tIns="44552" rIns="89129" bIns="44552" anchor="t" anchorCtr="0">
            <a:noAutofit/>
          </a:bodyPr>
          <a:lstStyle/>
          <a:p>
            <a:pPr algn="ctr" defTabSz="913943">
              <a:defRPr/>
            </a:pPr>
            <a:r>
              <a:rPr lang="es-ES_tradnl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Anna </a:t>
            </a:r>
            <a:r>
              <a:rPr lang="es-ES_tradnl" sz="1050" b="1" i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Canellas</a:t>
            </a:r>
            <a:endParaRPr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r>
              <a:rPr lang="es-ES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s-ES" sz="1050" b="1" i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analyst</a:t>
            </a:r>
            <a:endParaRPr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endParaRPr sz="900" b="1" i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3943">
              <a:defRPr/>
            </a:pPr>
            <a:endParaRPr sz="1199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3943">
              <a:defRPr/>
            </a:pPr>
            <a:endParaRPr sz="999" b="1" i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" name="Google Shape;1326;p37">
            <a:extLst>
              <a:ext uri="{FF2B5EF4-FFF2-40B4-BE49-F238E27FC236}">
                <a16:creationId xmlns:a16="http://schemas.microsoft.com/office/drawing/2014/main" id="{DD0603EE-49C9-4F03-BD29-591DFAC91A1A}"/>
              </a:ext>
            </a:extLst>
          </p:cNvPr>
          <p:cNvSpPr/>
          <p:nvPr/>
        </p:nvSpPr>
        <p:spPr>
          <a:xfrm>
            <a:off x="4534619" y="745857"/>
            <a:ext cx="3231117" cy="5879759"/>
          </a:xfrm>
          <a:prstGeom prst="rect">
            <a:avLst/>
          </a:prstGeom>
          <a:solidFill>
            <a:srgbClr val="222229"/>
          </a:solidFill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81857" tIns="40929" rIns="81857" bIns="40929" anchor="ctr" anchorCtr="0">
            <a:noAutofit/>
          </a:bodyPr>
          <a:lstStyle/>
          <a:p>
            <a:pPr defTabSz="913943">
              <a:defRPr/>
            </a:pPr>
            <a:endParaRPr sz="1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326;p37">
            <a:extLst>
              <a:ext uri="{FF2B5EF4-FFF2-40B4-BE49-F238E27FC236}">
                <a16:creationId xmlns:a16="http://schemas.microsoft.com/office/drawing/2014/main" id="{24E5891D-00D9-4647-8394-994CDE55BFC6}"/>
              </a:ext>
            </a:extLst>
          </p:cNvPr>
          <p:cNvSpPr/>
          <p:nvPr/>
        </p:nvSpPr>
        <p:spPr>
          <a:xfrm>
            <a:off x="8451837" y="745857"/>
            <a:ext cx="3231117" cy="5879759"/>
          </a:xfrm>
          <a:prstGeom prst="rect">
            <a:avLst/>
          </a:prstGeom>
          <a:solidFill>
            <a:srgbClr val="222229"/>
          </a:solidFill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81857" tIns="40929" rIns="81857" bIns="40929" anchor="ctr" anchorCtr="0">
            <a:noAutofit/>
          </a:bodyPr>
          <a:lstStyle/>
          <a:p>
            <a:endParaRPr sz="1999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0" name="Google Shape;1335;p37">
            <a:extLst>
              <a:ext uri="{FF2B5EF4-FFF2-40B4-BE49-F238E27FC236}">
                <a16:creationId xmlns:a16="http://schemas.microsoft.com/office/drawing/2014/main" id="{527F993F-7A46-4CC4-BF9D-E68313A348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81" r="7981"/>
          <a:stretch/>
        </p:blipFill>
        <p:spPr>
          <a:xfrm>
            <a:off x="5544106" y="1414778"/>
            <a:ext cx="1061747" cy="1006991"/>
          </a:xfrm>
          <a:prstGeom prst="ellipse">
            <a:avLst/>
          </a:prstGeom>
          <a:noFill/>
          <a:ln w="38100" cap="flat" cmpd="sng">
            <a:solidFill>
              <a:srgbClr val="FFE6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" name="Google Shape;1333;p37">
            <a:extLst>
              <a:ext uri="{FF2B5EF4-FFF2-40B4-BE49-F238E27FC236}">
                <a16:creationId xmlns:a16="http://schemas.microsoft.com/office/drawing/2014/main" id="{987E5C66-F559-48A2-BF67-E53EF9334157}"/>
              </a:ext>
            </a:extLst>
          </p:cNvPr>
          <p:cNvSpPr/>
          <p:nvPr/>
        </p:nvSpPr>
        <p:spPr>
          <a:xfrm>
            <a:off x="5494047" y="3143580"/>
            <a:ext cx="2061929" cy="30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913943">
              <a:defRPr/>
            </a:pPr>
            <a:r>
              <a:rPr lang="es-ES" sz="1999" b="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Experiencia</a:t>
            </a:r>
            <a:endParaRPr sz="1799" dirty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37" name="Google Shape;1327;p37">
            <a:extLst>
              <a:ext uri="{FF2B5EF4-FFF2-40B4-BE49-F238E27FC236}">
                <a16:creationId xmlns:a16="http://schemas.microsoft.com/office/drawing/2014/main" id="{8E3FE250-D42C-40EC-AE4F-6DF085C063D7}"/>
              </a:ext>
            </a:extLst>
          </p:cNvPr>
          <p:cNvSpPr/>
          <p:nvPr/>
        </p:nvSpPr>
        <p:spPr>
          <a:xfrm>
            <a:off x="5048634" y="2548110"/>
            <a:ext cx="2082981" cy="106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29" tIns="44552" rIns="89129" bIns="44552" anchor="t" anchorCtr="0">
            <a:noAutofit/>
          </a:bodyPr>
          <a:lstStyle/>
          <a:p>
            <a:pPr algn="ctr" defTabSz="913943">
              <a:defRPr/>
            </a:pPr>
            <a:r>
              <a:rPr lang="es-ES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Anna Casanovas</a:t>
            </a:r>
            <a:endParaRPr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r>
              <a:rPr lang="es-ES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s-ES" sz="1050" b="1" i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analyst</a:t>
            </a:r>
            <a:endParaRPr lang="es-ES"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endParaRPr lang="es-ES" sz="9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endParaRPr sz="900" b="1" i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3943">
              <a:defRPr/>
            </a:pPr>
            <a:endParaRPr sz="1199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3943">
              <a:defRPr/>
            </a:pPr>
            <a:endParaRPr sz="999" b="1" i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1334;p37">
            <a:extLst>
              <a:ext uri="{FF2B5EF4-FFF2-40B4-BE49-F238E27FC236}">
                <a16:creationId xmlns:a16="http://schemas.microsoft.com/office/drawing/2014/main" id="{3762C6E8-9004-46AB-8993-C50B94ABF965}"/>
              </a:ext>
            </a:extLst>
          </p:cNvPr>
          <p:cNvSpPr/>
          <p:nvPr/>
        </p:nvSpPr>
        <p:spPr>
          <a:xfrm>
            <a:off x="4987266" y="3780638"/>
            <a:ext cx="236204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Experta en SQL</a:t>
            </a:r>
          </a:p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Experiencia en data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extraction</a:t>
            </a: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and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manipulation</a:t>
            </a:r>
            <a:endParaRPr lang="es-ES_tradnl"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Stadistics</a:t>
            </a: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and machine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learning</a:t>
            </a: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expert</a:t>
            </a:r>
            <a:endParaRPr lang="es-ES_tradnl"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endParaRPr lang="es-ES_tradnl"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endParaRPr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1327;p37">
            <a:extLst>
              <a:ext uri="{FF2B5EF4-FFF2-40B4-BE49-F238E27FC236}">
                <a16:creationId xmlns:a16="http://schemas.microsoft.com/office/drawing/2014/main" id="{80B0177E-D583-4F61-9C86-2889A42B4E15}"/>
              </a:ext>
            </a:extLst>
          </p:cNvPr>
          <p:cNvSpPr/>
          <p:nvPr/>
        </p:nvSpPr>
        <p:spPr>
          <a:xfrm>
            <a:off x="9021551" y="2530165"/>
            <a:ext cx="2082981" cy="106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29" tIns="44552" rIns="89129" bIns="44552" anchor="t" anchorCtr="0">
            <a:noAutofit/>
          </a:bodyPr>
          <a:lstStyle/>
          <a:p>
            <a:pPr algn="ctr" defTabSz="913943">
              <a:defRPr/>
            </a:pPr>
            <a:r>
              <a:rPr lang="es-ES_tradnl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Jack Nye</a:t>
            </a:r>
            <a:endParaRPr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r>
              <a:rPr lang="es-ES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Real </a:t>
            </a:r>
            <a:r>
              <a:rPr lang="es-ES" sz="1050" b="1" i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s-ES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50" b="1" i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lang="es-ES"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endParaRPr lang="es-ES" sz="9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endParaRPr sz="1199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3943">
              <a:defRPr/>
            </a:pPr>
            <a:endParaRPr sz="999" b="1" i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1333;p37">
            <a:extLst>
              <a:ext uri="{FF2B5EF4-FFF2-40B4-BE49-F238E27FC236}">
                <a16:creationId xmlns:a16="http://schemas.microsoft.com/office/drawing/2014/main" id="{7606A703-BA36-4C7E-853A-47F2DC19439C}"/>
              </a:ext>
            </a:extLst>
          </p:cNvPr>
          <p:cNvSpPr/>
          <p:nvPr/>
        </p:nvSpPr>
        <p:spPr>
          <a:xfrm>
            <a:off x="9498222" y="3125637"/>
            <a:ext cx="2061929" cy="30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913943">
              <a:defRPr/>
            </a:pPr>
            <a:r>
              <a:rPr lang="es-ES" sz="1999" b="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Experiencia</a:t>
            </a:r>
            <a:endParaRPr sz="1799" dirty="0">
              <a:solidFill>
                <a:srgbClr val="2E2E38"/>
              </a:solidFill>
              <a:latin typeface="EYInterstate Light"/>
            </a:endParaRPr>
          </a:p>
        </p:txBody>
      </p:sp>
      <p:pic>
        <p:nvPicPr>
          <p:cNvPr id="55" name="Google Shape;1331;p37">
            <a:extLst>
              <a:ext uri="{FF2B5EF4-FFF2-40B4-BE49-F238E27FC236}">
                <a16:creationId xmlns:a16="http://schemas.microsoft.com/office/drawing/2014/main" id="{08AC2E76-D361-4224-95F9-2411BA1209F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2" b="1832"/>
          <a:stretch/>
        </p:blipFill>
        <p:spPr>
          <a:xfrm>
            <a:off x="9563951" y="1396835"/>
            <a:ext cx="998180" cy="961603"/>
          </a:xfrm>
          <a:prstGeom prst="ellipse">
            <a:avLst/>
          </a:prstGeom>
          <a:noFill/>
          <a:ln w="38100" cap="flat" cmpd="sng">
            <a:solidFill>
              <a:srgbClr val="FFE6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1334;p37">
            <a:extLst>
              <a:ext uri="{FF2B5EF4-FFF2-40B4-BE49-F238E27FC236}">
                <a16:creationId xmlns:a16="http://schemas.microsoft.com/office/drawing/2014/main" id="{D9294CEB-29BD-4731-BF88-A3355102A3EE}"/>
              </a:ext>
            </a:extLst>
          </p:cNvPr>
          <p:cNvSpPr/>
          <p:nvPr/>
        </p:nvSpPr>
        <p:spPr>
          <a:xfrm>
            <a:off x="8933524" y="3785794"/>
            <a:ext cx="2494956" cy="155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7589" lvl="1" indent="-146402"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" sz="1400" dirty="0">
                <a:solidFill>
                  <a:srgbClr val="FFFFFF"/>
                </a:solidFill>
                <a:latin typeface="Inter"/>
                <a:sym typeface="Inter"/>
              </a:rPr>
              <a:t>Técnicas </a:t>
            </a:r>
            <a:r>
              <a:rPr lang="es-ES" sz="1400" dirty="0">
                <a:solidFill>
                  <a:srgbClr val="FFFFFF"/>
                </a:solidFill>
                <a:latin typeface="Inter"/>
              </a:rPr>
              <a:t>de investigación cualitativa y cuantitativa</a:t>
            </a:r>
            <a:r>
              <a:rPr lang="en-US" sz="1400" dirty="0">
                <a:solidFill>
                  <a:srgbClr val="FFFFFF"/>
                </a:solidFill>
                <a:latin typeface="Inter"/>
              </a:rPr>
              <a:t>​</a:t>
            </a:r>
            <a:endParaRPr lang="es-ES" sz="1400" dirty="0">
              <a:solidFill>
                <a:srgbClr val="2E2E38"/>
              </a:solidFill>
              <a:latin typeface="EYInterstate Light"/>
            </a:endParaRPr>
          </a:p>
          <a:p>
            <a:pPr marL="147589" lvl="1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Estrategia de transformación “</a:t>
            </a:r>
            <a:r>
              <a:rPr lang="es-ES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Customer</a:t>
            </a:r>
            <a:r>
              <a:rPr lang="es-ES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- </a:t>
            </a:r>
            <a:r>
              <a:rPr lang="es-ES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Centric</a:t>
            </a:r>
            <a:r>
              <a:rPr lang="es-ES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”</a:t>
            </a:r>
          </a:p>
          <a:p>
            <a:pPr marL="147589" lvl="1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" sz="1400" dirty="0">
                <a:solidFill>
                  <a:srgbClr val="FFFFFF"/>
                </a:solidFill>
                <a:latin typeface="Inter"/>
                <a:sym typeface="Inter"/>
              </a:rPr>
              <a:t>Más de 10 años de experiencia en venta de viviendas de lujo</a:t>
            </a:r>
            <a:endParaRPr lang="es-ES" sz="1400" dirty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25" name="Google Shape;1334;p37">
            <a:extLst>
              <a:ext uri="{FF2B5EF4-FFF2-40B4-BE49-F238E27FC236}">
                <a16:creationId xmlns:a16="http://schemas.microsoft.com/office/drawing/2014/main" id="{365CC80E-2CB9-49A3-B36A-CE3BE1B9C916}"/>
              </a:ext>
            </a:extLst>
          </p:cNvPr>
          <p:cNvSpPr/>
          <p:nvPr/>
        </p:nvSpPr>
        <p:spPr>
          <a:xfrm>
            <a:off x="679902" y="3591997"/>
            <a:ext cx="2915786" cy="16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789" lvl="2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Experiencia en data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extraction</a:t>
            </a: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and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manipulation</a:t>
            </a:r>
            <a:endParaRPr lang="es-ES_tradnl"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04789" lvl="2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Online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analytics</a:t>
            </a:r>
            <a:endParaRPr lang="es-ES_tradnl"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04789" lvl="2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Analista con más de 5 años de experiencia en el sector inmobiliario</a:t>
            </a:r>
          </a:p>
          <a:p>
            <a:pPr marL="604789" lvl="2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endParaRPr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219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5B9B147-C1E4-4E78-A714-E6B4AD6F85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4773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5B9B147-C1E4-4E78-A714-E6B4AD6F8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99B737-EC74-47E6-A61D-B7F9F95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US" b="1" dirty="0">
                <a:latin typeface="EYInterstate" panose="02000503020000020004" pitchFamily="2" charset="0"/>
              </a:rPr>
              <a:t>Se nos plantean 2 objetivos principales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9A5A9C-3F28-4F60-84D3-45E69DD9048C}"/>
              </a:ext>
            </a:extLst>
          </p:cNvPr>
          <p:cNvGrpSpPr/>
          <p:nvPr/>
        </p:nvGrpSpPr>
        <p:grpSpPr>
          <a:xfrm>
            <a:off x="609603" y="2013675"/>
            <a:ext cx="5272088" cy="2400657"/>
            <a:chOff x="742950" y="2013675"/>
            <a:chExt cx="5272088" cy="24006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3B6964-5A9C-4CC2-8824-F12BC1C095BA}"/>
                </a:ext>
              </a:extLst>
            </p:cNvPr>
            <p:cNvSpPr txBox="1"/>
            <p:nvPr/>
          </p:nvSpPr>
          <p:spPr>
            <a:xfrm>
              <a:off x="2300288" y="2336840"/>
              <a:ext cx="37147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Identificar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variables que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puedan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ser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significativas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en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el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precio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de las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viviendas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de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más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valor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42449B-BE33-4BAA-BBDD-D982F82446C3}"/>
                </a:ext>
              </a:extLst>
            </p:cNvPr>
            <p:cNvSpPr txBox="1"/>
            <p:nvPr/>
          </p:nvSpPr>
          <p:spPr>
            <a:xfrm>
              <a:off x="742950" y="2013675"/>
              <a:ext cx="24003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65C63-3170-4422-8FE2-21A4AAEAC54F}"/>
              </a:ext>
            </a:extLst>
          </p:cNvPr>
          <p:cNvGrpSpPr/>
          <p:nvPr/>
        </p:nvGrpSpPr>
        <p:grpSpPr>
          <a:xfrm>
            <a:off x="6210303" y="2013675"/>
            <a:ext cx="5081588" cy="2400657"/>
            <a:chOff x="6343650" y="2013675"/>
            <a:chExt cx="5081588" cy="24006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0172E-4BC4-4D42-8C5A-E793EE7486D3}"/>
                </a:ext>
              </a:extLst>
            </p:cNvPr>
            <p:cNvSpPr txBox="1"/>
            <p:nvPr/>
          </p:nvSpPr>
          <p:spPr>
            <a:xfrm>
              <a:off x="7900988" y="2475339"/>
              <a:ext cx="3524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Crear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un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modelo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de machine learning con la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finalidad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de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predecir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el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precio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de las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viviendas</a:t>
              </a:r>
              <a:endParaRPr lang="en-US" sz="2400" dirty="0">
                <a:solidFill>
                  <a:schemeClr val="bg1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5759AD-34E6-4EDC-A089-073F67091B68}"/>
                </a:ext>
              </a:extLst>
            </p:cNvPr>
            <p:cNvSpPr txBox="1"/>
            <p:nvPr/>
          </p:nvSpPr>
          <p:spPr>
            <a:xfrm>
              <a:off x="6343650" y="2013675"/>
              <a:ext cx="24003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42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DD6EE02-6BD5-46DC-8AAD-F5620257F70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DD6EE02-6BD5-46DC-8AAD-F5620257F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B691FA90-0B98-43DF-BF93-2F912A7360DF}"/>
              </a:ext>
            </a:extLst>
          </p:cNvPr>
          <p:cNvSpPr txBox="1">
            <a:spLocks/>
          </p:cNvSpPr>
          <p:nvPr/>
        </p:nvSpPr>
        <p:spPr>
          <a:xfrm>
            <a:off x="247653" y="186229"/>
            <a:ext cx="10972800" cy="59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latin typeface="EYInterstate" panose="02000503020000020004" pitchFamily="2" charset="0"/>
              </a:rPr>
              <a:t>Análisis</a:t>
            </a:r>
            <a:r>
              <a:rPr lang="en-US" sz="2400" b="1" dirty="0">
                <a:solidFill>
                  <a:schemeClr val="bg1"/>
                </a:solidFill>
                <a:latin typeface="EYInterstate" panose="02000503020000020004" pitchFamily="2" charset="0"/>
              </a:rPr>
              <a:t> de </a:t>
            </a:r>
            <a:r>
              <a:rPr lang="en-US" sz="2400" b="1" dirty="0" err="1">
                <a:solidFill>
                  <a:schemeClr val="bg1"/>
                </a:solidFill>
                <a:latin typeface="EYInterstate" panose="02000503020000020004" pitchFamily="2" charset="0"/>
              </a:rPr>
              <a:t>datos</a:t>
            </a:r>
            <a:endParaRPr lang="en-US" sz="2400" b="1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pic>
        <p:nvPicPr>
          <p:cNvPr id="82" name="Picture 81" descr="Map&#10;&#10;Description automatically generated">
            <a:extLst>
              <a:ext uri="{FF2B5EF4-FFF2-40B4-BE49-F238E27FC236}">
                <a16:creationId xmlns:a16="http://schemas.microsoft.com/office/drawing/2014/main" id="{1C636B70-0F5B-46B5-935E-7096F6409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50" y="1425481"/>
            <a:ext cx="6760900" cy="4523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58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EC931B-5F89-4F12-9473-55C013C273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EC931B-5F89-4F12-9473-55C013C273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4E6B8C-5AE7-4C48-916D-DB01F42C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419"/>
            <a:ext cx="10972800" cy="590400"/>
          </a:xfrm>
        </p:spPr>
        <p:txBody>
          <a:bodyPr vert="horz"/>
          <a:lstStyle/>
          <a:p>
            <a:r>
              <a:rPr lang="en-US" b="1" dirty="0" err="1">
                <a:latin typeface="EYInterstate" panose="02000503020000020004" pitchFamily="2" charset="0"/>
              </a:rPr>
              <a:t>Análisis</a:t>
            </a:r>
            <a:r>
              <a:rPr lang="en-US" b="1" dirty="0">
                <a:latin typeface="EYInterstate" panose="02000503020000020004" pitchFamily="2" charset="0"/>
              </a:rPr>
              <a:t> de </a:t>
            </a:r>
            <a:r>
              <a:rPr lang="en-US" b="1" dirty="0" err="1">
                <a:latin typeface="EYInterstate" panose="02000503020000020004" pitchFamily="2" charset="0"/>
              </a:rPr>
              <a:t>datos</a:t>
            </a:r>
            <a:r>
              <a:rPr lang="en-US" b="1" dirty="0">
                <a:latin typeface="EYInterstate" panose="02000503020000020004" pitchFamily="2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E0AD77-1EA8-483B-B5AF-1CFEF7024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99" y="3016229"/>
            <a:ext cx="1682836" cy="825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DF5FF-5D69-408D-9AE3-3852703D9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684" y="882910"/>
            <a:ext cx="7249213" cy="56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F2BE10-80FC-4F96-B05F-68B6BBB21C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48176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F2BE10-80FC-4F96-B05F-68B6BBB21C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DDE9580-476B-46FB-9A24-DA07EFFF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 err="1">
                <a:latin typeface="EYInterstate" panose="02000503020000020004" pitchFamily="2" charset="0"/>
              </a:rPr>
              <a:t>Análisis</a:t>
            </a:r>
            <a:r>
              <a:rPr lang="en-US" b="1" dirty="0">
                <a:latin typeface="EYInterstate" panose="02000503020000020004" pitchFamily="2" charset="0"/>
              </a:rPr>
              <a:t> de </a:t>
            </a:r>
            <a:r>
              <a:rPr lang="en-US" b="1" dirty="0" err="1">
                <a:latin typeface="EYInterstate" panose="02000503020000020004" pitchFamily="2" charset="0"/>
              </a:rPr>
              <a:t>datos</a:t>
            </a:r>
            <a:r>
              <a:rPr lang="en-US" b="1" dirty="0">
                <a:latin typeface="EYInterstate" panose="02000503020000020004" pitchFamily="2" charset="0"/>
              </a:rPr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1534D0-1381-41C9-8EF3-AA7CC2A4F2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5" r="2227" b="-1"/>
          <a:stretch/>
        </p:blipFill>
        <p:spPr>
          <a:xfrm>
            <a:off x="6046861" y="1584968"/>
            <a:ext cx="5639346" cy="415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C16772-9A4A-4749-92C4-E5514F262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3" y="1584968"/>
            <a:ext cx="514376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EC931B-5F89-4F12-9473-55C013C273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671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EC931B-5F89-4F12-9473-55C013C273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4E6B8C-5AE7-4C48-916D-DB01F42C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 err="1">
                <a:latin typeface="EYInterstate" panose="02000503020000020004" pitchFamily="2" charset="0"/>
              </a:rPr>
              <a:t>Conclusiones</a:t>
            </a:r>
            <a:endParaRPr lang="en-US" b="1" dirty="0">
              <a:latin typeface="EYInterstate" panose="02000503020000020004" pitchFamily="2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984CEF2-DF63-47A9-A36F-F90A3CACE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5619"/>
            <a:ext cx="4953000" cy="39787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0F2833-EF5A-40AF-AD7F-0562CF9BFC06}"/>
              </a:ext>
            </a:extLst>
          </p:cNvPr>
          <p:cNvSpPr txBox="1">
            <a:spLocks/>
          </p:cNvSpPr>
          <p:nvPr/>
        </p:nvSpPr>
        <p:spPr>
          <a:xfrm>
            <a:off x="609603" y="909979"/>
            <a:ext cx="10972800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EYInterstate" panose="02000503020000020004" pitchFamily="2" charset="0"/>
              </a:rPr>
              <a:t>Primer </a:t>
            </a:r>
            <a:r>
              <a:rPr lang="en-US" b="1" dirty="0" err="1">
                <a:latin typeface="EYInterstate" panose="02000503020000020004" pitchFamily="2" charset="0"/>
              </a:rPr>
              <a:t>objetivo</a:t>
            </a:r>
            <a:endParaRPr lang="en-US" b="1" dirty="0">
              <a:latin typeface="EYInterstate" panose="0200050302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36886-4C54-4E06-B228-A36762C92BAB}"/>
              </a:ext>
            </a:extLst>
          </p:cNvPr>
          <p:cNvSpPr txBox="1"/>
          <p:nvPr/>
        </p:nvSpPr>
        <p:spPr>
          <a:xfrm>
            <a:off x="5671566" y="2602915"/>
            <a:ext cx="5346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sqft_living</a:t>
            </a:r>
            <a:r>
              <a:rPr lang="en-US" b="1" dirty="0">
                <a:solidFill>
                  <a:schemeClr val="bg1"/>
                </a:solidFill>
              </a:rPr>
              <a:t>, grade y bathrooms</a:t>
            </a:r>
            <a:r>
              <a:rPr lang="en-US" dirty="0">
                <a:solidFill>
                  <a:schemeClr val="bg1"/>
                </a:solidFill>
              </a:rPr>
              <a:t> son las </a:t>
            </a:r>
            <a:r>
              <a:rPr lang="en-US" dirty="0" err="1">
                <a:solidFill>
                  <a:schemeClr val="bg1"/>
                </a:solidFill>
              </a:rPr>
              <a:t>características</a:t>
            </a:r>
            <a:r>
              <a:rPr lang="en-US" dirty="0">
                <a:solidFill>
                  <a:schemeClr val="bg1"/>
                </a:solidFill>
              </a:rPr>
              <a:t> de mayor </a:t>
            </a:r>
            <a:r>
              <a:rPr lang="en-US" dirty="0" err="1">
                <a:solidFill>
                  <a:schemeClr val="bg1"/>
                </a:solidFill>
              </a:rPr>
              <a:t>impacto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0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EC931B-5F89-4F12-9473-55C013C273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EC931B-5F89-4F12-9473-55C013C273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4E6B8C-5AE7-4C48-916D-DB01F42C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 err="1">
                <a:latin typeface="EYInterstate" panose="02000503020000020004" pitchFamily="2" charset="0"/>
              </a:rPr>
              <a:t>Conclusiones</a:t>
            </a:r>
            <a:endParaRPr lang="en-US" b="1" dirty="0">
              <a:latin typeface="EYInterstate" panose="0200050302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0F2833-EF5A-40AF-AD7F-0562CF9BFC06}"/>
              </a:ext>
            </a:extLst>
          </p:cNvPr>
          <p:cNvSpPr txBox="1">
            <a:spLocks/>
          </p:cNvSpPr>
          <p:nvPr/>
        </p:nvSpPr>
        <p:spPr>
          <a:xfrm>
            <a:off x="609603" y="909979"/>
            <a:ext cx="10972800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EYInterstate" panose="02000503020000020004" pitchFamily="2" charset="0"/>
              </a:rPr>
              <a:t>Segundo </a:t>
            </a:r>
            <a:r>
              <a:rPr lang="en-US" b="1" dirty="0" err="1">
                <a:latin typeface="EYInterstate" panose="02000503020000020004" pitchFamily="2" charset="0"/>
              </a:rPr>
              <a:t>objetivo</a:t>
            </a:r>
            <a:endParaRPr lang="en-US" b="1" dirty="0">
              <a:latin typeface="EYInterstate" panose="0200050302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36886-4C54-4E06-B228-A36762C92BAB}"/>
              </a:ext>
            </a:extLst>
          </p:cNvPr>
          <p:cNvSpPr txBox="1"/>
          <p:nvPr/>
        </p:nvSpPr>
        <p:spPr>
          <a:xfrm>
            <a:off x="5671566" y="2602915"/>
            <a:ext cx="5346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modelo </a:t>
            </a:r>
            <a:r>
              <a:rPr lang="es-ES" b="1" dirty="0" err="1">
                <a:solidFill>
                  <a:schemeClr val="bg1"/>
                </a:solidFill>
              </a:rPr>
              <a:t>lgbmr</a:t>
            </a:r>
            <a:r>
              <a:rPr lang="es-ES" dirty="0">
                <a:solidFill>
                  <a:schemeClr val="bg1"/>
                </a:solidFill>
              </a:rPr>
              <a:t> es el que mejor predice el modelo (0.895).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052B732-EF35-4055-9DDC-B4B2D9C2B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1" y="1664839"/>
            <a:ext cx="5086204" cy="387483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79870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ylNXGORlK9Uy3jcAQzh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jnKNfmLp17xPQqWBJt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88A86F3247244DB363B23FF8C3E72F" ma:contentTypeVersion="10" ma:contentTypeDescription="Create a new document." ma:contentTypeScope="" ma:versionID="9e104996acc469d3fb564e193d1afb6d">
  <xsd:schema xmlns:xsd="http://www.w3.org/2001/XMLSchema" xmlns:xs="http://www.w3.org/2001/XMLSchema" xmlns:p="http://schemas.microsoft.com/office/2006/metadata/properties" xmlns:ns3="11ad3abe-5c2d-49ed-9be2-1ea3ae2ac317" xmlns:ns4="b26e7fb4-5bcc-42e8-8676-6cbe36f4d4ea" targetNamespace="http://schemas.microsoft.com/office/2006/metadata/properties" ma:root="true" ma:fieldsID="c1f949999089e27b7f7ccc7fd2052b54" ns3:_="" ns4:_="">
    <xsd:import namespace="11ad3abe-5c2d-49ed-9be2-1ea3ae2ac317"/>
    <xsd:import namespace="b26e7fb4-5bcc-42e8-8676-6cbe36f4d4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d3abe-5c2d-49ed-9be2-1ea3ae2ac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6e7fb4-5bcc-42e8-8676-6cbe36f4d4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FF397A-BAE5-4744-A7B5-B01D9C3E16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E3DAB-6626-4B0E-89C2-B6626D961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ad3abe-5c2d-49ed-9be2-1ea3ae2ac317"/>
    <ds:schemaRef ds:uri="b26e7fb4-5bcc-42e8-8676-6cbe36f4d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8E42DA-1B9E-42BA-A27E-DCF51103B282}">
  <ds:schemaRefs>
    <ds:schemaRef ds:uri="http://schemas.microsoft.com/office/infopath/2007/PartnerControls"/>
    <ds:schemaRef ds:uri="11ad3abe-5c2d-49ed-9be2-1ea3ae2ac31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26e7fb4-5bcc-42e8-8676-6cbe36f4d4e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177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EYInterstate</vt:lpstr>
      <vt:lpstr>EYInterstate Light</vt:lpstr>
      <vt:lpstr>Inter</vt:lpstr>
      <vt:lpstr>Office Theme</vt:lpstr>
      <vt:lpstr>EY light background</vt:lpstr>
      <vt:lpstr>think-cell Slide</vt:lpstr>
      <vt:lpstr>COMPANY A Predicción del precio de las viviendas</vt:lpstr>
      <vt:lpstr>Equipo</vt:lpstr>
      <vt:lpstr>Se nos plantean 2 objetivos principales</vt:lpstr>
      <vt:lpstr>PowerPoint Presentation</vt:lpstr>
      <vt:lpstr>Análisis de datos </vt:lpstr>
      <vt:lpstr>Análisis de datos 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Casanovas Riera</dc:creator>
  <cp:lastModifiedBy>Anna Canellas Galceran</cp:lastModifiedBy>
  <cp:revision>21</cp:revision>
  <dcterms:created xsi:type="dcterms:W3CDTF">2022-11-23T14:55:08Z</dcterms:created>
  <dcterms:modified xsi:type="dcterms:W3CDTF">2022-11-24T12:38:59Z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0x0101000D88A86F3247244DB363B23FF8C3E72F</vt:lpwstr>
  </property>
</Properties>
</file>