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D4C44C59-5AF9-4757-9F3A-802B95765202}">
  <a:tblStyle styleId="{D4C44C59-5AF9-4757-9F3A-802B95765202}" styleName="Table_0">
    <a:wholeTbl>
      <a:tcTxStyle/>
      <a:tcStyle>
        <a:tcBdr>
          <a:left>
            <a:ln w="12700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593488-EE13-47E8-9F47-FE1D0AE8848B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7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Shape 7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Shape 8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hape 9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Shape 9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Shape 9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Shape 9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Shape 10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Shape 10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Shape 10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Shape 10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hape 10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Shape 10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Shape 10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Shape 10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Shape 10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Shape 10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Shape 1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Shape 1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Shape 1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Shape 1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Shape 1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Shape 1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Shape 14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Shape 14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Shape 1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Shape 1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Shape 1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Shape 1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Shape 14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Shape 1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Shape 1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Shape 15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Shape 1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Shape 15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Shape 1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Shape 16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Shape 17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Shape 17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Shape 18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3" name="Shape 18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Shape 20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6" name="Shape 20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Shape 2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8" name="Shape 2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Shape 2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8" name="Shape 2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Shape 2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8" name="Shape 2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Shape 2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0" name="Shape 2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Shape 26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Shape 26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Shape 27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Shape 27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Shape 27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9" name="Shape 27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Shape 28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8" name="Shape 28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Shape 29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0" name="Shape 29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" name="Shape 30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2" name="Shape 30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1" name="Shape 3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2" name="Shape 3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7" name="Shape 3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8" name="Shape 3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400"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  <a:defRPr sz="12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  <a:defRPr sz="12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  <a:defRPr sz="12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  <a:defRPr sz="12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  <a:defRPr sz="12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  <a:defRPr sz="12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8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17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22.png"/><Relationship Id="rId1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17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22.png"/><Relationship Id="rId1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17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22.png"/><Relationship Id="rId1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35.png"/><Relationship Id="rId5" Type="http://schemas.openxmlformats.org/officeDocument/2006/relationships/image" Target="../media/image16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4.png"/><Relationship Id="rId3" Type="http://schemas.openxmlformats.org/officeDocument/2006/relationships/image" Target="../media/image33.png"/><Relationship Id="rId7" Type="http://schemas.openxmlformats.org/officeDocument/2006/relationships/image" Target="../media/image17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8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36.png"/><Relationship Id="rId9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4.png"/><Relationship Id="rId3" Type="http://schemas.openxmlformats.org/officeDocument/2006/relationships/image" Target="../media/image33.png"/><Relationship Id="rId7" Type="http://schemas.openxmlformats.org/officeDocument/2006/relationships/image" Target="../media/image16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37.png"/><Relationship Id="rId9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4.png"/><Relationship Id="rId3" Type="http://schemas.openxmlformats.org/officeDocument/2006/relationships/image" Target="../media/image33.png"/><Relationship Id="rId7" Type="http://schemas.openxmlformats.org/officeDocument/2006/relationships/image" Target="../media/image16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38.png"/><Relationship Id="rId9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4.png"/><Relationship Id="rId3" Type="http://schemas.openxmlformats.org/officeDocument/2006/relationships/image" Target="../media/image33.png"/><Relationship Id="rId7" Type="http://schemas.openxmlformats.org/officeDocument/2006/relationships/image" Target="../media/image17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8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39.png"/><Relationship Id="rId9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14.png"/><Relationship Id="rId5" Type="http://schemas.openxmlformats.org/officeDocument/2006/relationships/image" Target="../media/image17.png"/><Relationship Id="rId10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8.png"/><Relationship Id="rId7" Type="http://schemas.openxmlformats.org/officeDocument/2006/relationships/image" Target="../media/image17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8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7.png"/><Relationship Id="rId7" Type="http://schemas.openxmlformats.org/officeDocument/2006/relationships/image" Target="../media/image17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8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9.png"/><Relationship Id="rId7" Type="http://schemas.openxmlformats.org/officeDocument/2006/relationships/image" Target="../media/image1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35.png"/><Relationship Id="rId5" Type="http://schemas.openxmlformats.org/officeDocument/2006/relationships/image" Target="../media/image16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1125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Towards Understanding the Invertibility of Convolutional Neural Networks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596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Anna C. Gilbert</a:t>
            </a:r>
            <a:r>
              <a:rPr lang="en" sz="1800" baseline="30000"/>
              <a:t>1</a:t>
            </a:r>
            <a:r>
              <a:rPr lang="en" sz="1800"/>
              <a:t>, Yi Zhang</a:t>
            </a:r>
            <a:r>
              <a:rPr lang="en" sz="1800" baseline="30000"/>
              <a:t>1</a:t>
            </a:r>
            <a:r>
              <a:rPr lang="en" sz="1800"/>
              <a:t>, Kibok Lee</a:t>
            </a:r>
            <a:r>
              <a:rPr lang="en" sz="1800" baseline="30000"/>
              <a:t>1</a:t>
            </a:r>
            <a:r>
              <a:rPr lang="en" sz="1800"/>
              <a:t>, Yuting Zhang</a:t>
            </a:r>
            <a:r>
              <a:rPr lang="en" sz="1800" baseline="30000"/>
              <a:t>1</a:t>
            </a:r>
            <a:r>
              <a:rPr lang="en" sz="1800"/>
              <a:t>, Honglak Lee</a:t>
            </a:r>
            <a:r>
              <a:rPr lang="en" sz="1800" baseline="30000"/>
              <a:t>1,2</a:t>
            </a:r>
            <a:br>
              <a:rPr lang="en" sz="1800"/>
            </a:br>
            <a:r>
              <a:rPr lang="en" sz="1800" baseline="30000"/>
              <a:t>1</a:t>
            </a:r>
            <a:r>
              <a:rPr lang="en" sz="1800"/>
              <a:t>University of Michigan</a:t>
            </a:r>
            <a:br>
              <a:rPr lang="en" sz="1800"/>
            </a:br>
            <a:r>
              <a:rPr lang="en" sz="1800" baseline="30000"/>
              <a:t>2</a:t>
            </a:r>
            <a:r>
              <a:rPr lang="en" sz="1800"/>
              <a:t>Google Brain</a:t>
            </a:r>
            <a:br>
              <a:rPr lang="en" sz="1800"/>
            </a:br>
            <a:endParaRPr lang="en" sz="1800"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00" y="312675"/>
            <a:ext cx="33528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9312" y="388875"/>
            <a:ext cx="164782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5950" y="422212"/>
            <a:ext cx="97155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Components of CNNs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The state-of-the-art deep CNN architectures consist of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Convolution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Pooling</a:t>
            </a:r>
          </a:p>
        </p:txBody>
      </p:sp>
      <p:grpSp>
        <p:nvGrpSpPr>
          <p:cNvPr id="219" name="Shape 219"/>
          <p:cNvGrpSpPr/>
          <p:nvPr/>
        </p:nvGrpSpPr>
        <p:grpSpPr>
          <a:xfrm>
            <a:off x="2281500" y="2504625"/>
            <a:ext cx="4154301" cy="2164850"/>
            <a:chOff x="2281500" y="2504625"/>
            <a:chExt cx="4154301" cy="2164850"/>
          </a:xfrm>
        </p:grpSpPr>
        <p:sp>
          <p:nvSpPr>
            <p:cNvPr id="220" name="Shape 220"/>
            <p:cNvSpPr/>
            <p:nvPr/>
          </p:nvSpPr>
          <p:spPr>
            <a:xfrm>
              <a:off x="2426699" y="2861750"/>
              <a:ext cx="930300" cy="1457400"/>
            </a:xfrm>
            <a:prstGeom prst="cube">
              <a:avLst>
                <a:gd name="adj" fmla="val 496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609999" y="2861753"/>
              <a:ext cx="1404600" cy="14574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" name="Shape 222"/>
            <p:cNvGrpSpPr/>
            <p:nvPr/>
          </p:nvGrpSpPr>
          <p:grpSpPr>
            <a:xfrm>
              <a:off x="2899400" y="3179749"/>
              <a:ext cx="946625" cy="598353"/>
              <a:chOff x="784400" y="3231049"/>
              <a:chExt cx="946625" cy="598353"/>
            </a:xfrm>
          </p:grpSpPr>
          <p:grpSp>
            <p:nvGrpSpPr>
              <p:cNvPr id="223" name="Shape 223"/>
              <p:cNvGrpSpPr/>
              <p:nvPr/>
            </p:nvGrpSpPr>
            <p:grpSpPr>
              <a:xfrm>
                <a:off x="784400" y="3231049"/>
                <a:ext cx="280500" cy="598353"/>
                <a:chOff x="3586312" y="3569699"/>
                <a:chExt cx="280500" cy="598353"/>
              </a:xfrm>
            </p:grpSpPr>
            <p:sp>
              <p:nvSpPr>
                <p:cNvPr id="224" name="Shape 224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5" name="Shape 225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6" name="Shape 226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27" name="Shape 227"/>
              <p:cNvCxnSpPr>
                <a:stCxn id="225" idx="0"/>
                <a:endCxn id="228" idx="0"/>
              </p:cNvCxnSpPr>
              <p:nvPr/>
            </p:nvCxnSpPr>
            <p:spPr>
              <a:xfrm>
                <a:off x="924650" y="3530303"/>
                <a:ext cx="7356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29" name="Shape 229"/>
              <p:cNvCxnSpPr>
                <a:stCxn id="225" idx="3"/>
                <a:endCxn id="228" idx="3"/>
              </p:cNvCxnSpPr>
              <p:nvPr/>
            </p:nvCxnSpPr>
            <p:spPr>
              <a:xfrm rot="10800000" flipH="1">
                <a:off x="1064900" y="3607853"/>
                <a:ext cx="666000" cy="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30" name="Shape 230"/>
              <p:cNvCxnSpPr>
                <a:stCxn id="224" idx="3"/>
                <a:endCxn id="231" idx="3"/>
              </p:cNvCxnSpPr>
              <p:nvPr/>
            </p:nvCxnSpPr>
            <p:spPr>
              <a:xfrm>
                <a:off x="1064900" y="3380599"/>
                <a:ext cx="6660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32" name="Shape 232"/>
              <p:cNvCxnSpPr>
                <a:stCxn id="225" idx="2"/>
                <a:endCxn id="228" idx="2"/>
              </p:cNvCxnSpPr>
              <p:nvPr/>
            </p:nvCxnSpPr>
            <p:spPr>
              <a:xfrm rot="10800000" flipH="1">
                <a:off x="924650" y="3683303"/>
                <a:ext cx="7356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33" name="Shape 233"/>
              <p:cNvGrpSpPr/>
              <p:nvPr/>
            </p:nvGrpSpPr>
            <p:grpSpPr>
              <a:xfrm>
                <a:off x="1589425" y="3381471"/>
                <a:ext cx="141600" cy="301966"/>
                <a:chOff x="4619937" y="3720121"/>
                <a:chExt cx="141600" cy="301966"/>
              </a:xfrm>
            </p:grpSpPr>
            <p:sp>
              <p:nvSpPr>
                <p:cNvPr id="231" name="Shape 231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8" name="Shape 228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4" name="Shape 234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235" name="Shape 235"/>
            <p:cNvSpPr/>
            <p:nvPr/>
          </p:nvSpPr>
          <p:spPr>
            <a:xfrm>
              <a:off x="5267601" y="3118475"/>
              <a:ext cx="1168200" cy="7281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" name="Shape 236"/>
            <p:cNvGrpSpPr/>
            <p:nvPr/>
          </p:nvGrpSpPr>
          <p:grpSpPr>
            <a:xfrm>
              <a:off x="4623900" y="3179749"/>
              <a:ext cx="794225" cy="598353"/>
              <a:chOff x="2489325" y="3231049"/>
              <a:chExt cx="794225" cy="598353"/>
            </a:xfrm>
          </p:grpSpPr>
          <p:grpSp>
            <p:nvGrpSpPr>
              <p:cNvPr id="237" name="Shape 237"/>
              <p:cNvGrpSpPr/>
              <p:nvPr/>
            </p:nvGrpSpPr>
            <p:grpSpPr>
              <a:xfrm>
                <a:off x="2489325" y="3231049"/>
                <a:ext cx="280500" cy="598353"/>
                <a:chOff x="3586312" y="3569699"/>
                <a:chExt cx="280500" cy="598353"/>
              </a:xfrm>
            </p:grpSpPr>
            <p:sp>
              <p:nvSpPr>
                <p:cNvPr id="238" name="Shape 238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9" name="Shape 239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0" name="Shape 240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41" name="Shape 241"/>
              <p:cNvCxnSpPr>
                <a:stCxn id="239" idx="0"/>
                <a:endCxn id="242" idx="0"/>
              </p:cNvCxnSpPr>
              <p:nvPr/>
            </p:nvCxnSpPr>
            <p:spPr>
              <a:xfrm>
                <a:off x="2629575" y="3530303"/>
                <a:ext cx="5832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43" name="Shape 243"/>
              <p:cNvCxnSpPr>
                <a:stCxn id="239" idx="3"/>
                <a:endCxn id="242" idx="3"/>
              </p:cNvCxnSpPr>
              <p:nvPr/>
            </p:nvCxnSpPr>
            <p:spPr>
              <a:xfrm rot="10800000" flipH="1">
                <a:off x="2769825" y="3607853"/>
                <a:ext cx="513600" cy="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44" name="Shape 244"/>
              <p:cNvCxnSpPr>
                <a:stCxn id="238" idx="3"/>
                <a:endCxn id="245" idx="3"/>
              </p:cNvCxnSpPr>
              <p:nvPr/>
            </p:nvCxnSpPr>
            <p:spPr>
              <a:xfrm>
                <a:off x="2769825" y="3380599"/>
                <a:ext cx="5136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46" name="Shape 246"/>
              <p:cNvCxnSpPr>
                <a:stCxn id="239" idx="2"/>
                <a:endCxn id="242" idx="2"/>
              </p:cNvCxnSpPr>
              <p:nvPr/>
            </p:nvCxnSpPr>
            <p:spPr>
              <a:xfrm rot="10800000" flipH="1">
                <a:off x="2629575" y="3683303"/>
                <a:ext cx="5832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47" name="Shape 247"/>
              <p:cNvGrpSpPr/>
              <p:nvPr/>
            </p:nvGrpSpPr>
            <p:grpSpPr>
              <a:xfrm>
                <a:off x="3141950" y="3381471"/>
                <a:ext cx="141600" cy="301966"/>
                <a:chOff x="4619937" y="3720121"/>
                <a:chExt cx="141600" cy="301966"/>
              </a:xfrm>
            </p:grpSpPr>
            <p:sp>
              <p:nvSpPr>
                <p:cNvPr id="245" name="Shape 245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2" name="Shape 242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8" name="Shape 248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249" name="Shape 249"/>
            <p:cNvSpPr txBox="1"/>
            <p:nvPr/>
          </p:nvSpPr>
          <p:spPr>
            <a:xfrm>
              <a:off x="2281500" y="433587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Input</a:t>
              </a:r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3273587" y="250462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Conv</a:t>
              </a:r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5350050" y="387867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Output</a:t>
              </a:r>
            </a:p>
          </p:txBody>
        </p:sp>
        <p:sp>
          <p:nvSpPr>
            <p:cNvPr id="252" name="Shape 252"/>
            <p:cNvSpPr txBox="1"/>
            <p:nvPr/>
          </p:nvSpPr>
          <p:spPr>
            <a:xfrm>
              <a:off x="4938125" y="250462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Pool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Components of CNNs and decoder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The state-of-the-art deep CNN architectures consist of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Convolution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Pooling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Its decoding networks consist of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Unpooling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Deconvolution</a:t>
            </a:r>
          </a:p>
        </p:txBody>
      </p:sp>
      <p:sp>
        <p:nvSpPr>
          <p:cNvPr id="259" name="Shape 259"/>
          <p:cNvSpPr/>
          <p:nvPr/>
        </p:nvSpPr>
        <p:spPr>
          <a:xfrm>
            <a:off x="1076499" y="2877300"/>
            <a:ext cx="930299" cy="1457400"/>
          </a:xfrm>
          <a:prstGeom prst="cube">
            <a:avLst>
              <a:gd name="adj" fmla="val 4961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2259799" y="2877303"/>
            <a:ext cx="1404599" cy="1457400"/>
          </a:xfrm>
          <a:prstGeom prst="cube">
            <a:avLst>
              <a:gd name="adj" fmla="val 3247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Shape 261"/>
          <p:cNvGrpSpPr/>
          <p:nvPr/>
        </p:nvGrpSpPr>
        <p:grpSpPr>
          <a:xfrm>
            <a:off x="1549200" y="3195299"/>
            <a:ext cx="946625" cy="598353"/>
            <a:chOff x="784400" y="3231049"/>
            <a:chExt cx="946625" cy="598353"/>
          </a:xfrm>
        </p:grpSpPr>
        <p:grpSp>
          <p:nvGrpSpPr>
            <p:cNvPr id="262" name="Shape 262"/>
            <p:cNvGrpSpPr/>
            <p:nvPr/>
          </p:nvGrpSpPr>
          <p:grpSpPr>
            <a:xfrm>
              <a:off x="784400" y="3231049"/>
              <a:ext cx="280500" cy="598353"/>
              <a:chOff x="3586312" y="3569699"/>
              <a:chExt cx="280500" cy="598353"/>
            </a:xfrm>
          </p:grpSpPr>
          <p:sp>
            <p:nvSpPr>
              <p:cNvPr id="263" name="Shape 263"/>
              <p:cNvSpPr/>
              <p:nvPr/>
            </p:nvSpPr>
            <p:spPr>
              <a:xfrm>
                <a:off x="3586312" y="3569699"/>
                <a:ext cx="2805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3586312" y="3868953"/>
                <a:ext cx="2805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rot="5400000" flipH="1">
                <a:off x="3571662" y="3873121"/>
                <a:ext cx="447600" cy="141600"/>
              </a:xfrm>
              <a:prstGeom prst="parallelogram">
                <a:avLst>
                  <a:gd name="adj" fmla="val 100689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cxnSp>
          <p:nvCxnSpPr>
            <p:cNvPr id="266" name="Shape 266"/>
            <p:cNvCxnSpPr>
              <a:stCxn id="264" idx="0"/>
              <a:endCxn id="267" idx="0"/>
            </p:cNvCxnSpPr>
            <p:nvPr/>
          </p:nvCxnSpPr>
          <p:spPr>
            <a:xfrm>
              <a:off x="924650" y="3530303"/>
              <a:ext cx="735600" cy="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68" name="Shape 268"/>
            <p:cNvCxnSpPr>
              <a:stCxn id="264" idx="3"/>
              <a:endCxn id="267" idx="3"/>
            </p:cNvCxnSpPr>
            <p:nvPr/>
          </p:nvCxnSpPr>
          <p:spPr>
            <a:xfrm rot="10800000" flipH="1">
              <a:off x="1064900" y="3607853"/>
              <a:ext cx="666000" cy="7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69" name="Shape 269"/>
            <p:cNvCxnSpPr>
              <a:stCxn id="263" idx="3"/>
              <a:endCxn id="270" idx="3"/>
            </p:cNvCxnSpPr>
            <p:nvPr/>
          </p:nvCxnSpPr>
          <p:spPr>
            <a:xfrm>
              <a:off x="1064900" y="3380599"/>
              <a:ext cx="666000" cy="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71" name="Shape 271"/>
            <p:cNvCxnSpPr>
              <a:stCxn id="264" idx="2"/>
              <a:endCxn id="267" idx="2"/>
            </p:cNvCxnSpPr>
            <p:nvPr/>
          </p:nvCxnSpPr>
          <p:spPr>
            <a:xfrm rot="10800000" flipH="1">
              <a:off x="924650" y="3683303"/>
              <a:ext cx="735600" cy="14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grpSp>
          <p:nvGrpSpPr>
            <p:cNvPr id="272" name="Shape 272"/>
            <p:cNvGrpSpPr/>
            <p:nvPr/>
          </p:nvGrpSpPr>
          <p:grpSpPr>
            <a:xfrm>
              <a:off x="1589425" y="3381471"/>
              <a:ext cx="141600" cy="301966"/>
              <a:chOff x="4619937" y="3720121"/>
              <a:chExt cx="141600" cy="301966"/>
            </a:xfrm>
          </p:grpSpPr>
          <p:sp>
            <p:nvSpPr>
              <p:cNvPr id="270" name="Shape 270"/>
              <p:cNvSpPr/>
              <p:nvPr/>
            </p:nvSpPr>
            <p:spPr>
              <a:xfrm>
                <a:off x="4619937" y="3720121"/>
                <a:ext cx="1416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4619937" y="3871187"/>
                <a:ext cx="1416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3" name="Shape 273"/>
              <p:cNvSpPr/>
              <p:nvPr/>
            </p:nvSpPr>
            <p:spPr>
              <a:xfrm rot="5400000" flipH="1">
                <a:off x="4612609" y="3873359"/>
                <a:ext cx="225900" cy="71400"/>
              </a:xfrm>
              <a:prstGeom prst="parallelogram">
                <a:avLst>
                  <a:gd name="adj" fmla="val 100689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74" name="Shape 274"/>
          <p:cNvSpPr/>
          <p:nvPr/>
        </p:nvSpPr>
        <p:spPr>
          <a:xfrm>
            <a:off x="3911701" y="3130425"/>
            <a:ext cx="1168200" cy="728100"/>
          </a:xfrm>
          <a:prstGeom prst="cube">
            <a:avLst>
              <a:gd name="adj" fmla="val 3247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Shape 275"/>
          <p:cNvGrpSpPr/>
          <p:nvPr/>
        </p:nvGrpSpPr>
        <p:grpSpPr>
          <a:xfrm>
            <a:off x="3273700" y="3195299"/>
            <a:ext cx="794225" cy="598353"/>
            <a:chOff x="2489325" y="3231049"/>
            <a:chExt cx="794225" cy="598353"/>
          </a:xfrm>
        </p:grpSpPr>
        <p:grpSp>
          <p:nvGrpSpPr>
            <p:cNvPr id="276" name="Shape 276"/>
            <p:cNvGrpSpPr/>
            <p:nvPr/>
          </p:nvGrpSpPr>
          <p:grpSpPr>
            <a:xfrm>
              <a:off x="2489325" y="3231049"/>
              <a:ext cx="280500" cy="598353"/>
              <a:chOff x="3586312" y="3569699"/>
              <a:chExt cx="280500" cy="598353"/>
            </a:xfrm>
          </p:grpSpPr>
          <p:sp>
            <p:nvSpPr>
              <p:cNvPr id="277" name="Shape 277"/>
              <p:cNvSpPr/>
              <p:nvPr/>
            </p:nvSpPr>
            <p:spPr>
              <a:xfrm>
                <a:off x="3586312" y="3569699"/>
                <a:ext cx="2805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8" name="Shape 278"/>
              <p:cNvSpPr/>
              <p:nvPr/>
            </p:nvSpPr>
            <p:spPr>
              <a:xfrm>
                <a:off x="3586312" y="3868953"/>
                <a:ext cx="2805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9" name="Shape 279"/>
              <p:cNvSpPr/>
              <p:nvPr/>
            </p:nvSpPr>
            <p:spPr>
              <a:xfrm rot="5400000" flipH="1">
                <a:off x="3571662" y="3873121"/>
                <a:ext cx="447600" cy="141600"/>
              </a:xfrm>
              <a:prstGeom prst="parallelogram">
                <a:avLst>
                  <a:gd name="adj" fmla="val 100689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cxnSp>
          <p:nvCxnSpPr>
            <p:cNvPr id="280" name="Shape 280"/>
            <p:cNvCxnSpPr>
              <a:stCxn id="278" idx="0"/>
              <a:endCxn id="281" idx="0"/>
            </p:cNvCxnSpPr>
            <p:nvPr/>
          </p:nvCxnSpPr>
          <p:spPr>
            <a:xfrm>
              <a:off x="2629575" y="3530303"/>
              <a:ext cx="583200" cy="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2" name="Shape 282"/>
            <p:cNvCxnSpPr>
              <a:stCxn id="278" idx="3"/>
              <a:endCxn id="281" idx="3"/>
            </p:cNvCxnSpPr>
            <p:nvPr/>
          </p:nvCxnSpPr>
          <p:spPr>
            <a:xfrm rot="10800000" flipH="1">
              <a:off x="2769825" y="3607853"/>
              <a:ext cx="513600" cy="7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3" name="Shape 283"/>
            <p:cNvCxnSpPr>
              <a:stCxn id="277" idx="3"/>
              <a:endCxn id="284" idx="3"/>
            </p:cNvCxnSpPr>
            <p:nvPr/>
          </p:nvCxnSpPr>
          <p:spPr>
            <a:xfrm>
              <a:off x="2769825" y="3380599"/>
              <a:ext cx="513600" cy="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5" name="Shape 285"/>
            <p:cNvCxnSpPr>
              <a:stCxn id="278" idx="2"/>
              <a:endCxn id="281" idx="2"/>
            </p:cNvCxnSpPr>
            <p:nvPr/>
          </p:nvCxnSpPr>
          <p:spPr>
            <a:xfrm rot="10800000" flipH="1">
              <a:off x="2629575" y="3683303"/>
              <a:ext cx="583200" cy="14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grpSp>
          <p:nvGrpSpPr>
            <p:cNvPr id="286" name="Shape 286"/>
            <p:cNvGrpSpPr/>
            <p:nvPr/>
          </p:nvGrpSpPr>
          <p:grpSpPr>
            <a:xfrm>
              <a:off x="3141950" y="3381471"/>
              <a:ext cx="141600" cy="301966"/>
              <a:chOff x="4619937" y="3720121"/>
              <a:chExt cx="141600" cy="301966"/>
            </a:xfrm>
          </p:grpSpPr>
          <p:sp>
            <p:nvSpPr>
              <p:cNvPr id="284" name="Shape 284"/>
              <p:cNvSpPr/>
              <p:nvPr/>
            </p:nvSpPr>
            <p:spPr>
              <a:xfrm>
                <a:off x="4619937" y="3720121"/>
                <a:ext cx="1416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1" name="Shape 281"/>
              <p:cNvSpPr/>
              <p:nvPr/>
            </p:nvSpPr>
            <p:spPr>
              <a:xfrm>
                <a:off x="4619937" y="3871187"/>
                <a:ext cx="1416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7" name="Shape 287"/>
              <p:cNvSpPr/>
              <p:nvPr/>
            </p:nvSpPr>
            <p:spPr>
              <a:xfrm rot="5400000" flipH="1">
                <a:off x="4612609" y="3873359"/>
                <a:ext cx="225900" cy="71400"/>
              </a:xfrm>
              <a:prstGeom prst="parallelogram">
                <a:avLst>
                  <a:gd name="adj" fmla="val 100689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88" name="Shape 288"/>
          <p:cNvSpPr/>
          <p:nvPr/>
        </p:nvSpPr>
        <p:spPr>
          <a:xfrm>
            <a:off x="5327211" y="2877303"/>
            <a:ext cx="1404600" cy="1457400"/>
          </a:xfrm>
          <a:prstGeom prst="cube">
            <a:avLst>
              <a:gd name="adj" fmla="val 3247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6984799" y="2877300"/>
            <a:ext cx="930300" cy="1457400"/>
          </a:xfrm>
          <a:prstGeom prst="cube">
            <a:avLst>
              <a:gd name="adj" fmla="val 4961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" name="Shape 290"/>
          <p:cNvGrpSpPr/>
          <p:nvPr/>
        </p:nvGrpSpPr>
        <p:grpSpPr>
          <a:xfrm>
            <a:off x="4858005" y="3195009"/>
            <a:ext cx="724475" cy="598946"/>
            <a:chOff x="3645365" y="3071759"/>
            <a:chExt cx="724475" cy="598946"/>
          </a:xfrm>
        </p:grpSpPr>
        <p:grpSp>
          <p:nvGrpSpPr>
            <p:cNvPr id="291" name="Shape 291"/>
            <p:cNvGrpSpPr/>
            <p:nvPr/>
          </p:nvGrpSpPr>
          <p:grpSpPr>
            <a:xfrm>
              <a:off x="3645365" y="3227818"/>
              <a:ext cx="141600" cy="301966"/>
              <a:chOff x="5111675" y="3512334"/>
              <a:chExt cx="141600" cy="301966"/>
            </a:xfrm>
          </p:grpSpPr>
          <p:sp>
            <p:nvSpPr>
              <p:cNvPr id="292" name="Shape 292"/>
              <p:cNvSpPr/>
              <p:nvPr/>
            </p:nvSpPr>
            <p:spPr>
              <a:xfrm>
                <a:off x="5111675" y="3512334"/>
                <a:ext cx="1416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93" name="Shape 293"/>
              <p:cNvSpPr/>
              <p:nvPr/>
            </p:nvSpPr>
            <p:spPr>
              <a:xfrm>
                <a:off x="5111675" y="3663400"/>
                <a:ext cx="1416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94" name="Shape 294"/>
              <p:cNvSpPr/>
              <p:nvPr/>
            </p:nvSpPr>
            <p:spPr>
              <a:xfrm rot="5400000" flipH="1">
                <a:off x="5104347" y="3665571"/>
                <a:ext cx="225900" cy="71400"/>
              </a:xfrm>
              <a:prstGeom prst="parallelogram">
                <a:avLst>
                  <a:gd name="adj" fmla="val 100689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cxnSp>
          <p:nvCxnSpPr>
            <p:cNvPr id="295" name="Shape 295"/>
            <p:cNvCxnSpPr>
              <a:stCxn id="296" idx="0"/>
              <a:endCxn id="293" idx="0"/>
            </p:cNvCxnSpPr>
            <p:nvPr/>
          </p:nvCxnSpPr>
          <p:spPr>
            <a:xfrm flipH="1">
              <a:off x="3716140" y="3371012"/>
              <a:ext cx="512100" cy="7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97" name="Shape 297"/>
            <p:cNvCxnSpPr>
              <a:stCxn id="296" idx="3"/>
              <a:endCxn id="293" idx="3"/>
            </p:cNvCxnSpPr>
            <p:nvPr/>
          </p:nvCxnSpPr>
          <p:spPr>
            <a:xfrm rot="10800000">
              <a:off x="3787090" y="3454262"/>
              <a:ext cx="581400" cy="6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98" name="Shape 298"/>
            <p:cNvCxnSpPr>
              <a:stCxn id="299" idx="3"/>
              <a:endCxn id="292" idx="3"/>
            </p:cNvCxnSpPr>
            <p:nvPr/>
          </p:nvCxnSpPr>
          <p:spPr>
            <a:xfrm flipH="1">
              <a:off x="3787090" y="3221309"/>
              <a:ext cx="581400" cy="8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300" name="Shape 300"/>
            <p:cNvCxnSpPr>
              <a:stCxn id="296" idx="2"/>
              <a:endCxn id="293" idx="2"/>
            </p:cNvCxnSpPr>
            <p:nvPr/>
          </p:nvCxnSpPr>
          <p:spPr>
            <a:xfrm rot="10800000">
              <a:off x="3716140" y="3529712"/>
              <a:ext cx="512100" cy="14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grpSp>
          <p:nvGrpSpPr>
            <p:cNvPr id="301" name="Shape 301"/>
            <p:cNvGrpSpPr/>
            <p:nvPr/>
          </p:nvGrpSpPr>
          <p:grpSpPr>
            <a:xfrm>
              <a:off x="4087990" y="3071759"/>
              <a:ext cx="281850" cy="598946"/>
              <a:chOff x="5935300" y="3356274"/>
              <a:chExt cx="281850" cy="598946"/>
            </a:xfrm>
          </p:grpSpPr>
          <p:sp>
            <p:nvSpPr>
              <p:cNvPr id="299" name="Shape 299"/>
              <p:cNvSpPr/>
              <p:nvPr/>
            </p:nvSpPr>
            <p:spPr>
              <a:xfrm>
                <a:off x="5935300" y="3356274"/>
                <a:ext cx="2805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96" name="Shape 296"/>
              <p:cNvSpPr/>
              <p:nvPr/>
            </p:nvSpPr>
            <p:spPr>
              <a:xfrm>
                <a:off x="5935300" y="3655528"/>
                <a:ext cx="2805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2" name="Shape 302"/>
              <p:cNvSpPr/>
              <p:nvPr/>
            </p:nvSpPr>
            <p:spPr>
              <a:xfrm rot="5400000" flipH="1">
                <a:off x="5922550" y="3660621"/>
                <a:ext cx="447600" cy="141600"/>
              </a:xfrm>
              <a:prstGeom prst="parallelogram">
                <a:avLst>
                  <a:gd name="adj" fmla="val 100689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303" name="Shape 303"/>
          <p:cNvGrpSpPr/>
          <p:nvPr/>
        </p:nvGrpSpPr>
        <p:grpSpPr>
          <a:xfrm>
            <a:off x="6376375" y="3194999"/>
            <a:ext cx="876875" cy="598946"/>
            <a:chOff x="5111675" y="4423074"/>
            <a:chExt cx="876875" cy="598946"/>
          </a:xfrm>
        </p:grpSpPr>
        <p:grpSp>
          <p:nvGrpSpPr>
            <p:cNvPr id="304" name="Shape 304"/>
            <p:cNvGrpSpPr/>
            <p:nvPr/>
          </p:nvGrpSpPr>
          <p:grpSpPr>
            <a:xfrm>
              <a:off x="5111675" y="4579134"/>
              <a:ext cx="141600" cy="301966"/>
              <a:chOff x="5111675" y="3512334"/>
              <a:chExt cx="141600" cy="301966"/>
            </a:xfrm>
          </p:grpSpPr>
          <p:sp>
            <p:nvSpPr>
              <p:cNvPr id="305" name="Shape 305"/>
              <p:cNvSpPr/>
              <p:nvPr/>
            </p:nvSpPr>
            <p:spPr>
              <a:xfrm>
                <a:off x="5111675" y="3512334"/>
                <a:ext cx="1416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5111675" y="3663400"/>
                <a:ext cx="1416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7" name="Shape 307"/>
              <p:cNvSpPr/>
              <p:nvPr/>
            </p:nvSpPr>
            <p:spPr>
              <a:xfrm rot="5400000" flipH="1">
                <a:off x="5104347" y="3665571"/>
                <a:ext cx="225900" cy="71400"/>
              </a:xfrm>
              <a:prstGeom prst="parallelogram">
                <a:avLst>
                  <a:gd name="adj" fmla="val 100689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cxnSp>
          <p:nvCxnSpPr>
            <p:cNvPr id="308" name="Shape 308"/>
            <p:cNvCxnSpPr>
              <a:stCxn id="309" idx="0"/>
              <a:endCxn id="306" idx="0"/>
            </p:cNvCxnSpPr>
            <p:nvPr/>
          </p:nvCxnSpPr>
          <p:spPr>
            <a:xfrm flipH="1">
              <a:off x="5182450" y="4722328"/>
              <a:ext cx="664500" cy="7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310" name="Shape 310"/>
            <p:cNvCxnSpPr>
              <a:stCxn id="309" idx="3"/>
              <a:endCxn id="306" idx="3"/>
            </p:cNvCxnSpPr>
            <p:nvPr/>
          </p:nvCxnSpPr>
          <p:spPr>
            <a:xfrm rot="10800000">
              <a:off x="5253400" y="4805578"/>
              <a:ext cx="733800" cy="6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311" name="Shape 311"/>
            <p:cNvCxnSpPr>
              <a:stCxn id="312" idx="3"/>
              <a:endCxn id="305" idx="3"/>
            </p:cNvCxnSpPr>
            <p:nvPr/>
          </p:nvCxnSpPr>
          <p:spPr>
            <a:xfrm flipH="1">
              <a:off x="5253400" y="4572624"/>
              <a:ext cx="733800" cy="8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313" name="Shape 313"/>
            <p:cNvCxnSpPr>
              <a:stCxn id="309" idx="2"/>
              <a:endCxn id="306" idx="2"/>
            </p:cNvCxnSpPr>
            <p:nvPr/>
          </p:nvCxnSpPr>
          <p:spPr>
            <a:xfrm rot="10800000">
              <a:off x="5182450" y="4881028"/>
              <a:ext cx="664500" cy="14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grpSp>
          <p:nvGrpSpPr>
            <p:cNvPr id="314" name="Shape 314"/>
            <p:cNvGrpSpPr/>
            <p:nvPr/>
          </p:nvGrpSpPr>
          <p:grpSpPr>
            <a:xfrm>
              <a:off x="5706700" y="4423074"/>
              <a:ext cx="281850" cy="598946"/>
              <a:chOff x="5935300" y="3356274"/>
              <a:chExt cx="281850" cy="598946"/>
            </a:xfrm>
          </p:grpSpPr>
          <p:sp>
            <p:nvSpPr>
              <p:cNvPr id="312" name="Shape 312"/>
              <p:cNvSpPr/>
              <p:nvPr/>
            </p:nvSpPr>
            <p:spPr>
              <a:xfrm>
                <a:off x="5935300" y="3356274"/>
                <a:ext cx="2805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9" name="Shape 309"/>
              <p:cNvSpPr/>
              <p:nvPr/>
            </p:nvSpPr>
            <p:spPr>
              <a:xfrm>
                <a:off x="5935300" y="3655528"/>
                <a:ext cx="2805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15" name="Shape 315"/>
              <p:cNvSpPr/>
              <p:nvPr/>
            </p:nvSpPr>
            <p:spPr>
              <a:xfrm rot="5400000" flipH="1">
                <a:off x="5922550" y="3660621"/>
                <a:ext cx="447600" cy="141600"/>
              </a:xfrm>
              <a:prstGeom prst="parallelogram">
                <a:avLst>
                  <a:gd name="adj" fmla="val 100689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16" name="Shape 316"/>
          <p:cNvSpPr txBox="1"/>
          <p:nvPr/>
        </p:nvSpPr>
        <p:spPr>
          <a:xfrm>
            <a:off x="932050" y="4335875"/>
            <a:ext cx="7635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1847937" y="2504625"/>
            <a:ext cx="7635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Conv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3512475" y="2504625"/>
            <a:ext cx="7635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Pool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6820000" y="4335875"/>
            <a:ext cx="7635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Recon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6724752" y="2504625"/>
            <a:ext cx="8970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Deconv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4992700" y="2504625"/>
            <a:ext cx="7635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Unpool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4153000" y="2796834"/>
            <a:ext cx="7635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 animBg="1"/>
      <p:bldP spid="289" grpId="0" animBg="1"/>
      <p:bldP spid="319" grpId="0"/>
      <p:bldP spid="320" grpId="0"/>
      <p:bldP spid="3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Components of CNNs and decoder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The state-of-the-art deep CNN architectures consist of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Convolution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Pooling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Its decoding networks consist of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Unpooling (with pooling switches)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Deconvolution</a:t>
            </a:r>
          </a:p>
        </p:txBody>
      </p:sp>
      <p:grpSp>
        <p:nvGrpSpPr>
          <p:cNvPr id="329" name="Shape 329"/>
          <p:cNvGrpSpPr/>
          <p:nvPr/>
        </p:nvGrpSpPr>
        <p:grpSpPr>
          <a:xfrm>
            <a:off x="932050" y="2504625"/>
            <a:ext cx="6983049" cy="2439675"/>
            <a:chOff x="932050" y="2504625"/>
            <a:chExt cx="6983049" cy="2439675"/>
          </a:xfrm>
        </p:grpSpPr>
        <p:sp>
          <p:nvSpPr>
            <p:cNvPr id="330" name="Shape 330"/>
            <p:cNvSpPr txBox="1"/>
            <p:nvPr/>
          </p:nvSpPr>
          <p:spPr>
            <a:xfrm>
              <a:off x="932050" y="433587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Input</a:t>
              </a:r>
            </a:p>
          </p:txBody>
        </p:sp>
        <p:sp>
          <p:nvSpPr>
            <p:cNvPr id="331" name="Shape 331"/>
            <p:cNvSpPr txBox="1"/>
            <p:nvPr/>
          </p:nvSpPr>
          <p:spPr>
            <a:xfrm>
              <a:off x="1847937" y="250462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Conv</a:t>
              </a:r>
            </a:p>
          </p:txBody>
        </p:sp>
        <p:sp>
          <p:nvSpPr>
            <p:cNvPr id="332" name="Shape 332"/>
            <p:cNvSpPr txBox="1"/>
            <p:nvPr/>
          </p:nvSpPr>
          <p:spPr>
            <a:xfrm>
              <a:off x="3512475" y="250462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Pool</a:t>
              </a:r>
            </a:p>
          </p:txBody>
        </p:sp>
        <p:sp>
          <p:nvSpPr>
            <p:cNvPr id="333" name="Shape 333"/>
            <p:cNvSpPr txBox="1"/>
            <p:nvPr/>
          </p:nvSpPr>
          <p:spPr>
            <a:xfrm>
              <a:off x="6820000" y="433587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Recon</a:t>
              </a:r>
            </a:p>
          </p:txBody>
        </p:sp>
        <p:sp>
          <p:nvSpPr>
            <p:cNvPr id="334" name="Shape 334"/>
            <p:cNvSpPr txBox="1"/>
            <p:nvPr/>
          </p:nvSpPr>
          <p:spPr>
            <a:xfrm>
              <a:off x="6724752" y="2504625"/>
              <a:ext cx="8970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Deconv</a:t>
              </a:r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4992700" y="250462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Unpool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1076499" y="2877300"/>
              <a:ext cx="930299" cy="1457400"/>
            </a:xfrm>
            <a:prstGeom prst="cube">
              <a:avLst>
                <a:gd name="adj" fmla="val 496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259799" y="2877303"/>
              <a:ext cx="1404599" cy="14574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8" name="Shape 338"/>
            <p:cNvGrpSpPr/>
            <p:nvPr/>
          </p:nvGrpSpPr>
          <p:grpSpPr>
            <a:xfrm>
              <a:off x="1549200" y="3195299"/>
              <a:ext cx="946625" cy="598353"/>
              <a:chOff x="784400" y="3231049"/>
              <a:chExt cx="946625" cy="598353"/>
            </a:xfrm>
          </p:grpSpPr>
          <p:grpSp>
            <p:nvGrpSpPr>
              <p:cNvPr id="339" name="Shape 339"/>
              <p:cNvGrpSpPr/>
              <p:nvPr/>
            </p:nvGrpSpPr>
            <p:grpSpPr>
              <a:xfrm>
                <a:off x="784400" y="3231049"/>
                <a:ext cx="280500" cy="598353"/>
                <a:chOff x="3586312" y="3569699"/>
                <a:chExt cx="280500" cy="598353"/>
              </a:xfrm>
            </p:grpSpPr>
            <p:sp>
              <p:nvSpPr>
                <p:cNvPr id="340" name="Shape 340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41" name="Shape 341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42" name="Shape 342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343" name="Shape 343"/>
              <p:cNvCxnSpPr>
                <a:stCxn id="341" idx="0"/>
                <a:endCxn id="344" idx="0"/>
              </p:cNvCxnSpPr>
              <p:nvPr/>
            </p:nvCxnSpPr>
            <p:spPr>
              <a:xfrm>
                <a:off x="924650" y="3530303"/>
                <a:ext cx="7356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45" name="Shape 345"/>
              <p:cNvCxnSpPr>
                <a:stCxn id="341" idx="3"/>
                <a:endCxn id="344" idx="3"/>
              </p:cNvCxnSpPr>
              <p:nvPr/>
            </p:nvCxnSpPr>
            <p:spPr>
              <a:xfrm rot="10800000" flipH="1">
                <a:off x="1064900" y="3607853"/>
                <a:ext cx="666000" cy="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46" name="Shape 346"/>
              <p:cNvCxnSpPr>
                <a:stCxn id="340" idx="3"/>
                <a:endCxn id="347" idx="3"/>
              </p:cNvCxnSpPr>
              <p:nvPr/>
            </p:nvCxnSpPr>
            <p:spPr>
              <a:xfrm>
                <a:off x="1064900" y="3380599"/>
                <a:ext cx="6660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48" name="Shape 348"/>
              <p:cNvCxnSpPr>
                <a:stCxn id="341" idx="2"/>
                <a:endCxn id="344" idx="2"/>
              </p:cNvCxnSpPr>
              <p:nvPr/>
            </p:nvCxnSpPr>
            <p:spPr>
              <a:xfrm rot="10800000" flipH="1">
                <a:off x="924650" y="3683303"/>
                <a:ext cx="7356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349" name="Shape 349"/>
              <p:cNvGrpSpPr/>
              <p:nvPr/>
            </p:nvGrpSpPr>
            <p:grpSpPr>
              <a:xfrm>
                <a:off x="1589425" y="3381471"/>
                <a:ext cx="141600" cy="301966"/>
                <a:chOff x="4619937" y="3720121"/>
                <a:chExt cx="141600" cy="301966"/>
              </a:xfrm>
            </p:grpSpPr>
            <p:sp>
              <p:nvSpPr>
                <p:cNvPr id="347" name="Shape 347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44" name="Shape 344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50" name="Shape 350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351" name="Shape 351"/>
            <p:cNvSpPr/>
            <p:nvPr/>
          </p:nvSpPr>
          <p:spPr>
            <a:xfrm>
              <a:off x="5327211" y="2877303"/>
              <a:ext cx="1404600" cy="14574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984799" y="2877300"/>
              <a:ext cx="930300" cy="1457400"/>
            </a:xfrm>
            <a:prstGeom prst="cube">
              <a:avLst>
                <a:gd name="adj" fmla="val 496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3" name="Shape 353"/>
            <p:cNvGrpSpPr/>
            <p:nvPr/>
          </p:nvGrpSpPr>
          <p:grpSpPr>
            <a:xfrm>
              <a:off x="6376375" y="3194999"/>
              <a:ext cx="876875" cy="598946"/>
              <a:chOff x="5111675" y="4423074"/>
              <a:chExt cx="876875" cy="598946"/>
            </a:xfrm>
          </p:grpSpPr>
          <p:grpSp>
            <p:nvGrpSpPr>
              <p:cNvPr id="354" name="Shape 354"/>
              <p:cNvGrpSpPr/>
              <p:nvPr/>
            </p:nvGrpSpPr>
            <p:grpSpPr>
              <a:xfrm>
                <a:off x="5111675" y="4579134"/>
                <a:ext cx="141600" cy="301966"/>
                <a:chOff x="5111675" y="3512334"/>
                <a:chExt cx="141600" cy="301966"/>
              </a:xfrm>
            </p:grpSpPr>
            <p:sp>
              <p:nvSpPr>
                <p:cNvPr id="355" name="Shape 355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56" name="Shape 356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57" name="Shape 357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358" name="Shape 358"/>
              <p:cNvCxnSpPr>
                <a:stCxn id="359" idx="0"/>
                <a:endCxn id="356" idx="0"/>
              </p:cNvCxnSpPr>
              <p:nvPr/>
            </p:nvCxnSpPr>
            <p:spPr>
              <a:xfrm flipH="1">
                <a:off x="5182450" y="4722328"/>
                <a:ext cx="664500" cy="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60" name="Shape 360"/>
              <p:cNvCxnSpPr>
                <a:stCxn id="359" idx="3"/>
                <a:endCxn id="356" idx="3"/>
              </p:cNvCxnSpPr>
              <p:nvPr/>
            </p:nvCxnSpPr>
            <p:spPr>
              <a:xfrm rot="10800000">
                <a:off x="5253400" y="4805578"/>
                <a:ext cx="7338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61" name="Shape 361"/>
              <p:cNvCxnSpPr>
                <a:stCxn id="362" idx="3"/>
                <a:endCxn id="355" idx="3"/>
              </p:cNvCxnSpPr>
              <p:nvPr/>
            </p:nvCxnSpPr>
            <p:spPr>
              <a:xfrm flipH="1">
                <a:off x="5253400" y="4572624"/>
                <a:ext cx="7338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63" name="Shape 363"/>
              <p:cNvCxnSpPr>
                <a:stCxn id="359" idx="2"/>
                <a:endCxn id="356" idx="2"/>
              </p:cNvCxnSpPr>
              <p:nvPr/>
            </p:nvCxnSpPr>
            <p:spPr>
              <a:xfrm rot="10800000">
                <a:off x="5182450" y="4881028"/>
                <a:ext cx="6645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364" name="Shape 364"/>
              <p:cNvGrpSpPr/>
              <p:nvPr/>
            </p:nvGrpSpPr>
            <p:grpSpPr>
              <a:xfrm>
                <a:off x="5706700" y="4423074"/>
                <a:ext cx="281850" cy="598946"/>
                <a:chOff x="5935300" y="3356274"/>
                <a:chExt cx="281850" cy="598946"/>
              </a:xfrm>
            </p:grpSpPr>
            <p:sp>
              <p:nvSpPr>
                <p:cNvPr id="362" name="Shape 362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59" name="Shape 359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65" name="Shape 365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366" name="Shape 366"/>
            <p:cNvSpPr/>
            <p:nvPr/>
          </p:nvSpPr>
          <p:spPr>
            <a:xfrm>
              <a:off x="3911701" y="3130425"/>
              <a:ext cx="1168200" cy="7281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3911701" y="4216200"/>
              <a:ext cx="1168200" cy="7281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8" name="Shape 368"/>
            <p:cNvGrpSpPr/>
            <p:nvPr/>
          </p:nvGrpSpPr>
          <p:grpSpPr>
            <a:xfrm>
              <a:off x="3273700" y="3195299"/>
              <a:ext cx="794225" cy="1519187"/>
              <a:chOff x="3578500" y="3195299"/>
              <a:chExt cx="794225" cy="1519187"/>
            </a:xfrm>
          </p:grpSpPr>
          <p:grpSp>
            <p:nvGrpSpPr>
              <p:cNvPr id="369" name="Shape 369"/>
              <p:cNvGrpSpPr/>
              <p:nvPr/>
            </p:nvGrpSpPr>
            <p:grpSpPr>
              <a:xfrm>
                <a:off x="3578500" y="3195299"/>
                <a:ext cx="280500" cy="598353"/>
                <a:chOff x="3586312" y="3569699"/>
                <a:chExt cx="280500" cy="598353"/>
              </a:xfrm>
            </p:grpSpPr>
            <p:sp>
              <p:nvSpPr>
                <p:cNvPr id="370" name="Shape 370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71" name="Shape 371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72" name="Shape 372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373" name="Shape 373"/>
              <p:cNvCxnSpPr>
                <a:stCxn id="371" idx="0"/>
                <a:endCxn id="374" idx="0"/>
              </p:cNvCxnSpPr>
              <p:nvPr/>
            </p:nvCxnSpPr>
            <p:spPr>
              <a:xfrm>
                <a:off x="3718750" y="3494553"/>
                <a:ext cx="5832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75" name="Shape 375"/>
              <p:cNvCxnSpPr>
                <a:stCxn id="371" idx="3"/>
                <a:endCxn id="374" idx="3"/>
              </p:cNvCxnSpPr>
              <p:nvPr/>
            </p:nvCxnSpPr>
            <p:spPr>
              <a:xfrm rot="10800000" flipH="1">
                <a:off x="3859000" y="3572103"/>
                <a:ext cx="513600" cy="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76" name="Shape 376"/>
              <p:cNvCxnSpPr>
                <a:stCxn id="370" idx="3"/>
                <a:endCxn id="377" idx="3"/>
              </p:cNvCxnSpPr>
              <p:nvPr/>
            </p:nvCxnSpPr>
            <p:spPr>
              <a:xfrm>
                <a:off x="3859000" y="3344849"/>
                <a:ext cx="5136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78" name="Shape 378"/>
              <p:cNvCxnSpPr>
                <a:stCxn id="371" idx="2"/>
                <a:endCxn id="374" idx="2"/>
              </p:cNvCxnSpPr>
              <p:nvPr/>
            </p:nvCxnSpPr>
            <p:spPr>
              <a:xfrm rot="10800000" flipH="1">
                <a:off x="3718750" y="3647553"/>
                <a:ext cx="5832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379" name="Shape 379"/>
              <p:cNvGrpSpPr/>
              <p:nvPr/>
            </p:nvGrpSpPr>
            <p:grpSpPr>
              <a:xfrm>
                <a:off x="4231125" y="3345721"/>
                <a:ext cx="141600" cy="301966"/>
                <a:chOff x="4619937" y="3720121"/>
                <a:chExt cx="141600" cy="301966"/>
              </a:xfrm>
            </p:grpSpPr>
            <p:sp>
              <p:nvSpPr>
                <p:cNvPr id="377" name="Shape 377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74" name="Shape 374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80" name="Shape 380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381" name="Shape 381"/>
              <p:cNvCxnSpPr>
                <a:stCxn id="371" idx="0"/>
                <a:endCxn id="382" idx="0"/>
              </p:cNvCxnSpPr>
              <p:nvPr/>
            </p:nvCxnSpPr>
            <p:spPr>
              <a:xfrm>
                <a:off x="3718750" y="3494553"/>
                <a:ext cx="583200" cy="106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83" name="Shape 383"/>
              <p:cNvCxnSpPr>
                <a:stCxn id="371" idx="3"/>
                <a:endCxn id="382" idx="3"/>
              </p:cNvCxnSpPr>
              <p:nvPr/>
            </p:nvCxnSpPr>
            <p:spPr>
              <a:xfrm>
                <a:off x="3859000" y="3644103"/>
                <a:ext cx="513600" cy="99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84" name="Shape 384"/>
              <p:cNvCxnSpPr>
                <a:stCxn id="370" idx="3"/>
                <a:endCxn id="385" idx="3"/>
              </p:cNvCxnSpPr>
              <p:nvPr/>
            </p:nvCxnSpPr>
            <p:spPr>
              <a:xfrm>
                <a:off x="3859000" y="3344849"/>
                <a:ext cx="513600" cy="114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86" name="Shape 386"/>
              <p:cNvCxnSpPr>
                <a:stCxn id="371" idx="2"/>
                <a:endCxn id="382" idx="2"/>
              </p:cNvCxnSpPr>
              <p:nvPr/>
            </p:nvCxnSpPr>
            <p:spPr>
              <a:xfrm>
                <a:off x="3718750" y="3793653"/>
                <a:ext cx="583200" cy="9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387" name="Shape 387"/>
              <p:cNvGrpSpPr/>
              <p:nvPr/>
            </p:nvGrpSpPr>
            <p:grpSpPr>
              <a:xfrm>
                <a:off x="4231125" y="4412521"/>
                <a:ext cx="141600" cy="301966"/>
                <a:chOff x="4619937" y="3720121"/>
                <a:chExt cx="141600" cy="301966"/>
              </a:xfrm>
            </p:grpSpPr>
            <p:sp>
              <p:nvSpPr>
                <p:cNvPr id="385" name="Shape 385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82" name="Shape 382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88" name="Shape 388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389" name="Shape 389"/>
            <p:cNvGrpSpPr/>
            <p:nvPr/>
          </p:nvGrpSpPr>
          <p:grpSpPr>
            <a:xfrm>
              <a:off x="4858005" y="3195009"/>
              <a:ext cx="724475" cy="1515247"/>
              <a:chOff x="4705605" y="3195009"/>
              <a:chExt cx="724475" cy="1515247"/>
            </a:xfrm>
          </p:grpSpPr>
          <p:grpSp>
            <p:nvGrpSpPr>
              <p:cNvPr id="390" name="Shape 390"/>
              <p:cNvGrpSpPr/>
              <p:nvPr/>
            </p:nvGrpSpPr>
            <p:grpSpPr>
              <a:xfrm>
                <a:off x="4705605" y="3351068"/>
                <a:ext cx="141600" cy="301966"/>
                <a:chOff x="5111675" y="3512334"/>
                <a:chExt cx="141600" cy="301966"/>
              </a:xfrm>
            </p:grpSpPr>
            <p:sp>
              <p:nvSpPr>
                <p:cNvPr id="391" name="Shape 391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92" name="Shape 392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93" name="Shape 393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394" name="Shape 394"/>
              <p:cNvCxnSpPr>
                <a:stCxn id="395" idx="0"/>
                <a:endCxn id="392" idx="0"/>
              </p:cNvCxnSpPr>
              <p:nvPr/>
            </p:nvCxnSpPr>
            <p:spPr>
              <a:xfrm flipH="1">
                <a:off x="4776380" y="3494262"/>
                <a:ext cx="512100" cy="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96" name="Shape 396"/>
              <p:cNvCxnSpPr>
                <a:stCxn id="395" idx="3"/>
                <a:endCxn id="392" idx="3"/>
              </p:cNvCxnSpPr>
              <p:nvPr/>
            </p:nvCxnSpPr>
            <p:spPr>
              <a:xfrm rot="10800000">
                <a:off x="4847330" y="3577512"/>
                <a:ext cx="5814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97" name="Shape 397"/>
              <p:cNvCxnSpPr>
                <a:stCxn id="398" idx="3"/>
                <a:endCxn id="391" idx="3"/>
              </p:cNvCxnSpPr>
              <p:nvPr/>
            </p:nvCxnSpPr>
            <p:spPr>
              <a:xfrm flipH="1">
                <a:off x="4847330" y="3344559"/>
                <a:ext cx="5814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99" name="Shape 399"/>
              <p:cNvCxnSpPr>
                <a:stCxn id="395" idx="2"/>
                <a:endCxn id="392" idx="2"/>
              </p:cNvCxnSpPr>
              <p:nvPr/>
            </p:nvCxnSpPr>
            <p:spPr>
              <a:xfrm rot="10800000">
                <a:off x="4776380" y="3652962"/>
                <a:ext cx="5121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400" name="Shape 400"/>
              <p:cNvGrpSpPr/>
              <p:nvPr/>
            </p:nvGrpSpPr>
            <p:grpSpPr>
              <a:xfrm>
                <a:off x="5148230" y="3195009"/>
                <a:ext cx="281850" cy="598946"/>
                <a:chOff x="5935300" y="3356274"/>
                <a:chExt cx="281850" cy="598946"/>
              </a:xfrm>
            </p:grpSpPr>
            <p:sp>
              <p:nvSpPr>
                <p:cNvPr id="398" name="Shape 398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95" name="Shape 395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01" name="Shape 401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402" name="Shape 402"/>
              <p:cNvGrpSpPr/>
              <p:nvPr/>
            </p:nvGrpSpPr>
            <p:grpSpPr>
              <a:xfrm>
                <a:off x="4705605" y="4408290"/>
                <a:ext cx="141600" cy="301966"/>
                <a:chOff x="5111675" y="3512334"/>
                <a:chExt cx="141600" cy="301966"/>
              </a:xfrm>
            </p:grpSpPr>
            <p:sp>
              <p:nvSpPr>
                <p:cNvPr id="403" name="Shape 403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04" name="Shape 404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05" name="Shape 405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406" name="Shape 406"/>
              <p:cNvCxnSpPr>
                <a:stCxn id="395" idx="0"/>
                <a:endCxn id="404" idx="0"/>
              </p:cNvCxnSpPr>
              <p:nvPr/>
            </p:nvCxnSpPr>
            <p:spPr>
              <a:xfrm flipH="1">
                <a:off x="4776380" y="3494262"/>
                <a:ext cx="512100" cy="10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07" name="Shape 407"/>
              <p:cNvCxnSpPr>
                <a:stCxn id="395" idx="3"/>
                <a:endCxn id="404" idx="3"/>
              </p:cNvCxnSpPr>
              <p:nvPr/>
            </p:nvCxnSpPr>
            <p:spPr>
              <a:xfrm flipH="1">
                <a:off x="4847330" y="3643812"/>
                <a:ext cx="581400" cy="99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08" name="Shape 408"/>
              <p:cNvCxnSpPr>
                <a:stCxn id="398" idx="3"/>
                <a:endCxn id="403" idx="3"/>
              </p:cNvCxnSpPr>
              <p:nvPr/>
            </p:nvCxnSpPr>
            <p:spPr>
              <a:xfrm flipH="1">
                <a:off x="4847330" y="3344559"/>
                <a:ext cx="581400" cy="11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09" name="Shape 409"/>
              <p:cNvCxnSpPr>
                <a:stCxn id="395" idx="2"/>
                <a:endCxn id="404" idx="2"/>
              </p:cNvCxnSpPr>
              <p:nvPr/>
            </p:nvCxnSpPr>
            <p:spPr>
              <a:xfrm flipH="1">
                <a:off x="4776380" y="3793362"/>
                <a:ext cx="512100" cy="91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410" name="Shape 410"/>
            <p:cNvSpPr txBox="1"/>
            <p:nvPr/>
          </p:nvSpPr>
          <p:spPr>
            <a:xfrm>
              <a:off x="4153000" y="2796834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Output</a:t>
              </a:r>
            </a:p>
          </p:txBody>
        </p:sp>
        <p:sp>
          <p:nvSpPr>
            <p:cNvPr id="411" name="Shape 411"/>
            <p:cNvSpPr txBox="1"/>
            <p:nvPr/>
          </p:nvSpPr>
          <p:spPr>
            <a:xfrm>
              <a:off x="4153000" y="3882591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Switch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Components of CNNs and decoder</a:t>
            </a:r>
          </a:p>
        </p:txBody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Unpooling without switches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Unpool to top-left corner in each block</a:t>
            </a:r>
          </a:p>
        </p:txBody>
      </p:sp>
      <p:graphicFrame>
        <p:nvGraphicFramePr>
          <p:cNvPr id="418" name="Shape 418"/>
          <p:cNvGraphicFramePr/>
          <p:nvPr/>
        </p:nvGraphicFramePr>
        <p:xfrm>
          <a:off x="5572050" y="1696112"/>
          <a:ext cx="731500" cy="731500"/>
        </p:xfrm>
        <a:graphic>
          <a:graphicData uri="http://schemas.openxmlformats.org/drawingml/2006/table">
            <a:tbl>
              <a:tblPr>
                <a:noFill/>
                <a:tableStyleId>{D4C44C59-5AF9-4757-9F3A-802B95765202}</a:tableStyleId>
              </a:tblPr>
              <a:tblGrid>
                <a:gridCol w="1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6</a:t>
                      </a:r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9</a:t>
                      </a:r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8</a:t>
                      </a:r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6</a:t>
                      </a:r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9" name="Shape 419"/>
          <p:cNvGraphicFramePr/>
          <p:nvPr/>
        </p:nvGraphicFramePr>
        <p:xfrm>
          <a:off x="4309975" y="1878987"/>
          <a:ext cx="365750" cy="365750"/>
        </p:xfrm>
        <a:graphic>
          <a:graphicData uri="http://schemas.openxmlformats.org/drawingml/2006/table">
            <a:tbl>
              <a:tblPr>
                <a:noFill/>
                <a:tableStyleId>{D4C44C59-5AF9-4757-9F3A-802B95765202}</a:tableStyleId>
              </a:tblPr>
              <a:tblGrid>
                <a:gridCol w="1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6</a:t>
                      </a:r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9</a:t>
                      </a:r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8</a:t>
                      </a:r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6</a:t>
                      </a:r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0" name="Shape 420"/>
          <p:cNvGraphicFramePr/>
          <p:nvPr/>
        </p:nvGraphicFramePr>
        <p:xfrm>
          <a:off x="2682250" y="1696112"/>
          <a:ext cx="731500" cy="731500"/>
        </p:xfrm>
        <a:graphic>
          <a:graphicData uri="http://schemas.openxmlformats.org/drawingml/2006/table">
            <a:tbl>
              <a:tblPr>
                <a:noFill/>
                <a:tableStyleId>{D4C44C59-5AF9-4757-9F3A-802B95765202}</a:tableStyleId>
              </a:tblPr>
              <a:tblGrid>
                <a:gridCol w="1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6</a:t>
                      </a:r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9</a:t>
                      </a:r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8</a:t>
                      </a:r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6</a:t>
                      </a:r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21" name="Shape 421"/>
          <p:cNvGrpSpPr/>
          <p:nvPr/>
        </p:nvGrpSpPr>
        <p:grpSpPr>
          <a:xfrm>
            <a:off x="3063250" y="1696012"/>
            <a:ext cx="2859200" cy="731500"/>
            <a:chOff x="3063250" y="1543612"/>
            <a:chExt cx="2859200" cy="731500"/>
          </a:xfrm>
        </p:grpSpPr>
        <p:sp>
          <p:nvSpPr>
            <p:cNvPr id="422" name="Shape 422"/>
            <p:cNvSpPr/>
            <p:nvPr/>
          </p:nvSpPr>
          <p:spPr>
            <a:xfrm>
              <a:off x="3063250" y="1543712"/>
              <a:ext cx="731400" cy="731400"/>
            </a:xfrm>
            <a:prstGeom prst="diamond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5191050" y="1543712"/>
              <a:ext cx="731400" cy="731400"/>
            </a:xfrm>
            <a:prstGeom prst="diamond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4503440" y="1726612"/>
              <a:ext cx="365700" cy="365700"/>
            </a:xfrm>
            <a:prstGeom prst="diamond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4122440" y="1726612"/>
              <a:ext cx="365700" cy="365700"/>
            </a:xfrm>
            <a:prstGeom prst="diamond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426" name="Shape 426"/>
            <p:cNvCxnSpPr>
              <a:stCxn id="422" idx="0"/>
              <a:endCxn id="425" idx="0"/>
            </p:cNvCxnSpPr>
            <p:nvPr/>
          </p:nvCxnSpPr>
          <p:spPr>
            <a:xfrm>
              <a:off x="3428950" y="1543712"/>
              <a:ext cx="876300" cy="18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427" name="Shape 427"/>
            <p:cNvCxnSpPr>
              <a:stCxn id="422" idx="2"/>
              <a:endCxn id="425" idx="2"/>
            </p:cNvCxnSpPr>
            <p:nvPr/>
          </p:nvCxnSpPr>
          <p:spPr>
            <a:xfrm rot="10800000" flipH="1">
              <a:off x="3428950" y="2092412"/>
              <a:ext cx="876300" cy="18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428" name="Shape 428"/>
            <p:cNvCxnSpPr>
              <a:stCxn id="424" idx="0"/>
              <a:endCxn id="423" idx="0"/>
            </p:cNvCxnSpPr>
            <p:nvPr/>
          </p:nvCxnSpPr>
          <p:spPr>
            <a:xfrm rot="10800000" flipH="1">
              <a:off x="4686290" y="1543612"/>
              <a:ext cx="870600" cy="18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429" name="Shape 429"/>
            <p:cNvCxnSpPr>
              <a:stCxn id="424" idx="2"/>
              <a:endCxn id="423" idx="2"/>
            </p:cNvCxnSpPr>
            <p:nvPr/>
          </p:nvCxnSpPr>
          <p:spPr>
            <a:xfrm>
              <a:off x="4686290" y="2092312"/>
              <a:ext cx="870600" cy="18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grpSp>
        <p:nvGrpSpPr>
          <p:cNvPr id="430" name="Shape 430"/>
          <p:cNvGrpSpPr/>
          <p:nvPr/>
        </p:nvGrpSpPr>
        <p:grpSpPr>
          <a:xfrm>
            <a:off x="932050" y="2504625"/>
            <a:ext cx="6983049" cy="2164850"/>
            <a:chOff x="932050" y="2504625"/>
            <a:chExt cx="6983049" cy="2164850"/>
          </a:xfrm>
        </p:grpSpPr>
        <p:sp>
          <p:nvSpPr>
            <p:cNvPr id="431" name="Shape 431"/>
            <p:cNvSpPr/>
            <p:nvPr/>
          </p:nvSpPr>
          <p:spPr>
            <a:xfrm>
              <a:off x="1076499" y="2877300"/>
              <a:ext cx="930299" cy="1457400"/>
            </a:xfrm>
            <a:prstGeom prst="cube">
              <a:avLst>
                <a:gd name="adj" fmla="val 496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2259799" y="2877303"/>
              <a:ext cx="1404599" cy="14574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Shape 433"/>
            <p:cNvGrpSpPr/>
            <p:nvPr/>
          </p:nvGrpSpPr>
          <p:grpSpPr>
            <a:xfrm>
              <a:off x="1549200" y="3195299"/>
              <a:ext cx="946625" cy="598353"/>
              <a:chOff x="784400" y="3231049"/>
              <a:chExt cx="946625" cy="598353"/>
            </a:xfrm>
          </p:grpSpPr>
          <p:grpSp>
            <p:nvGrpSpPr>
              <p:cNvPr id="434" name="Shape 434"/>
              <p:cNvGrpSpPr/>
              <p:nvPr/>
            </p:nvGrpSpPr>
            <p:grpSpPr>
              <a:xfrm>
                <a:off x="784400" y="3231049"/>
                <a:ext cx="280500" cy="598353"/>
                <a:chOff x="3586312" y="3569699"/>
                <a:chExt cx="280500" cy="598353"/>
              </a:xfrm>
            </p:grpSpPr>
            <p:sp>
              <p:nvSpPr>
                <p:cNvPr id="435" name="Shape 435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36" name="Shape 436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37" name="Shape 437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438" name="Shape 438"/>
              <p:cNvCxnSpPr>
                <a:stCxn id="436" idx="0"/>
                <a:endCxn id="439" idx="0"/>
              </p:cNvCxnSpPr>
              <p:nvPr/>
            </p:nvCxnSpPr>
            <p:spPr>
              <a:xfrm>
                <a:off x="924650" y="3530303"/>
                <a:ext cx="7356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40" name="Shape 440"/>
              <p:cNvCxnSpPr>
                <a:stCxn id="436" idx="3"/>
                <a:endCxn id="439" idx="3"/>
              </p:cNvCxnSpPr>
              <p:nvPr/>
            </p:nvCxnSpPr>
            <p:spPr>
              <a:xfrm rot="10800000" flipH="1">
                <a:off x="1064900" y="3607853"/>
                <a:ext cx="666000" cy="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41" name="Shape 441"/>
              <p:cNvCxnSpPr>
                <a:stCxn id="435" idx="3"/>
                <a:endCxn id="442" idx="3"/>
              </p:cNvCxnSpPr>
              <p:nvPr/>
            </p:nvCxnSpPr>
            <p:spPr>
              <a:xfrm>
                <a:off x="1064900" y="3380599"/>
                <a:ext cx="6660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43" name="Shape 443"/>
              <p:cNvCxnSpPr>
                <a:stCxn id="436" idx="2"/>
                <a:endCxn id="439" idx="2"/>
              </p:cNvCxnSpPr>
              <p:nvPr/>
            </p:nvCxnSpPr>
            <p:spPr>
              <a:xfrm rot="10800000" flipH="1">
                <a:off x="924650" y="3683303"/>
                <a:ext cx="7356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444" name="Shape 444"/>
              <p:cNvGrpSpPr/>
              <p:nvPr/>
            </p:nvGrpSpPr>
            <p:grpSpPr>
              <a:xfrm>
                <a:off x="1589425" y="3381471"/>
                <a:ext cx="141600" cy="301966"/>
                <a:chOff x="4619937" y="3720121"/>
                <a:chExt cx="141600" cy="301966"/>
              </a:xfrm>
            </p:grpSpPr>
            <p:sp>
              <p:nvSpPr>
                <p:cNvPr id="442" name="Shape 442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39" name="Shape 439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45" name="Shape 445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446" name="Shape 446"/>
            <p:cNvSpPr/>
            <p:nvPr/>
          </p:nvSpPr>
          <p:spPr>
            <a:xfrm>
              <a:off x="3911701" y="3130425"/>
              <a:ext cx="1168200" cy="7281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7" name="Shape 447"/>
            <p:cNvGrpSpPr/>
            <p:nvPr/>
          </p:nvGrpSpPr>
          <p:grpSpPr>
            <a:xfrm>
              <a:off x="3273700" y="3195299"/>
              <a:ext cx="794225" cy="598353"/>
              <a:chOff x="2489325" y="3231049"/>
              <a:chExt cx="794225" cy="598353"/>
            </a:xfrm>
          </p:grpSpPr>
          <p:grpSp>
            <p:nvGrpSpPr>
              <p:cNvPr id="448" name="Shape 448"/>
              <p:cNvGrpSpPr/>
              <p:nvPr/>
            </p:nvGrpSpPr>
            <p:grpSpPr>
              <a:xfrm>
                <a:off x="2489325" y="3231049"/>
                <a:ext cx="280500" cy="598353"/>
                <a:chOff x="3586312" y="3569699"/>
                <a:chExt cx="280500" cy="598353"/>
              </a:xfrm>
            </p:grpSpPr>
            <p:sp>
              <p:nvSpPr>
                <p:cNvPr id="449" name="Shape 449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50" name="Shape 450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51" name="Shape 451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452" name="Shape 452"/>
              <p:cNvCxnSpPr>
                <a:stCxn id="450" idx="0"/>
                <a:endCxn id="453" idx="0"/>
              </p:cNvCxnSpPr>
              <p:nvPr/>
            </p:nvCxnSpPr>
            <p:spPr>
              <a:xfrm>
                <a:off x="2629575" y="3530303"/>
                <a:ext cx="5832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54" name="Shape 454"/>
              <p:cNvCxnSpPr>
                <a:stCxn id="450" idx="3"/>
                <a:endCxn id="453" idx="3"/>
              </p:cNvCxnSpPr>
              <p:nvPr/>
            </p:nvCxnSpPr>
            <p:spPr>
              <a:xfrm rot="10800000" flipH="1">
                <a:off x="2769825" y="3607853"/>
                <a:ext cx="513600" cy="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55" name="Shape 455"/>
              <p:cNvCxnSpPr>
                <a:stCxn id="449" idx="3"/>
                <a:endCxn id="456" idx="3"/>
              </p:cNvCxnSpPr>
              <p:nvPr/>
            </p:nvCxnSpPr>
            <p:spPr>
              <a:xfrm>
                <a:off x="2769825" y="3380599"/>
                <a:ext cx="5136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57" name="Shape 457"/>
              <p:cNvCxnSpPr>
                <a:stCxn id="450" idx="2"/>
                <a:endCxn id="453" idx="2"/>
              </p:cNvCxnSpPr>
              <p:nvPr/>
            </p:nvCxnSpPr>
            <p:spPr>
              <a:xfrm rot="10800000" flipH="1">
                <a:off x="2629575" y="3683303"/>
                <a:ext cx="5832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458" name="Shape 458"/>
              <p:cNvGrpSpPr/>
              <p:nvPr/>
            </p:nvGrpSpPr>
            <p:grpSpPr>
              <a:xfrm>
                <a:off x="3141950" y="3381471"/>
                <a:ext cx="141600" cy="301966"/>
                <a:chOff x="4619937" y="3720121"/>
                <a:chExt cx="141600" cy="301966"/>
              </a:xfrm>
            </p:grpSpPr>
            <p:sp>
              <p:nvSpPr>
                <p:cNvPr id="456" name="Shape 456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53" name="Shape 453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59" name="Shape 459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460" name="Shape 460"/>
            <p:cNvSpPr/>
            <p:nvPr/>
          </p:nvSpPr>
          <p:spPr>
            <a:xfrm>
              <a:off x="5327211" y="2877303"/>
              <a:ext cx="1404600" cy="14574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6984799" y="2877300"/>
              <a:ext cx="930300" cy="1457400"/>
            </a:xfrm>
            <a:prstGeom prst="cube">
              <a:avLst>
                <a:gd name="adj" fmla="val 496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2" name="Shape 462"/>
            <p:cNvGrpSpPr/>
            <p:nvPr/>
          </p:nvGrpSpPr>
          <p:grpSpPr>
            <a:xfrm>
              <a:off x="4858005" y="3195009"/>
              <a:ext cx="724475" cy="598946"/>
              <a:chOff x="3645365" y="3071759"/>
              <a:chExt cx="724475" cy="598946"/>
            </a:xfrm>
          </p:grpSpPr>
          <p:grpSp>
            <p:nvGrpSpPr>
              <p:cNvPr id="463" name="Shape 463"/>
              <p:cNvGrpSpPr/>
              <p:nvPr/>
            </p:nvGrpSpPr>
            <p:grpSpPr>
              <a:xfrm>
                <a:off x="3645365" y="3227818"/>
                <a:ext cx="141600" cy="301966"/>
                <a:chOff x="5111675" y="3512334"/>
                <a:chExt cx="141600" cy="301966"/>
              </a:xfrm>
            </p:grpSpPr>
            <p:sp>
              <p:nvSpPr>
                <p:cNvPr id="464" name="Shape 464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65" name="Shape 465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66" name="Shape 466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467" name="Shape 467"/>
              <p:cNvCxnSpPr>
                <a:stCxn id="468" idx="0"/>
                <a:endCxn id="465" idx="0"/>
              </p:cNvCxnSpPr>
              <p:nvPr/>
            </p:nvCxnSpPr>
            <p:spPr>
              <a:xfrm flipH="1">
                <a:off x="3716140" y="3371012"/>
                <a:ext cx="512100" cy="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69" name="Shape 469"/>
              <p:cNvCxnSpPr>
                <a:stCxn id="468" idx="3"/>
                <a:endCxn id="465" idx="3"/>
              </p:cNvCxnSpPr>
              <p:nvPr/>
            </p:nvCxnSpPr>
            <p:spPr>
              <a:xfrm rot="10800000">
                <a:off x="3787090" y="3454262"/>
                <a:ext cx="5814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70" name="Shape 470"/>
              <p:cNvCxnSpPr>
                <a:stCxn id="471" idx="3"/>
                <a:endCxn id="464" idx="3"/>
              </p:cNvCxnSpPr>
              <p:nvPr/>
            </p:nvCxnSpPr>
            <p:spPr>
              <a:xfrm flipH="1">
                <a:off x="3787090" y="3221309"/>
                <a:ext cx="5814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72" name="Shape 472"/>
              <p:cNvCxnSpPr>
                <a:stCxn id="468" idx="2"/>
                <a:endCxn id="465" idx="2"/>
              </p:cNvCxnSpPr>
              <p:nvPr/>
            </p:nvCxnSpPr>
            <p:spPr>
              <a:xfrm rot="10800000">
                <a:off x="3716140" y="3529712"/>
                <a:ext cx="5121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473" name="Shape 473"/>
              <p:cNvGrpSpPr/>
              <p:nvPr/>
            </p:nvGrpSpPr>
            <p:grpSpPr>
              <a:xfrm>
                <a:off x="4087990" y="3071759"/>
                <a:ext cx="281850" cy="598946"/>
                <a:chOff x="5935300" y="3356274"/>
                <a:chExt cx="281850" cy="598946"/>
              </a:xfrm>
            </p:grpSpPr>
            <p:sp>
              <p:nvSpPr>
                <p:cNvPr id="471" name="Shape 471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68" name="Shape 468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74" name="Shape 474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475" name="Shape 475"/>
            <p:cNvGrpSpPr/>
            <p:nvPr/>
          </p:nvGrpSpPr>
          <p:grpSpPr>
            <a:xfrm>
              <a:off x="6376375" y="3194999"/>
              <a:ext cx="876875" cy="598946"/>
              <a:chOff x="5111675" y="4423074"/>
              <a:chExt cx="876875" cy="598946"/>
            </a:xfrm>
          </p:grpSpPr>
          <p:grpSp>
            <p:nvGrpSpPr>
              <p:cNvPr id="476" name="Shape 476"/>
              <p:cNvGrpSpPr/>
              <p:nvPr/>
            </p:nvGrpSpPr>
            <p:grpSpPr>
              <a:xfrm>
                <a:off x="5111675" y="4579134"/>
                <a:ext cx="141600" cy="301966"/>
                <a:chOff x="5111675" y="3512334"/>
                <a:chExt cx="141600" cy="301966"/>
              </a:xfrm>
            </p:grpSpPr>
            <p:sp>
              <p:nvSpPr>
                <p:cNvPr id="477" name="Shape 477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78" name="Shape 478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79" name="Shape 479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480" name="Shape 480"/>
              <p:cNvCxnSpPr>
                <a:stCxn id="481" idx="0"/>
                <a:endCxn id="478" idx="0"/>
              </p:cNvCxnSpPr>
              <p:nvPr/>
            </p:nvCxnSpPr>
            <p:spPr>
              <a:xfrm flipH="1">
                <a:off x="5182450" y="4722328"/>
                <a:ext cx="664500" cy="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82" name="Shape 482"/>
              <p:cNvCxnSpPr>
                <a:stCxn id="481" idx="3"/>
                <a:endCxn id="478" idx="3"/>
              </p:cNvCxnSpPr>
              <p:nvPr/>
            </p:nvCxnSpPr>
            <p:spPr>
              <a:xfrm rot="10800000">
                <a:off x="5253400" y="4805578"/>
                <a:ext cx="7338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83" name="Shape 483"/>
              <p:cNvCxnSpPr>
                <a:stCxn id="484" idx="3"/>
                <a:endCxn id="477" idx="3"/>
              </p:cNvCxnSpPr>
              <p:nvPr/>
            </p:nvCxnSpPr>
            <p:spPr>
              <a:xfrm flipH="1">
                <a:off x="5253400" y="4572624"/>
                <a:ext cx="7338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85" name="Shape 485"/>
              <p:cNvCxnSpPr>
                <a:stCxn id="481" idx="2"/>
                <a:endCxn id="478" idx="2"/>
              </p:cNvCxnSpPr>
              <p:nvPr/>
            </p:nvCxnSpPr>
            <p:spPr>
              <a:xfrm rot="10800000">
                <a:off x="5182450" y="4881028"/>
                <a:ext cx="6645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486" name="Shape 486"/>
              <p:cNvGrpSpPr/>
              <p:nvPr/>
            </p:nvGrpSpPr>
            <p:grpSpPr>
              <a:xfrm>
                <a:off x="5706700" y="4423074"/>
                <a:ext cx="281850" cy="598946"/>
                <a:chOff x="5935300" y="3356274"/>
                <a:chExt cx="281850" cy="598946"/>
              </a:xfrm>
            </p:grpSpPr>
            <p:sp>
              <p:nvSpPr>
                <p:cNvPr id="484" name="Shape 484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81" name="Shape 481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87" name="Shape 487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488" name="Shape 488"/>
            <p:cNvSpPr txBox="1"/>
            <p:nvPr/>
          </p:nvSpPr>
          <p:spPr>
            <a:xfrm>
              <a:off x="932050" y="433587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Input</a:t>
              </a:r>
            </a:p>
          </p:txBody>
        </p:sp>
        <p:sp>
          <p:nvSpPr>
            <p:cNvPr id="489" name="Shape 489"/>
            <p:cNvSpPr txBox="1"/>
            <p:nvPr/>
          </p:nvSpPr>
          <p:spPr>
            <a:xfrm>
              <a:off x="1847937" y="250462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Conv</a:t>
              </a:r>
            </a:p>
          </p:txBody>
        </p:sp>
        <p:sp>
          <p:nvSpPr>
            <p:cNvPr id="490" name="Shape 490"/>
            <p:cNvSpPr txBox="1"/>
            <p:nvPr/>
          </p:nvSpPr>
          <p:spPr>
            <a:xfrm>
              <a:off x="3512475" y="250462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Pool</a:t>
              </a:r>
            </a:p>
          </p:txBody>
        </p:sp>
        <p:sp>
          <p:nvSpPr>
            <p:cNvPr id="491" name="Shape 491"/>
            <p:cNvSpPr txBox="1"/>
            <p:nvPr/>
          </p:nvSpPr>
          <p:spPr>
            <a:xfrm>
              <a:off x="6820000" y="433587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Recon</a:t>
              </a: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6724752" y="2504625"/>
              <a:ext cx="8970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Deconv</a:t>
              </a:r>
            </a:p>
          </p:txBody>
        </p:sp>
        <p:sp>
          <p:nvSpPr>
            <p:cNvPr id="493" name="Shape 493"/>
            <p:cNvSpPr txBox="1"/>
            <p:nvPr/>
          </p:nvSpPr>
          <p:spPr>
            <a:xfrm>
              <a:off x="4992700" y="250462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Unpool</a:t>
              </a:r>
            </a:p>
          </p:txBody>
        </p:sp>
        <p:sp>
          <p:nvSpPr>
            <p:cNvPr id="494" name="Shape 494"/>
            <p:cNvSpPr txBox="1"/>
            <p:nvPr/>
          </p:nvSpPr>
          <p:spPr>
            <a:xfrm>
              <a:off x="4153000" y="2796834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Output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Components of CNNs and decoder</a:t>
            </a: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Unpooling with switches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Unpool to where the pooled values was</a:t>
            </a:r>
          </a:p>
        </p:txBody>
      </p:sp>
      <p:graphicFrame>
        <p:nvGraphicFramePr>
          <p:cNvPr id="501" name="Shape 501"/>
          <p:cNvGraphicFramePr/>
          <p:nvPr/>
        </p:nvGraphicFramePr>
        <p:xfrm>
          <a:off x="5572050" y="1696112"/>
          <a:ext cx="731500" cy="731500"/>
        </p:xfrm>
        <a:graphic>
          <a:graphicData uri="http://schemas.openxmlformats.org/drawingml/2006/table">
            <a:tbl>
              <a:tblPr>
                <a:noFill/>
                <a:tableStyleId>{D4C44C59-5AF9-4757-9F3A-802B95765202}</a:tableStyleId>
              </a:tblPr>
              <a:tblGrid>
                <a:gridCol w="1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6</a:t>
                      </a:r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9</a:t>
                      </a:r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8</a:t>
                      </a:r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6</a:t>
                      </a:r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02" name="Shape 502"/>
          <p:cNvGraphicFramePr/>
          <p:nvPr/>
        </p:nvGraphicFramePr>
        <p:xfrm>
          <a:off x="4309975" y="1878987"/>
          <a:ext cx="365750" cy="365750"/>
        </p:xfrm>
        <a:graphic>
          <a:graphicData uri="http://schemas.openxmlformats.org/drawingml/2006/table">
            <a:tbl>
              <a:tblPr>
                <a:noFill/>
                <a:tableStyleId>{D4C44C59-5AF9-4757-9F3A-802B95765202}</a:tableStyleId>
              </a:tblPr>
              <a:tblGrid>
                <a:gridCol w="1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6</a:t>
                      </a:r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9</a:t>
                      </a:r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8</a:t>
                      </a:r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6</a:t>
                      </a:r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3" name="Shape 503"/>
          <p:cNvGraphicFramePr/>
          <p:nvPr/>
        </p:nvGraphicFramePr>
        <p:xfrm>
          <a:off x="2682250" y="1696112"/>
          <a:ext cx="731500" cy="731500"/>
        </p:xfrm>
        <a:graphic>
          <a:graphicData uri="http://schemas.openxmlformats.org/drawingml/2006/table">
            <a:tbl>
              <a:tblPr>
                <a:noFill/>
                <a:tableStyleId>{D4C44C59-5AF9-4757-9F3A-802B95765202}</a:tableStyleId>
              </a:tblPr>
              <a:tblGrid>
                <a:gridCol w="1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6</a:t>
                      </a:r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9</a:t>
                      </a:r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8</a:t>
                      </a:r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6</a:t>
                      </a:r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04" name="Shape 504"/>
          <p:cNvGrpSpPr/>
          <p:nvPr/>
        </p:nvGrpSpPr>
        <p:grpSpPr>
          <a:xfrm>
            <a:off x="3063250" y="1696012"/>
            <a:ext cx="2859200" cy="731500"/>
            <a:chOff x="3063250" y="1543612"/>
            <a:chExt cx="2859200" cy="731500"/>
          </a:xfrm>
        </p:grpSpPr>
        <p:sp>
          <p:nvSpPr>
            <p:cNvPr id="505" name="Shape 505"/>
            <p:cNvSpPr/>
            <p:nvPr/>
          </p:nvSpPr>
          <p:spPr>
            <a:xfrm>
              <a:off x="3063250" y="1543712"/>
              <a:ext cx="731400" cy="731400"/>
            </a:xfrm>
            <a:prstGeom prst="diamond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5191050" y="1543712"/>
              <a:ext cx="731400" cy="731400"/>
            </a:xfrm>
            <a:prstGeom prst="diamond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4503440" y="1726612"/>
              <a:ext cx="365700" cy="365700"/>
            </a:xfrm>
            <a:prstGeom prst="diamond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4122440" y="1726612"/>
              <a:ext cx="365700" cy="365700"/>
            </a:xfrm>
            <a:prstGeom prst="diamond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509" name="Shape 509"/>
            <p:cNvCxnSpPr>
              <a:stCxn id="505" idx="0"/>
              <a:endCxn id="508" idx="0"/>
            </p:cNvCxnSpPr>
            <p:nvPr/>
          </p:nvCxnSpPr>
          <p:spPr>
            <a:xfrm>
              <a:off x="3428950" y="1543712"/>
              <a:ext cx="876300" cy="18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510" name="Shape 510"/>
            <p:cNvCxnSpPr>
              <a:stCxn id="505" idx="2"/>
              <a:endCxn id="508" idx="2"/>
            </p:cNvCxnSpPr>
            <p:nvPr/>
          </p:nvCxnSpPr>
          <p:spPr>
            <a:xfrm rot="10800000" flipH="1">
              <a:off x="3428950" y="2092412"/>
              <a:ext cx="876300" cy="18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511" name="Shape 511"/>
            <p:cNvCxnSpPr>
              <a:stCxn id="507" idx="0"/>
              <a:endCxn id="506" idx="0"/>
            </p:cNvCxnSpPr>
            <p:nvPr/>
          </p:nvCxnSpPr>
          <p:spPr>
            <a:xfrm rot="10800000" flipH="1">
              <a:off x="4686290" y="1543612"/>
              <a:ext cx="870600" cy="18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512" name="Shape 512"/>
            <p:cNvCxnSpPr>
              <a:stCxn id="507" idx="2"/>
              <a:endCxn id="506" idx="2"/>
            </p:cNvCxnSpPr>
            <p:nvPr/>
          </p:nvCxnSpPr>
          <p:spPr>
            <a:xfrm>
              <a:off x="4686290" y="2092312"/>
              <a:ext cx="870600" cy="18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grpSp>
        <p:nvGrpSpPr>
          <p:cNvPr id="513" name="Shape 513"/>
          <p:cNvGrpSpPr/>
          <p:nvPr/>
        </p:nvGrpSpPr>
        <p:grpSpPr>
          <a:xfrm>
            <a:off x="932050" y="2504625"/>
            <a:ext cx="6983049" cy="2439675"/>
            <a:chOff x="932050" y="2504625"/>
            <a:chExt cx="6983049" cy="2439675"/>
          </a:xfrm>
        </p:grpSpPr>
        <p:sp>
          <p:nvSpPr>
            <p:cNvPr id="514" name="Shape 514"/>
            <p:cNvSpPr txBox="1"/>
            <p:nvPr/>
          </p:nvSpPr>
          <p:spPr>
            <a:xfrm>
              <a:off x="932050" y="433587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Input</a:t>
              </a:r>
            </a:p>
          </p:txBody>
        </p:sp>
        <p:sp>
          <p:nvSpPr>
            <p:cNvPr id="515" name="Shape 515"/>
            <p:cNvSpPr txBox="1"/>
            <p:nvPr/>
          </p:nvSpPr>
          <p:spPr>
            <a:xfrm>
              <a:off x="1847937" y="250462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Conv</a:t>
              </a:r>
            </a:p>
          </p:txBody>
        </p:sp>
        <p:sp>
          <p:nvSpPr>
            <p:cNvPr id="516" name="Shape 516"/>
            <p:cNvSpPr txBox="1"/>
            <p:nvPr/>
          </p:nvSpPr>
          <p:spPr>
            <a:xfrm>
              <a:off x="3512475" y="250462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Pool</a:t>
              </a:r>
            </a:p>
          </p:txBody>
        </p:sp>
        <p:sp>
          <p:nvSpPr>
            <p:cNvPr id="517" name="Shape 517"/>
            <p:cNvSpPr txBox="1"/>
            <p:nvPr/>
          </p:nvSpPr>
          <p:spPr>
            <a:xfrm>
              <a:off x="6820000" y="433587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Recon</a:t>
              </a:r>
            </a:p>
          </p:txBody>
        </p:sp>
        <p:sp>
          <p:nvSpPr>
            <p:cNvPr id="518" name="Shape 518"/>
            <p:cNvSpPr txBox="1"/>
            <p:nvPr/>
          </p:nvSpPr>
          <p:spPr>
            <a:xfrm>
              <a:off x="6724752" y="2504625"/>
              <a:ext cx="8970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Deconv</a:t>
              </a:r>
            </a:p>
          </p:txBody>
        </p:sp>
        <p:sp>
          <p:nvSpPr>
            <p:cNvPr id="519" name="Shape 519"/>
            <p:cNvSpPr txBox="1"/>
            <p:nvPr/>
          </p:nvSpPr>
          <p:spPr>
            <a:xfrm>
              <a:off x="4992700" y="250462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Unpool</a:t>
              </a:r>
            </a:p>
          </p:txBody>
        </p:sp>
        <p:sp>
          <p:nvSpPr>
            <p:cNvPr id="520" name="Shape 520"/>
            <p:cNvSpPr/>
            <p:nvPr/>
          </p:nvSpPr>
          <p:spPr>
            <a:xfrm>
              <a:off x="1076499" y="2877300"/>
              <a:ext cx="930299" cy="1457400"/>
            </a:xfrm>
            <a:prstGeom prst="cube">
              <a:avLst>
                <a:gd name="adj" fmla="val 496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259799" y="2877303"/>
              <a:ext cx="1404599" cy="14574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2" name="Shape 522"/>
            <p:cNvGrpSpPr/>
            <p:nvPr/>
          </p:nvGrpSpPr>
          <p:grpSpPr>
            <a:xfrm>
              <a:off x="1549200" y="3195299"/>
              <a:ext cx="946625" cy="598353"/>
              <a:chOff x="784400" y="3231049"/>
              <a:chExt cx="946625" cy="598353"/>
            </a:xfrm>
          </p:grpSpPr>
          <p:grpSp>
            <p:nvGrpSpPr>
              <p:cNvPr id="523" name="Shape 523"/>
              <p:cNvGrpSpPr/>
              <p:nvPr/>
            </p:nvGrpSpPr>
            <p:grpSpPr>
              <a:xfrm>
                <a:off x="784400" y="3231049"/>
                <a:ext cx="280500" cy="598353"/>
                <a:chOff x="3586312" y="3569699"/>
                <a:chExt cx="280500" cy="598353"/>
              </a:xfrm>
            </p:grpSpPr>
            <p:sp>
              <p:nvSpPr>
                <p:cNvPr id="524" name="Shape 524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25" name="Shape 525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26" name="Shape 526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527" name="Shape 527"/>
              <p:cNvCxnSpPr>
                <a:stCxn id="525" idx="0"/>
                <a:endCxn id="528" idx="0"/>
              </p:cNvCxnSpPr>
              <p:nvPr/>
            </p:nvCxnSpPr>
            <p:spPr>
              <a:xfrm>
                <a:off x="924650" y="3530303"/>
                <a:ext cx="7356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29" name="Shape 529"/>
              <p:cNvCxnSpPr>
                <a:stCxn id="525" idx="3"/>
                <a:endCxn id="528" idx="3"/>
              </p:cNvCxnSpPr>
              <p:nvPr/>
            </p:nvCxnSpPr>
            <p:spPr>
              <a:xfrm rot="10800000" flipH="1">
                <a:off x="1064900" y="3607853"/>
                <a:ext cx="666000" cy="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30" name="Shape 530"/>
              <p:cNvCxnSpPr>
                <a:stCxn id="524" idx="3"/>
                <a:endCxn id="531" idx="3"/>
              </p:cNvCxnSpPr>
              <p:nvPr/>
            </p:nvCxnSpPr>
            <p:spPr>
              <a:xfrm>
                <a:off x="1064900" y="3380599"/>
                <a:ext cx="6660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32" name="Shape 532"/>
              <p:cNvCxnSpPr>
                <a:stCxn id="525" idx="2"/>
                <a:endCxn id="528" idx="2"/>
              </p:cNvCxnSpPr>
              <p:nvPr/>
            </p:nvCxnSpPr>
            <p:spPr>
              <a:xfrm rot="10800000" flipH="1">
                <a:off x="924650" y="3683303"/>
                <a:ext cx="7356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533" name="Shape 533"/>
              <p:cNvGrpSpPr/>
              <p:nvPr/>
            </p:nvGrpSpPr>
            <p:grpSpPr>
              <a:xfrm>
                <a:off x="1589425" y="3381471"/>
                <a:ext cx="141600" cy="301966"/>
                <a:chOff x="4619937" y="3720121"/>
                <a:chExt cx="141600" cy="301966"/>
              </a:xfrm>
            </p:grpSpPr>
            <p:sp>
              <p:nvSpPr>
                <p:cNvPr id="531" name="Shape 531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28" name="Shape 528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34" name="Shape 534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535" name="Shape 535"/>
            <p:cNvSpPr/>
            <p:nvPr/>
          </p:nvSpPr>
          <p:spPr>
            <a:xfrm>
              <a:off x="5327211" y="2877303"/>
              <a:ext cx="1404600" cy="14574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6984799" y="2877300"/>
              <a:ext cx="930300" cy="1457400"/>
            </a:xfrm>
            <a:prstGeom prst="cube">
              <a:avLst>
                <a:gd name="adj" fmla="val 496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Shape 537"/>
            <p:cNvGrpSpPr/>
            <p:nvPr/>
          </p:nvGrpSpPr>
          <p:grpSpPr>
            <a:xfrm>
              <a:off x="6376375" y="3194999"/>
              <a:ext cx="876875" cy="598946"/>
              <a:chOff x="5111675" y="4423074"/>
              <a:chExt cx="876875" cy="598946"/>
            </a:xfrm>
          </p:grpSpPr>
          <p:grpSp>
            <p:nvGrpSpPr>
              <p:cNvPr id="538" name="Shape 538"/>
              <p:cNvGrpSpPr/>
              <p:nvPr/>
            </p:nvGrpSpPr>
            <p:grpSpPr>
              <a:xfrm>
                <a:off x="5111675" y="4579134"/>
                <a:ext cx="141600" cy="301966"/>
                <a:chOff x="5111675" y="3512334"/>
                <a:chExt cx="141600" cy="301966"/>
              </a:xfrm>
            </p:grpSpPr>
            <p:sp>
              <p:nvSpPr>
                <p:cNvPr id="539" name="Shape 539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40" name="Shape 540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41" name="Shape 541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542" name="Shape 542"/>
              <p:cNvCxnSpPr>
                <a:stCxn id="543" idx="0"/>
                <a:endCxn id="540" idx="0"/>
              </p:cNvCxnSpPr>
              <p:nvPr/>
            </p:nvCxnSpPr>
            <p:spPr>
              <a:xfrm flipH="1">
                <a:off x="5182450" y="4722328"/>
                <a:ext cx="664500" cy="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44" name="Shape 544"/>
              <p:cNvCxnSpPr>
                <a:stCxn id="543" idx="3"/>
                <a:endCxn id="540" idx="3"/>
              </p:cNvCxnSpPr>
              <p:nvPr/>
            </p:nvCxnSpPr>
            <p:spPr>
              <a:xfrm rot="10800000">
                <a:off x="5253400" y="4805578"/>
                <a:ext cx="7338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45" name="Shape 545"/>
              <p:cNvCxnSpPr>
                <a:stCxn id="546" idx="3"/>
                <a:endCxn id="539" idx="3"/>
              </p:cNvCxnSpPr>
              <p:nvPr/>
            </p:nvCxnSpPr>
            <p:spPr>
              <a:xfrm flipH="1">
                <a:off x="5253400" y="4572624"/>
                <a:ext cx="7338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47" name="Shape 547"/>
              <p:cNvCxnSpPr>
                <a:stCxn id="543" idx="2"/>
                <a:endCxn id="540" idx="2"/>
              </p:cNvCxnSpPr>
              <p:nvPr/>
            </p:nvCxnSpPr>
            <p:spPr>
              <a:xfrm rot="10800000">
                <a:off x="5182450" y="4881028"/>
                <a:ext cx="6645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548" name="Shape 548"/>
              <p:cNvGrpSpPr/>
              <p:nvPr/>
            </p:nvGrpSpPr>
            <p:grpSpPr>
              <a:xfrm>
                <a:off x="5706700" y="4423074"/>
                <a:ext cx="281850" cy="598946"/>
                <a:chOff x="5935300" y="3356274"/>
                <a:chExt cx="281850" cy="598946"/>
              </a:xfrm>
            </p:grpSpPr>
            <p:sp>
              <p:nvSpPr>
                <p:cNvPr id="546" name="Shape 546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43" name="Shape 543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49" name="Shape 549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550" name="Shape 550"/>
            <p:cNvSpPr/>
            <p:nvPr/>
          </p:nvSpPr>
          <p:spPr>
            <a:xfrm>
              <a:off x="3911701" y="3130425"/>
              <a:ext cx="1168200" cy="7281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3911701" y="4216200"/>
              <a:ext cx="1168200" cy="7281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2" name="Shape 552"/>
            <p:cNvGrpSpPr/>
            <p:nvPr/>
          </p:nvGrpSpPr>
          <p:grpSpPr>
            <a:xfrm>
              <a:off x="3273700" y="3195299"/>
              <a:ext cx="794225" cy="1519187"/>
              <a:chOff x="3578500" y="3195299"/>
              <a:chExt cx="794225" cy="1519187"/>
            </a:xfrm>
          </p:grpSpPr>
          <p:grpSp>
            <p:nvGrpSpPr>
              <p:cNvPr id="553" name="Shape 553"/>
              <p:cNvGrpSpPr/>
              <p:nvPr/>
            </p:nvGrpSpPr>
            <p:grpSpPr>
              <a:xfrm>
                <a:off x="3578500" y="3195299"/>
                <a:ext cx="280500" cy="598353"/>
                <a:chOff x="3586312" y="3569699"/>
                <a:chExt cx="280500" cy="598353"/>
              </a:xfrm>
            </p:grpSpPr>
            <p:sp>
              <p:nvSpPr>
                <p:cNvPr id="554" name="Shape 554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55" name="Shape 555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56" name="Shape 556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557" name="Shape 557"/>
              <p:cNvCxnSpPr>
                <a:stCxn id="555" idx="0"/>
                <a:endCxn id="558" idx="0"/>
              </p:cNvCxnSpPr>
              <p:nvPr/>
            </p:nvCxnSpPr>
            <p:spPr>
              <a:xfrm>
                <a:off x="3718750" y="3494553"/>
                <a:ext cx="5832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59" name="Shape 559"/>
              <p:cNvCxnSpPr>
                <a:stCxn id="555" idx="3"/>
                <a:endCxn id="558" idx="3"/>
              </p:cNvCxnSpPr>
              <p:nvPr/>
            </p:nvCxnSpPr>
            <p:spPr>
              <a:xfrm rot="10800000" flipH="1">
                <a:off x="3859000" y="3572103"/>
                <a:ext cx="513600" cy="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60" name="Shape 560"/>
              <p:cNvCxnSpPr>
                <a:stCxn id="554" idx="3"/>
                <a:endCxn id="561" idx="3"/>
              </p:cNvCxnSpPr>
              <p:nvPr/>
            </p:nvCxnSpPr>
            <p:spPr>
              <a:xfrm>
                <a:off x="3859000" y="3344849"/>
                <a:ext cx="5136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62" name="Shape 562"/>
              <p:cNvCxnSpPr>
                <a:stCxn id="555" idx="2"/>
                <a:endCxn id="558" idx="2"/>
              </p:cNvCxnSpPr>
              <p:nvPr/>
            </p:nvCxnSpPr>
            <p:spPr>
              <a:xfrm rot="10800000" flipH="1">
                <a:off x="3718750" y="3647553"/>
                <a:ext cx="5832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563" name="Shape 563"/>
              <p:cNvGrpSpPr/>
              <p:nvPr/>
            </p:nvGrpSpPr>
            <p:grpSpPr>
              <a:xfrm>
                <a:off x="4231125" y="3345721"/>
                <a:ext cx="141600" cy="301966"/>
                <a:chOff x="4619937" y="3720121"/>
                <a:chExt cx="141600" cy="301966"/>
              </a:xfrm>
            </p:grpSpPr>
            <p:sp>
              <p:nvSpPr>
                <p:cNvPr id="561" name="Shape 561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58" name="Shape 558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64" name="Shape 564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565" name="Shape 565"/>
              <p:cNvCxnSpPr>
                <a:stCxn id="555" idx="0"/>
                <a:endCxn id="566" idx="0"/>
              </p:cNvCxnSpPr>
              <p:nvPr/>
            </p:nvCxnSpPr>
            <p:spPr>
              <a:xfrm>
                <a:off x="3718750" y="3494553"/>
                <a:ext cx="583200" cy="106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67" name="Shape 567"/>
              <p:cNvCxnSpPr>
                <a:stCxn id="555" idx="3"/>
                <a:endCxn id="566" idx="3"/>
              </p:cNvCxnSpPr>
              <p:nvPr/>
            </p:nvCxnSpPr>
            <p:spPr>
              <a:xfrm>
                <a:off x="3859000" y="3644103"/>
                <a:ext cx="513600" cy="99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68" name="Shape 568"/>
              <p:cNvCxnSpPr>
                <a:stCxn id="554" idx="3"/>
                <a:endCxn id="569" idx="3"/>
              </p:cNvCxnSpPr>
              <p:nvPr/>
            </p:nvCxnSpPr>
            <p:spPr>
              <a:xfrm>
                <a:off x="3859000" y="3344849"/>
                <a:ext cx="513600" cy="114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70" name="Shape 570"/>
              <p:cNvCxnSpPr>
                <a:stCxn id="555" idx="2"/>
                <a:endCxn id="566" idx="2"/>
              </p:cNvCxnSpPr>
              <p:nvPr/>
            </p:nvCxnSpPr>
            <p:spPr>
              <a:xfrm>
                <a:off x="3718750" y="3793653"/>
                <a:ext cx="583200" cy="9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571" name="Shape 571"/>
              <p:cNvGrpSpPr/>
              <p:nvPr/>
            </p:nvGrpSpPr>
            <p:grpSpPr>
              <a:xfrm>
                <a:off x="4231125" y="4412521"/>
                <a:ext cx="141600" cy="301966"/>
                <a:chOff x="4619937" y="3720121"/>
                <a:chExt cx="141600" cy="301966"/>
              </a:xfrm>
            </p:grpSpPr>
            <p:sp>
              <p:nvSpPr>
                <p:cNvPr id="569" name="Shape 569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66" name="Shape 566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72" name="Shape 572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573" name="Shape 573"/>
            <p:cNvGrpSpPr/>
            <p:nvPr/>
          </p:nvGrpSpPr>
          <p:grpSpPr>
            <a:xfrm>
              <a:off x="4858005" y="3195009"/>
              <a:ext cx="724475" cy="1515247"/>
              <a:chOff x="4705605" y="3195009"/>
              <a:chExt cx="724475" cy="1515247"/>
            </a:xfrm>
          </p:grpSpPr>
          <p:grpSp>
            <p:nvGrpSpPr>
              <p:cNvPr id="574" name="Shape 574"/>
              <p:cNvGrpSpPr/>
              <p:nvPr/>
            </p:nvGrpSpPr>
            <p:grpSpPr>
              <a:xfrm>
                <a:off x="4705605" y="3351068"/>
                <a:ext cx="141600" cy="301966"/>
                <a:chOff x="5111675" y="3512334"/>
                <a:chExt cx="141600" cy="301966"/>
              </a:xfrm>
            </p:grpSpPr>
            <p:sp>
              <p:nvSpPr>
                <p:cNvPr id="575" name="Shape 575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76" name="Shape 576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77" name="Shape 577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578" name="Shape 578"/>
              <p:cNvCxnSpPr>
                <a:stCxn id="579" idx="0"/>
                <a:endCxn id="576" idx="0"/>
              </p:cNvCxnSpPr>
              <p:nvPr/>
            </p:nvCxnSpPr>
            <p:spPr>
              <a:xfrm flipH="1">
                <a:off x="4776380" y="3494262"/>
                <a:ext cx="512100" cy="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80" name="Shape 580"/>
              <p:cNvCxnSpPr>
                <a:stCxn id="579" idx="3"/>
                <a:endCxn id="576" idx="3"/>
              </p:cNvCxnSpPr>
              <p:nvPr/>
            </p:nvCxnSpPr>
            <p:spPr>
              <a:xfrm rot="10800000">
                <a:off x="4847330" y="3577512"/>
                <a:ext cx="5814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81" name="Shape 581"/>
              <p:cNvCxnSpPr>
                <a:stCxn id="582" idx="3"/>
                <a:endCxn id="575" idx="3"/>
              </p:cNvCxnSpPr>
              <p:nvPr/>
            </p:nvCxnSpPr>
            <p:spPr>
              <a:xfrm flipH="1">
                <a:off x="4847330" y="3344559"/>
                <a:ext cx="5814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83" name="Shape 583"/>
              <p:cNvCxnSpPr>
                <a:stCxn id="579" idx="2"/>
                <a:endCxn id="576" idx="2"/>
              </p:cNvCxnSpPr>
              <p:nvPr/>
            </p:nvCxnSpPr>
            <p:spPr>
              <a:xfrm rot="10800000">
                <a:off x="4776380" y="3652962"/>
                <a:ext cx="5121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584" name="Shape 584"/>
              <p:cNvGrpSpPr/>
              <p:nvPr/>
            </p:nvGrpSpPr>
            <p:grpSpPr>
              <a:xfrm>
                <a:off x="5148230" y="3195009"/>
                <a:ext cx="281850" cy="598946"/>
                <a:chOff x="5935300" y="3356274"/>
                <a:chExt cx="281850" cy="598946"/>
              </a:xfrm>
            </p:grpSpPr>
            <p:sp>
              <p:nvSpPr>
                <p:cNvPr id="582" name="Shape 582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79" name="Shape 579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85" name="Shape 585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586" name="Shape 586"/>
              <p:cNvGrpSpPr/>
              <p:nvPr/>
            </p:nvGrpSpPr>
            <p:grpSpPr>
              <a:xfrm>
                <a:off x="4705605" y="4408290"/>
                <a:ext cx="141600" cy="301966"/>
                <a:chOff x="5111675" y="3512334"/>
                <a:chExt cx="141600" cy="301966"/>
              </a:xfrm>
            </p:grpSpPr>
            <p:sp>
              <p:nvSpPr>
                <p:cNvPr id="587" name="Shape 587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88" name="Shape 588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89" name="Shape 589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590" name="Shape 590"/>
              <p:cNvCxnSpPr>
                <a:stCxn id="579" idx="0"/>
                <a:endCxn id="588" idx="0"/>
              </p:cNvCxnSpPr>
              <p:nvPr/>
            </p:nvCxnSpPr>
            <p:spPr>
              <a:xfrm flipH="1">
                <a:off x="4776380" y="3494262"/>
                <a:ext cx="512100" cy="10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91" name="Shape 591"/>
              <p:cNvCxnSpPr>
                <a:stCxn id="579" idx="3"/>
                <a:endCxn id="588" idx="3"/>
              </p:cNvCxnSpPr>
              <p:nvPr/>
            </p:nvCxnSpPr>
            <p:spPr>
              <a:xfrm flipH="1">
                <a:off x="4847330" y="3643812"/>
                <a:ext cx="581400" cy="99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92" name="Shape 592"/>
              <p:cNvCxnSpPr>
                <a:stCxn id="582" idx="3"/>
                <a:endCxn id="587" idx="3"/>
              </p:cNvCxnSpPr>
              <p:nvPr/>
            </p:nvCxnSpPr>
            <p:spPr>
              <a:xfrm flipH="1">
                <a:off x="4847330" y="3344559"/>
                <a:ext cx="581400" cy="11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93" name="Shape 593"/>
              <p:cNvCxnSpPr>
                <a:stCxn id="579" idx="2"/>
                <a:endCxn id="588" idx="2"/>
              </p:cNvCxnSpPr>
              <p:nvPr/>
            </p:nvCxnSpPr>
            <p:spPr>
              <a:xfrm flipH="1">
                <a:off x="4776380" y="3793362"/>
                <a:ext cx="512100" cy="91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594" name="Shape 594"/>
            <p:cNvSpPr txBox="1"/>
            <p:nvPr/>
          </p:nvSpPr>
          <p:spPr>
            <a:xfrm>
              <a:off x="4153000" y="2796834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Output</a:t>
              </a:r>
            </a:p>
          </p:txBody>
        </p:sp>
        <p:sp>
          <p:nvSpPr>
            <p:cNvPr id="595" name="Shape 595"/>
            <p:cNvSpPr txBox="1"/>
            <p:nvPr/>
          </p:nvSpPr>
          <p:spPr>
            <a:xfrm>
              <a:off x="4153000" y="3882591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Switch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Components of CNNs and decoder</a:t>
            </a:r>
          </a:p>
        </p:txBody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can we get the reconstruction error bound?</a:t>
            </a:r>
          </a:p>
        </p:txBody>
      </p:sp>
      <p:graphicFrame>
        <p:nvGraphicFramePr>
          <p:cNvPr id="602" name="Shape 602"/>
          <p:cNvGraphicFramePr/>
          <p:nvPr/>
        </p:nvGraphicFramePr>
        <p:xfrm>
          <a:off x="2106150" y="1361187"/>
          <a:ext cx="4704800" cy="1188630"/>
        </p:xfrm>
        <a:graphic>
          <a:graphicData uri="http://schemas.openxmlformats.org/drawingml/2006/table">
            <a:tbl>
              <a:tblPr>
                <a:noFill/>
                <a:tableStyleId>{8E593488-EE13-47E8-9F47-FE1D0AE8848B}</a:tableStyleId>
              </a:tblPr>
              <a:tblGrid>
                <a:gridCol w="23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Encoder</a:t>
                      </a:r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Decoder</a:t>
                      </a:r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Convolution</a:t>
                      </a:r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Deconvolution</a:t>
                      </a:r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Pooling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Unpooling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03" name="Shape 603"/>
          <p:cNvGrpSpPr/>
          <p:nvPr/>
        </p:nvGrpSpPr>
        <p:grpSpPr>
          <a:xfrm>
            <a:off x="932050" y="2504625"/>
            <a:ext cx="6983049" cy="2439675"/>
            <a:chOff x="932050" y="2504625"/>
            <a:chExt cx="6983049" cy="2439675"/>
          </a:xfrm>
        </p:grpSpPr>
        <p:sp>
          <p:nvSpPr>
            <p:cNvPr id="604" name="Shape 604"/>
            <p:cNvSpPr txBox="1"/>
            <p:nvPr/>
          </p:nvSpPr>
          <p:spPr>
            <a:xfrm>
              <a:off x="932050" y="433587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Input</a:t>
              </a:r>
            </a:p>
          </p:txBody>
        </p:sp>
        <p:sp>
          <p:nvSpPr>
            <p:cNvPr id="605" name="Shape 605"/>
            <p:cNvSpPr txBox="1"/>
            <p:nvPr/>
          </p:nvSpPr>
          <p:spPr>
            <a:xfrm>
              <a:off x="1847937" y="250462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Conv</a:t>
              </a:r>
            </a:p>
          </p:txBody>
        </p:sp>
        <p:sp>
          <p:nvSpPr>
            <p:cNvPr id="606" name="Shape 606"/>
            <p:cNvSpPr txBox="1"/>
            <p:nvPr/>
          </p:nvSpPr>
          <p:spPr>
            <a:xfrm>
              <a:off x="3512475" y="250462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Pool</a:t>
              </a:r>
            </a:p>
          </p:txBody>
        </p:sp>
        <p:sp>
          <p:nvSpPr>
            <p:cNvPr id="607" name="Shape 607"/>
            <p:cNvSpPr txBox="1"/>
            <p:nvPr/>
          </p:nvSpPr>
          <p:spPr>
            <a:xfrm>
              <a:off x="6820000" y="433587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Recon</a:t>
              </a:r>
            </a:p>
          </p:txBody>
        </p:sp>
        <p:sp>
          <p:nvSpPr>
            <p:cNvPr id="608" name="Shape 608"/>
            <p:cNvSpPr txBox="1"/>
            <p:nvPr/>
          </p:nvSpPr>
          <p:spPr>
            <a:xfrm>
              <a:off x="6724752" y="2504625"/>
              <a:ext cx="8970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Deconv</a:t>
              </a:r>
            </a:p>
          </p:txBody>
        </p:sp>
        <p:sp>
          <p:nvSpPr>
            <p:cNvPr id="609" name="Shape 609"/>
            <p:cNvSpPr txBox="1"/>
            <p:nvPr/>
          </p:nvSpPr>
          <p:spPr>
            <a:xfrm>
              <a:off x="4992700" y="250462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Unpool</a:t>
              </a:r>
            </a:p>
          </p:txBody>
        </p:sp>
        <p:sp>
          <p:nvSpPr>
            <p:cNvPr id="610" name="Shape 610"/>
            <p:cNvSpPr/>
            <p:nvPr/>
          </p:nvSpPr>
          <p:spPr>
            <a:xfrm>
              <a:off x="1076499" y="2877300"/>
              <a:ext cx="930299" cy="1457400"/>
            </a:xfrm>
            <a:prstGeom prst="cube">
              <a:avLst>
                <a:gd name="adj" fmla="val 496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259799" y="2877303"/>
              <a:ext cx="1404599" cy="14574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Shape 612"/>
            <p:cNvGrpSpPr/>
            <p:nvPr/>
          </p:nvGrpSpPr>
          <p:grpSpPr>
            <a:xfrm>
              <a:off x="1549200" y="3195299"/>
              <a:ext cx="946625" cy="598353"/>
              <a:chOff x="784400" y="3231049"/>
              <a:chExt cx="946625" cy="598353"/>
            </a:xfrm>
          </p:grpSpPr>
          <p:grpSp>
            <p:nvGrpSpPr>
              <p:cNvPr id="613" name="Shape 613"/>
              <p:cNvGrpSpPr/>
              <p:nvPr/>
            </p:nvGrpSpPr>
            <p:grpSpPr>
              <a:xfrm>
                <a:off x="784400" y="3231049"/>
                <a:ext cx="280500" cy="598353"/>
                <a:chOff x="3586312" y="3569699"/>
                <a:chExt cx="280500" cy="598353"/>
              </a:xfrm>
            </p:grpSpPr>
            <p:sp>
              <p:nvSpPr>
                <p:cNvPr id="614" name="Shape 614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15" name="Shape 615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16" name="Shape 616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617" name="Shape 617"/>
              <p:cNvCxnSpPr>
                <a:stCxn id="615" idx="0"/>
                <a:endCxn id="618" idx="0"/>
              </p:cNvCxnSpPr>
              <p:nvPr/>
            </p:nvCxnSpPr>
            <p:spPr>
              <a:xfrm>
                <a:off x="924650" y="3530303"/>
                <a:ext cx="7356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19" name="Shape 619"/>
              <p:cNvCxnSpPr>
                <a:stCxn id="615" idx="3"/>
                <a:endCxn id="618" idx="3"/>
              </p:cNvCxnSpPr>
              <p:nvPr/>
            </p:nvCxnSpPr>
            <p:spPr>
              <a:xfrm rot="10800000" flipH="1">
                <a:off x="1064900" y="3607853"/>
                <a:ext cx="666000" cy="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20" name="Shape 620"/>
              <p:cNvCxnSpPr>
                <a:stCxn id="614" idx="3"/>
                <a:endCxn id="621" idx="3"/>
              </p:cNvCxnSpPr>
              <p:nvPr/>
            </p:nvCxnSpPr>
            <p:spPr>
              <a:xfrm>
                <a:off x="1064900" y="3380599"/>
                <a:ext cx="6660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22" name="Shape 622"/>
              <p:cNvCxnSpPr>
                <a:stCxn id="615" idx="2"/>
                <a:endCxn id="618" idx="2"/>
              </p:cNvCxnSpPr>
              <p:nvPr/>
            </p:nvCxnSpPr>
            <p:spPr>
              <a:xfrm rot="10800000" flipH="1">
                <a:off x="924650" y="3683303"/>
                <a:ext cx="7356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23" name="Shape 623"/>
              <p:cNvGrpSpPr/>
              <p:nvPr/>
            </p:nvGrpSpPr>
            <p:grpSpPr>
              <a:xfrm>
                <a:off x="1589425" y="3381471"/>
                <a:ext cx="141600" cy="301966"/>
                <a:chOff x="4619937" y="3720121"/>
                <a:chExt cx="141600" cy="301966"/>
              </a:xfrm>
            </p:grpSpPr>
            <p:sp>
              <p:nvSpPr>
                <p:cNvPr id="621" name="Shape 621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18" name="Shape 618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24" name="Shape 624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625" name="Shape 625"/>
            <p:cNvSpPr/>
            <p:nvPr/>
          </p:nvSpPr>
          <p:spPr>
            <a:xfrm>
              <a:off x="5327211" y="2877303"/>
              <a:ext cx="1404600" cy="14574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984799" y="2877300"/>
              <a:ext cx="930300" cy="1457400"/>
            </a:xfrm>
            <a:prstGeom prst="cube">
              <a:avLst>
                <a:gd name="adj" fmla="val 496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7" name="Shape 627"/>
            <p:cNvGrpSpPr/>
            <p:nvPr/>
          </p:nvGrpSpPr>
          <p:grpSpPr>
            <a:xfrm>
              <a:off x="6376375" y="3194999"/>
              <a:ext cx="876875" cy="598946"/>
              <a:chOff x="5111675" y="4423074"/>
              <a:chExt cx="876875" cy="598946"/>
            </a:xfrm>
          </p:grpSpPr>
          <p:grpSp>
            <p:nvGrpSpPr>
              <p:cNvPr id="628" name="Shape 628"/>
              <p:cNvGrpSpPr/>
              <p:nvPr/>
            </p:nvGrpSpPr>
            <p:grpSpPr>
              <a:xfrm>
                <a:off x="5111675" y="4579134"/>
                <a:ext cx="141600" cy="301966"/>
                <a:chOff x="5111675" y="3512334"/>
                <a:chExt cx="141600" cy="301966"/>
              </a:xfrm>
            </p:grpSpPr>
            <p:sp>
              <p:nvSpPr>
                <p:cNvPr id="629" name="Shape 629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30" name="Shape 630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31" name="Shape 631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632" name="Shape 632"/>
              <p:cNvCxnSpPr>
                <a:stCxn id="633" idx="0"/>
                <a:endCxn id="630" idx="0"/>
              </p:cNvCxnSpPr>
              <p:nvPr/>
            </p:nvCxnSpPr>
            <p:spPr>
              <a:xfrm flipH="1">
                <a:off x="5182450" y="4722328"/>
                <a:ext cx="664500" cy="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34" name="Shape 634"/>
              <p:cNvCxnSpPr>
                <a:stCxn id="633" idx="3"/>
                <a:endCxn id="630" idx="3"/>
              </p:cNvCxnSpPr>
              <p:nvPr/>
            </p:nvCxnSpPr>
            <p:spPr>
              <a:xfrm rot="10800000">
                <a:off x="5253400" y="4805578"/>
                <a:ext cx="7338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35" name="Shape 635"/>
              <p:cNvCxnSpPr>
                <a:stCxn id="636" idx="3"/>
                <a:endCxn id="629" idx="3"/>
              </p:cNvCxnSpPr>
              <p:nvPr/>
            </p:nvCxnSpPr>
            <p:spPr>
              <a:xfrm flipH="1">
                <a:off x="5253400" y="4572624"/>
                <a:ext cx="7338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37" name="Shape 637"/>
              <p:cNvCxnSpPr>
                <a:stCxn id="633" idx="2"/>
                <a:endCxn id="630" idx="2"/>
              </p:cNvCxnSpPr>
              <p:nvPr/>
            </p:nvCxnSpPr>
            <p:spPr>
              <a:xfrm rot="10800000">
                <a:off x="5182450" y="4881028"/>
                <a:ext cx="6645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38" name="Shape 638"/>
              <p:cNvGrpSpPr/>
              <p:nvPr/>
            </p:nvGrpSpPr>
            <p:grpSpPr>
              <a:xfrm>
                <a:off x="5706700" y="4423074"/>
                <a:ext cx="281850" cy="598946"/>
                <a:chOff x="5935300" y="3356274"/>
                <a:chExt cx="281850" cy="598946"/>
              </a:xfrm>
            </p:grpSpPr>
            <p:sp>
              <p:nvSpPr>
                <p:cNvPr id="636" name="Shape 636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33" name="Shape 633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39" name="Shape 639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640" name="Shape 640"/>
            <p:cNvSpPr/>
            <p:nvPr/>
          </p:nvSpPr>
          <p:spPr>
            <a:xfrm>
              <a:off x="3911701" y="3130425"/>
              <a:ext cx="1168200" cy="7281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3911701" y="4216200"/>
              <a:ext cx="1168200" cy="7281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Shape 642"/>
            <p:cNvGrpSpPr/>
            <p:nvPr/>
          </p:nvGrpSpPr>
          <p:grpSpPr>
            <a:xfrm>
              <a:off x="3273700" y="3195299"/>
              <a:ext cx="794225" cy="1519187"/>
              <a:chOff x="3578500" y="3195299"/>
              <a:chExt cx="794225" cy="1519187"/>
            </a:xfrm>
          </p:grpSpPr>
          <p:grpSp>
            <p:nvGrpSpPr>
              <p:cNvPr id="643" name="Shape 643"/>
              <p:cNvGrpSpPr/>
              <p:nvPr/>
            </p:nvGrpSpPr>
            <p:grpSpPr>
              <a:xfrm>
                <a:off x="3578500" y="3195299"/>
                <a:ext cx="280500" cy="598353"/>
                <a:chOff x="3586312" y="3569699"/>
                <a:chExt cx="280500" cy="598353"/>
              </a:xfrm>
            </p:grpSpPr>
            <p:sp>
              <p:nvSpPr>
                <p:cNvPr id="644" name="Shape 644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45" name="Shape 645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46" name="Shape 646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647" name="Shape 647"/>
              <p:cNvCxnSpPr>
                <a:stCxn id="645" idx="0"/>
                <a:endCxn id="648" idx="0"/>
              </p:cNvCxnSpPr>
              <p:nvPr/>
            </p:nvCxnSpPr>
            <p:spPr>
              <a:xfrm>
                <a:off x="3718750" y="3494553"/>
                <a:ext cx="5832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49" name="Shape 649"/>
              <p:cNvCxnSpPr>
                <a:stCxn id="645" idx="3"/>
                <a:endCxn id="648" idx="3"/>
              </p:cNvCxnSpPr>
              <p:nvPr/>
            </p:nvCxnSpPr>
            <p:spPr>
              <a:xfrm rot="10800000" flipH="1">
                <a:off x="3859000" y="3572103"/>
                <a:ext cx="513600" cy="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50" name="Shape 650"/>
              <p:cNvCxnSpPr>
                <a:stCxn id="644" idx="3"/>
                <a:endCxn id="651" idx="3"/>
              </p:cNvCxnSpPr>
              <p:nvPr/>
            </p:nvCxnSpPr>
            <p:spPr>
              <a:xfrm>
                <a:off x="3859000" y="3344849"/>
                <a:ext cx="5136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52" name="Shape 652"/>
              <p:cNvCxnSpPr>
                <a:stCxn id="645" idx="2"/>
                <a:endCxn id="648" idx="2"/>
              </p:cNvCxnSpPr>
              <p:nvPr/>
            </p:nvCxnSpPr>
            <p:spPr>
              <a:xfrm rot="10800000" flipH="1">
                <a:off x="3718750" y="3647553"/>
                <a:ext cx="5832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53" name="Shape 653"/>
              <p:cNvGrpSpPr/>
              <p:nvPr/>
            </p:nvGrpSpPr>
            <p:grpSpPr>
              <a:xfrm>
                <a:off x="4231125" y="3345721"/>
                <a:ext cx="141600" cy="301966"/>
                <a:chOff x="4619937" y="3720121"/>
                <a:chExt cx="141600" cy="301966"/>
              </a:xfrm>
            </p:grpSpPr>
            <p:sp>
              <p:nvSpPr>
                <p:cNvPr id="651" name="Shape 651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48" name="Shape 648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54" name="Shape 654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655" name="Shape 655"/>
              <p:cNvCxnSpPr>
                <a:stCxn id="645" idx="0"/>
                <a:endCxn id="656" idx="0"/>
              </p:cNvCxnSpPr>
              <p:nvPr/>
            </p:nvCxnSpPr>
            <p:spPr>
              <a:xfrm>
                <a:off x="3718750" y="3494553"/>
                <a:ext cx="583200" cy="106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57" name="Shape 657"/>
              <p:cNvCxnSpPr>
                <a:stCxn id="645" idx="3"/>
                <a:endCxn id="656" idx="3"/>
              </p:cNvCxnSpPr>
              <p:nvPr/>
            </p:nvCxnSpPr>
            <p:spPr>
              <a:xfrm>
                <a:off x="3859000" y="3644103"/>
                <a:ext cx="513600" cy="99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58" name="Shape 658"/>
              <p:cNvCxnSpPr>
                <a:stCxn id="644" idx="3"/>
                <a:endCxn id="659" idx="3"/>
              </p:cNvCxnSpPr>
              <p:nvPr/>
            </p:nvCxnSpPr>
            <p:spPr>
              <a:xfrm>
                <a:off x="3859000" y="3344849"/>
                <a:ext cx="513600" cy="114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60" name="Shape 660"/>
              <p:cNvCxnSpPr>
                <a:stCxn id="645" idx="2"/>
                <a:endCxn id="656" idx="2"/>
              </p:cNvCxnSpPr>
              <p:nvPr/>
            </p:nvCxnSpPr>
            <p:spPr>
              <a:xfrm>
                <a:off x="3718750" y="3793653"/>
                <a:ext cx="583200" cy="9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1" name="Shape 661"/>
              <p:cNvGrpSpPr/>
              <p:nvPr/>
            </p:nvGrpSpPr>
            <p:grpSpPr>
              <a:xfrm>
                <a:off x="4231125" y="4412521"/>
                <a:ext cx="141600" cy="301966"/>
                <a:chOff x="4619937" y="3720121"/>
                <a:chExt cx="141600" cy="301966"/>
              </a:xfrm>
            </p:grpSpPr>
            <p:sp>
              <p:nvSpPr>
                <p:cNvPr id="659" name="Shape 659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56" name="Shape 656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62" name="Shape 662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663" name="Shape 663"/>
            <p:cNvGrpSpPr/>
            <p:nvPr/>
          </p:nvGrpSpPr>
          <p:grpSpPr>
            <a:xfrm>
              <a:off x="4858005" y="3195009"/>
              <a:ext cx="724475" cy="1515247"/>
              <a:chOff x="4705605" y="3195009"/>
              <a:chExt cx="724475" cy="1515247"/>
            </a:xfrm>
          </p:grpSpPr>
          <p:grpSp>
            <p:nvGrpSpPr>
              <p:cNvPr id="664" name="Shape 664"/>
              <p:cNvGrpSpPr/>
              <p:nvPr/>
            </p:nvGrpSpPr>
            <p:grpSpPr>
              <a:xfrm>
                <a:off x="4705605" y="3351068"/>
                <a:ext cx="141600" cy="301966"/>
                <a:chOff x="5111675" y="3512334"/>
                <a:chExt cx="141600" cy="301966"/>
              </a:xfrm>
            </p:grpSpPr>
            <p:sp>
              <p:nvSpPr>
                <p:cNvPr id="665" name="Shape 665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66" name="Shape 666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67" name="Shape 667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668" name="Shape 668"/>
              <p:cNvCxnSpPr>
                <a:stCxn id="669" idx="0"/>
                <a:endCxn id="666" idx="0"/>
              </p:cNvCxnSpPr>
              <p:nvPr/>
            </p:nvCxnSpPr>
            <p:spPr>
              <a:xfrm flipH="1">
                <a:off x="4776380" y="3494262"/>
                <a:ext cx="512100" cy="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70" name="Shape 670"/>
              <p:cNvCxnSpPr>
                <a:stCxn id="669" idx="3"/>
                <a:endCxn id="666" idx="3"/>
              </p:cNvCxnSpPr>
              <p:nvPr/>
            </p:nvCxnSpPr>
            <p:spPr>
              <a:xfrm rot="10800000">
                <a:off x="4847330" y="3577512"/>
                <a:ext cx="5814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71" name="Shape 671"/>
              <p:cNvCxnSpPr>
                <a:stCxn id="672" idx="3"/>
                <a:endCxn id="665" idx="3"/>
              </p:cNvCxnSpPr>
              <p:nvPr/>
            </p:nvCxnSpPr>
            <p:spPr>
              <a:xfrm flipH="1">
                <a:off x="4847330" y="3344559"/>
                <a:ext cx="5814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73" name="Shape 673"/>
              <p:cNvCxnSpPr>
                <a:stCxn id="669" idx="2"/>
                <a:endCxn id="666" idx="2"/>
              </p:cNvCxnSpPr>
              <p:nvPr/>
            </p:nvCxnSpPr>
            <p:spPr>
              <a:xfrm rot="10800000">
                <a:off x="4776380" y="3652962"/>
                <a:ext cx="5121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74" name="Shape 674"/>
              <p:cNvGrpSpPr/>
              <p:nvPr/>
            </p:nvGrpSpPr>
            <p:grpSpPr>
              <a:xfrm>
                <a:off x="5148230" y="3195009"/>
                <a:ext cx="281850" cy="598946"/>
                <a:chOff x="5935300" y="3356274"/>
                <a:chExt cx="281850" cy="598946"/>
              </a:xfrm>
            </p:grpSpPr>
            <p:sp>
              <p:nvSpPr>
                <p:cNvPr id="672" name="Shape 672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69" name="Shape 669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75" name="Shape 675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676" name="Shape 676"/>
              <p:cNvGrpSpPr/>
              <p:nvPr/>
            </p:nvGrpSpPr>
            <p:grpSpPr>
              <a:xfrm>
                <a:off x="4705605" y="4408290"/>
                <a:ext cx="141600" cy="301966"/>
                <a:chOff x="5111675" y="3512334"/>
                <a:chExt cx="141600" cy="301966"/>
              </a:xfrm>
            </p:grpSpPr>
            <p:sp>
              <p:nvSpPr>
                <p:cNvPr id="677" name="Shape 677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78" name="Shape 678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79" name="Shape 679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680" name="Shape 680"/>
              <p:cNvCxnSpPr>
                <a:stCxn id="669" idx="0"/>
                <a:endCxn id="678" idx="0"/>
              </p:cNvCxnSpPr>
              <p:nvPr/>
            </p:nvCxnSpPr>
            <p:spPr>
              <a:xfrm flipH="1">
                <a:off x="4776380" y="3494262"/>
                <a:ext cx="512100" cy="10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81" name="Shape 681"/>
              <p:cNvCxnSpPr>
                <a:stCxn id="669" idx="3"/>
                <a:endCxn id="678" idx="3"/>
              </p:cNvCxnSpPr>
              <p:nvPr/>
            </p:nvCxnSpPr>
            <p:spPr>
              <a:xfrm flipH="1">
                <a:off x="4847330" y="3643812"/>
                <a:ext cx="581400" cy="99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82" name="Shape 682"/>
              <p:cNvCxnSpPr>
                <a:stCxn id="672" idx="3"/>
                <a:endCxn id="677" idx="3"/>
              </p:cNvCxnSpPr>
              <p:nvPr/>
            </p:nvCxnSpPr>
            <p:spPr>
              <a:xfrm flipH="1">
                <a:off x="4847330" y="3344559"/>
                <a:ext cx="581400" cy="11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83" name="Shape 683"/>
              <p:cNvCxnSpPr>
                <a:stCxn id="669" idx="2"/>
                <a:endCxn id="678" idx="2"/>
              </p:cNvCxnSpPr>
              <p:nvPr/>
            </p:nvCxnSpPr>
            <p:spPr>
              <a:xfrm flipH="1">
                <a:off x="4776380" y="3793362"/>
                <a:ext cx="512100" cy="91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684" name="Shape 684"/>
            <p:cNvSpPr txBox="1"/>
            <p:nvPr/>
          </p:nvSpPr>
          <p:spPr>
            <a:xfrm>
              <a:off x="4153000" y="2796834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Output</a:t>
              </a:r>
            </a:p>
          </p:txBody>
        </p:sp>
        <p:sp>
          <p:nvSpPr>
            <p:cNvPr id="685" name="Shape 685"/>
            <p:cNvSpPr txBox="1"/>
            <p:nvPr/>
          </p:nvSpPr>
          <p:spPr>
            <a:xfrm>
              <a:off x="4153000" y="3882591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Switch</a:t>
              </a:r>
            </a:p>
          </p:txBody>
        </p:sp>
      </p:grpSp>
      <p:sp>
        <p:nvSpPr>
          <p:cNvPr id="686" name="Shape 686"/>
          <p:cNvSpPr/>
          <p:nvPr/>
        </p:nvSpPr>
        <p:spPr>
          <a:xfrm>
            <a:off x="3756675" y="3961350"/>
            <a:ext cx="1474500" cy="10416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Compressive sensing</a:t>
            </a:r>
          </a:p>
        </p:txBody>
      </p:sp>
      <p:pic>
        <p:nvPicPr>
          <p:cNvPr id="692" name="Shape 6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812" y="2436737"/>
            <a:ext cx="35909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/>
              <a:t>Compressive sensing</a:t>
            </a:r>
          </a:p>
          <a:p>
            <a:pPr marL="914400" lvl="1" indent="-228600">
              <a:spcBef>
                <a:spcPts val="0"/>
              </a:spcBef>
            </a:pPr>
            <a:r>
              <a:rPr lang="en" dirty="0"/>
              <a:t>Acquiring and reconstructing a signal in an underdetermined system </a:t>
            </a: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Φ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Restricted isometry property (RIP)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For a vector </a:t>
            </a:r>
            <a:r>
              <a:rPr lang="en" i="1" dirty="0">
                <a:latin typeface="Cambria"/>
                <a:ea typeface="Cambria"/>
                <a:cs typeface="Cambria"/>
                <a:sym typeface="Cambria"/>
              </a:rPr>
              <a:t>z</a:t>
            </a:r>
            <a:r>
              <a:rPr lang="en" dirty="0"/>
              <a:t> with </a:t>
            </a:r>
            <a:r>
              <a:rPr lang="en" i="1" dirty="0"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lang="en" dirty="0"/>
              <a:t> non-zero entries, </a:t>
            </a:r>
            <a:r>
              <a:rPr lang="en" i="1" dirty="0">
                <a:latin typeface="Cambria"/>
                <a:ea typeface="Cambria"/>
                <a:cs typeface="Cambria"/>
                <a:sym typeface="Cambria"/>
              </a:rPr>
              <a:t>∃ δ</a:t>
            </a:r>
            <a:r>
              <a:rPr lang="en" i="1" baseline="-25000" dirty="0"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lang="en" i="1" dirty="0">
                <a:latin typeface="Cambria"/>
                <a:ea typeface="Cambria"/>
                <a:cs typeface="Cambria"/>
                <a:sym typeface="Cambria"/>
              </a:rPr>
              <a:t> &gt; 0</a:t>
            </a:r>
            <a:r>
              <a:rPr lang="en" dirty="0"/>
              <a:t> s.t.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Nearly orthonormal on sparse signals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Gaussian random matrices satisfy RIP with high probability. </a:t>
            </a:r>
            <a:r>
              <a:rPr lang="en" sz="1400" dirty="0"/>
              <a:t>(Vershynin, 2010)</a:t>
            </a:r>
            <a:endParaRPr lang="en" dirty="0"/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Can we say that (de)convolution satisfies RIP?</a:t>
            </a:r>
          </a:p>
          <a:p>
            <a:pPr marL="1371600" lvl="2" indent="-228600" rtl="0">
              <a:spcBef>
                <a:spcPts val="0"/>
              </a:spcBef>
              <a:buAutoNum type="romanLcPeriod"/>
            </a:pPr>
            <a:r>
              <a:rPr lang="en" dirty="0"/>
              <a:t>Is the output of CNNs sparse?</a:t>
            </a:r>
          </a:p>
          <a:p>
            <a:pPr marL="1371600" lvl="2" indent="-228600" rtl="0">
              <a:spcBef>
                <a:spcPts val="0"/>
              </a:spcBef>
              <a:buAutoNum type="romanLcPeriod"/>
            </a:pPr>
            <a:r>
              <a:rPr lang="en" dirty="0"/>
              <a:t>Is (de)convolution multiplicative?</a:t>
            </a:r>
          </a:p>
          <a:p>
            <a:pPr marL="1371600" lvl="2" indent="-228600" rtl="0">
              <a:spcBef>
                <a:spcPts val="0"/>
              </a:spcBef>
              <a:buAutoNum type="romanLcPeriod"/>
            </a:pPr>
            <a:r>
              <a:rPr lang="en" dirty="0"/>
              <a:t>Is Gaussian random filters assumption reasonable?</a:t>
            </a:r>
            <a:br>
              <a:rPr lang="en" dirty="0"/>
            </a:br>
            <a:endParaRPr lang="en" dirty="0"/>
          </a:p>
        </p:txBody>
      </p:sp>
      <p:sp>
        <p:nvSpPr>
          <p:cNvPr id="694" name="Shape 694"/>
          <p:cNvSpPr txBox="1"/>
          <p:nvPr/>
        </p:nvSpPr>
        <p:spPr>
          <a:xfrm>
            <a:off x="311700" y="4443475"/>
            <a:ext cx="8520600" cy="4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Vershynin, Introduction to the nonasymptotic analysis of random matrices, arXiv 2010</a:t>
            </a:r>
          </a:p>
        </p:txBody>
      </p:sp>
      <p:pic>
        <p:nvPicPr>
          <p:cNvPr id="695" name="Shape 6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2475" y="1371118"/>
            <a:ext cx="169400" cy="165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"/>
                                        <p:tgtEl>
                                          <p:spTgt spid="6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6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"/>
                                        <p:tgtEl>
                                          <p:spTgt spid="6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"/>
                                        <p:tgtEl>
                                          <p:spTgt spid="6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"/>
                                        <p:tgtEl>
                                          <p:spTgt spid="6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"/>
                                        <p:tgtEl>
                                          <p:spTgt spid="6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"/>
                                        <p:tgtEl>
                                          <p:spTgt spid="6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Compressive sensing</a:t>
            </a:r>
          </a:p>
        </p:txBody>
      </p:sp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romanLcPeriod"/>
            </a:pPr>
            <a:r>
              <a:rPr lang="en"/>
              <a:t>Is the output of CNNs sparse?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Taking account of pooling and the recovery from unpooling, yes.</a:t>
            </a:r>
          </a:p>
          <a:p>
            <a: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Zero padding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ReLU also contributes to the sparsity.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The sparse signal is structured.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Model-RIP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RIP for a “model-k-sparse” vector </a:t>
            </a:r>
            <a:r>
              <a:rPr lang="en" i="1">
                <a:latin typeface="Cambria"/>
                <a:ea typeface="Cambria"/>
                <a:cs typeface="Cambria"/>
                <a:sym typeface="Cambria"/>
              </a:rPr>
              <a:t>z</a:t>
            </a:r>
            <a:r>
              <a:rPr lang="en"/>
              <a:t> </a:t>
            </a:r>
          </a:p>
          <a:p>
            <a: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Divide the support of </a:t>
            </a:r>
            <a:r>
              <a:rPr lang="en" i="1"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"/>
              <a:t> into </a:t>
            </a:r>
            <a:r>
              <a:rPr lang="en" i="1"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lang="en"/>
              <a:t> blocks (channels)</a:t>
            </a:r>
          </a:p>
          <a:p>
            <a: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Each block has at most one non-zero entry</a:t>
            </a:r>
          </a:p>
          <a:p>
            <a: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i="1"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lang="en"/>
              <a:t> non-zero entries in total </a:t>
            </a:r>
            <a:r>
              <a:rPr lang="en" i="1">
                <a:latin typeface="Cambria"/>
                <a:ea typeface="Cambria"/>
                <a:cs typeface="Cambria"/>
                <a:sym typeface="Cambria"/>
              </a:rPr>
              <a:t>(k &lt; K)</a:t>
            </a:r>
            <a:br>
              <a:rPr lang="en"/>
            </a:br>
            <a:endParaRPr lang="en"/>
          </a:p>
        </p:txBody>
      </p:sp>
      <p:pic>
        <p:nvPicPr>
          <p:cNvPr id="702" name="Shape 7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473" y="4310763"/>
            <a:ext cx="6505574" cy="381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3" name="Shape 703"/>
          <p:cNvGrpSpPr/>
          <p:nvPr/>
        </p:nvGrpSpPr>
        <p:grpSpPr>
          <a:xfrm>
            <a:off x="1924567" y="4310763"/>
            <a:ext cx="5781480" cy="381000"/>
            <a:chOff x="1924567" y="4133850"/>
            <a:chExt cx="5781480" cy="381000"/>
          </a:xfrm>
        </p:grpSpPr>
        <p:pic>
          <p:nvPicPr>
            <p:cNvPr id="704" name="Shape 70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24567" y="4133850"/>
              <a:ext cx="381000" cy="381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5" name="Shape 70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61111" y="4133850"/>
              <a:ext cx="381000" cy="381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6" name="Shape 70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25047" y="4133850"/>
              <a:ext cx="381000" cy="38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7" name="Shape 707"/>
          <p:cNvGrpSpPr/>
          <p:nvPr/>
        </p:nvGrpSpPr>
        <p:grpSpPr>
          <a:xfrm>
            <a:off x="2644730" y="4225038"/>
            <a:ext cx="4335127" cy="552450"/>
            <a:chOff x="2644730" y="4048125"/>
            <a:chExt cx="4335127" cy="552450"/>
          </a:xfrm>
        </p:grpSpPr>
        <p:pic>
          <p:nvPicPr>
            <p:cNvPr id="708" name="Shape 70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44730" y="4048125"/>
              <a:ext cx="19050" cy="552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9" name="Shape 70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25192" y="4048125"/>
              <a:ext cx="19050" cy="552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0" name="Shape 71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12484" y="4048125"/>
              <a:ext cx="19050" cy="552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1" name="Shape 7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86114" y="4048125"/>
              <a:ext cx="19050" cy="552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2" name="Shape 71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60807" y="4048125"/>
              <a:ext cx="19050" cy="5524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13" name="Shape 7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4262" y="4034538"/>
            <a:ext cx="649605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Shape 714"/>
          <p:cNvSpPr txBox="1"/>
          <p:nvPr/>
        </p:nvSpPr>
        <p:spPr>
          <a:xfrm>
            <a:off x="4354225" y="3366838"/>
            <a:ext cx="9222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 dirty="0"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lang="en" dirty="0"/>
              <a:t> blocks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3674575" y="3651738"/>
            <a:ext cx="22815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 dirty="0"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lang="en" dirty="0"/>
              <a:t> non-zero entries (</a:t>
            </a:r>
            <a:r>
              <a:rPr lang="en" i="1" dirty="0">
                <a:latin typeface="Cambria"/>
                <a:ea typeface="Cambria"/>
                <a:cs typeface="Cambria"/>
                <a:sym typeface="Cambria"/>
              </a:rPr>
              <a:t>k &lt; K</a:t>
            </a:r>
            <a:r>
              <a:rPr lang="en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"/>
                                        <p:tgtEl>
                                          <p:spTgt spid="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Compressive sensing</a:t>
            </a:r>
          </a:p>
        </p:txBody>
      </p:sp>
      <p:sp>
        <p:nvSpPr>
          <p:cNvPr id="721" name="Shape 721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romanLcPeriod" startAt="2"/>
            </a:pPr>
            <a:r>
              <a:rPr lang="en"/>
              <a:t>Is (de)convolution multiplicative?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Let’s think about 1-d example.</a:t>
            </a:r>
          </a:p>
        </p:txBody>
      </p:sp>
      <p:grpSp>
        <p:nvGrpSpPr>
          <p:cNvPr id="722" name="Shape 722"/>
          <p:cNvGrpSpPr/>
          <p:nvPr/>
        </p:nvGrpSpPr>
        <p:grpSpPr>
          <a:xfrm>
            <a:off x="1705175" y="2092275"/>
            <a:ext cx="4945825" cy="2369950"/>
            <a:chOff x="1705175" y="2092275"/>
            <a:chExt cx="4945825" cy="2369950"/>
          </a:xfrm>
        </p:grpSpPr>
        <p:cxnSp>
          <p:nvCxnSpPr>
            <p:cNvPr id="723" name="Shape 723"/>
            <p:cNvCxnSpPr>
              <a:stCxn id="724" idx="0"/>
              <a:endCxn id="725" idx="2"/>
            </p:cNvCxnSpPr>
            <p:nvPr/>
          </p:nvCxnSpPr>
          <p:spPr>
            <a:xfrm rot="10800000">
              <a:off x="3380100" y="3425875"/>
              <a:ext cx="152400" cy="68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26" name="Shape 726"/>
            <p:cNvCxnSpPr>
              <a:stCxn id="727" idx="0"/>
              <a:endCxn id="728" idx="2"/>
            </p:cNvCxnSpPr>
            <p:nvPr/>
          </p:nvCxnSpPr>
          <p:spPr>
            <a:xfrm rot="10800000" flipH="1">
              <a:off x="3829500" y="3425875"/>
              <a:ext cx="144600" cy="68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29" name="Shape 729"/>
            <p:cNvCxnSpPr>
              <a:stCxn id="730" idx="2"/>
              <a:endCxn id="725" idx="0"/>
            </p:cNvCxnSpPr>
            <p:nvPr/>
          </p:nvCxnSpPr>
          <p:spPr>
            <a:xfrm flipH="1">
              <a:off x="3380247" y="2441925"/>
              <a:ext cx="1800" cy="68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grpSp>
          <p:nvGrpSpPr>
            <p:cNvPr id="731" name="Shape 731"/>
            <p:cNvGrpSpPr/>
            <p:nvPr/>
          </p:nvGrpSpPr>
          <p:grpSpPr>
            <a:xfrm>
              <a:off x="3231600" y="3128750"/>
              <a:ext cx="3267000" cy="297000"/>
              <a:chOff x="3384000" y="3128750"/>
              <a:chExt cx="3267000" cy="297000"/>
            </a:xfrm>
          </p:grpSpPr>
          <p:sp>
            <p:nvSpPr>
              <p:cNvPr id="725" name="Shape 725"/>
              <p:cNvSpPr/>
              <p:nvPr/>
            </p:nvSpPr>
            <p:spPr>
              <a:xfrm>
                <a:off x="3384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2" name="Shape 732"/>
              <p:cNvSpPr/>
              <p:nvPr/>
            </p:nvSpPr>
            <p:spPr>
              <a:xfrm>
                <a:off x="3681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28" name="Shape 728"/>
              <p:cNvSpPr/>
              <p:nvPr/>
            </p:nvSpPr>
            <p:spPr>
              <a:xfrm>
                <a:off x="3978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3" name="Shape 733"/>
              <p:cNvSpPr/>
              <p:nvPr/>
            </p:nvSpPr>
            <p:spPr>
              <a:xfrm>
                <a:off x="4275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4" name="Shape 734"/>
              <p:cNvSpPr/>
              <p:nvPr/>
            </p:nvSpPr>
            <p:spPr>
              <a:xfrm>
                <a:off x="4572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5" name="Shape 735"/>
              <p:cNvSpPr/>
              <p:nvPr/>
            </p:nvSpPr>
            <p:spPr>
              <a:xfrm>
                <a:off x="4869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6" name="Shape 736"/>
              <p:cNvSpPr/>
              <p:nvPr/>
            </p:nvSpPr>
            <p:spPr>
              <a:xfrm>
                <a:off x="5166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7" name="Shape 737"/>
              <p:cNvSpPr/>
              <p:nvPr/>
            </p:nvSpPr>
            <p:spPr>
              <a:xfrm>
                <a:off x="5463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8" name="Shape 738"/>
              <p:cNvSpPr/>
              <p:nvPr/>
            </p:nvSpPr>
            <p:spPr>
              <a:xfrm>
                <a:off x="5760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9" name="Shape 739"/>
              <p:cNvSpPr/>
              <p:nvPr/>
            </p:nvSpPr>
            <p:spPr>
              <a:xfrm>
                <a:off x="6057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0" name="Shape 740"/>
              <p:cNvSpPr/>
              <p:nvPr/>
            </p:nvSpPr>
            <p:spPr>
              <a:xfrm>
                <a:off x="6354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41" name="Shape 741"/>
            <p:cNvGrpSpPr/>
            <p:nvPr/>
          </p:nvGrpSpPr>
          <p:grpSpPr>
            <a:xfrm>
              <a:off x="3233547" y="2144925"/>
              <a:ext cx="891000" cy="297000"/>
              <a:chOff x="3384000" y="3128750"/>
              <a:chExt cx="891000" cy="297000"/>
            </a:xfrm>
          </p:grpSpPr>
          <p:sp>
            <p:nvSpPr>
              <p:cNvPr id="730" name="Shape 730"/>
              <p:cNvSpPr/>
              <p:nvPr/>
            </p:nvSpPr>
            <p:spPr>
              <a:xfrm>
                <a:off x="3384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2" name="Shape 742"/>
              <p:cNvSpPr/>
              <p:nvPr/>
            </p:nvSpPr>
            <p:spPr>
              <a:xfrm>
                <a:off x="3681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3" name="Shape 743"/>
              <p:cNvSpPr/>
              <p:nvPr/>
            </p:nvSpPr>
            <p:spPr>
              <a:xfrm>
                <a:off x="3978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cxnSp>
          <p:nvCxnSpPr>
            <p:cNvPr id="744" name="Shape 744"/>
            <p:cNvCxnSpPr>
              <a:stCxn id="728" idx="0"/>
              <a:endCxn id="743" idx="2"/>
            </p:cNvCxnSpPr>
            <p:nvPr/>
          </p:nvCxnSpPr>
          <p:spPr>
            <a:xfrm rot="10800000" flipH="1">
              <a:off x="3974100" y="2442050"/>
              <a:ext cx="1800" cy="68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745" name="Shape 745"/>
            <p:cNvSpPr txBox="1"/>
            <p:nvPr/>
          </p:nvSpPr>
          <p:spPr>
            <a:xfrm>
              <a:off x="1779425" y="2092275"/>
              <a:ext cx="5940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Filter</a:t>
              </a:r>
            </a:p>
          </p:txBody>
        </p:sp>
        <p:sp>
          <p:nvSpPr>
            <p:cNvPr id="746" name="Shape 746"/>
            <p:cNvSpPr txBox="1"/>
            <p:nvPr/>
          </p:nvSpPr>
          <p:spPr>
            <a:xfrm>
              <a:off x="1779425" y="3076100"/>
              <a:ext cx="5940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Input</a:t>
              </a:r>
            </a:p>
          </p:txBody>
        </p:sp>
        <p:sp>
          <p:nvSpPr>
            <p:cNvPr id="747" name="Shape 747"/>
            <p:cNvSpPr txBox="1"/>
            <p:nvPr/>
          </p:nvSpPr>
          <p:spPr>
            <a:xfrm>
              <a:off x="1705175" y="4059925"/>
              <a:ext cx="7425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Output</a:t>
              </a:r>
            </a:p>
          </p:txBody>
        </p:sp>
        <p:grpSp>
          <p:nvGrpSpPr>
            <p:cNvPr id="748" name="Shape 748"/>
            <p:cNvGrpSpPr/>
            <p:nvPr/>
          </p:nvGrpSpPr>
          <p:grpSpPr>
            <a:xfrm>
              <a:off x="3384000" y="4112575"/>
              <a:ext cx="3267000" cy="297000"/>
              <a:chOff x="3384000" y="3128750"/>
              <a:chExt cx="3267000" cy="297000"/>
            </a:xfrm>
          </p:grpSpPr>
          <p:sp>
            <p:nvSpPr>
              <p:cNvPr id="724" name="Shape 724"/>
              <p:cNvSpPr/>
              <p:nvPr/>
            </p:nvSpPr>
            <p:spPr>
              <a:xfrm>
                <a:off x="3384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27" name="Shape 727"/>
              <p:cNvSpPr/>
              <p:nvPr/>
            </p:nvSpPr>
            <p:spPr>
              <a:xfrm>
                <a:off x="3681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9" name="Shape 749"/>
              <p:cNvSpPr/>
              <p:nvPr/>
            </p:nvSpPr>
            <p:spPr>
              <a:xfrm>
                <a:off x="3978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0" name="Shape 750"/>
              <p:cNvSpPr/>
              <p:nvPr/>
            </p:nvSpPr>
            <p:spPr>
              <a:xfrm>
                <a:off x="4275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1" name="Shape 751"/>
              <p:cNvSpPr/>
              <p:nvPr/>
            </p:nvSpPr>
            <p:spPr>
              <a:xfrm>
                <a:off x="4572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2" name="Shape 752"/>
              <p:cNvSpPr/>
              <p:nvPr/>
            </p:nvSpPr>
            <p:spPr>
              <a:xfrm>
                <a:off x="4869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3" name="Shape 753"/>
              <p:cNvSpPr/>
              <p:nvPr/>
            </p:nvSpPr>
            <p:spPr>
              <a:xfrm>
                <a:off x="5166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4" name="Shape 754"/>
              <p:cNvSpPr/>
              <p:nvPr/>
            </p:nvSpPr>
            <p:spPr>
              <a:xfrm>
                <a:off x="5463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5" name="Shape 755"/>
              <p:cNvSpPr/>
              <p:nvPr/>
            </p:nvSpPr>
            <p:spPr>
              <a:xfrm>
                <a:off x="5760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6" name="Shape 756"/>
              <p:cNvSpPr/>
              <p:nvPr/>
            </p:nvSpPr>
            <p:spPr>
              <a:xfrm>
                <a:off x="6057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7" name="Shape 757"/>
              <p:cNvSpPr/>
              <p:nvPr/>
            </p:nvSpPr>
            <p:spPr>
              <a:xfrm>
                <a:off x="6354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758" name="Shape 758"/>
            <p:cNvSpPr/>
            <p:nvPr/>
          </p:nvSpPr>
          <p:spPr>
            <a:xfrm>
              <a:off x="3382050" y="2144925"/>
              <a:ext cx="594000" cy="297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3384000" y="3128750"/>
              <a:ext cx="2970000" cy="297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3532500" y="4112575"/>
              <a:ext cx="293100" cy="297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 rot="5400000">
              <a:off x="1879775" y="3572512"/>
              <a:ext cx="393300" cy="393300"/>
            </a:xfrm>
            <a:prstGeom prst="mathEqual">
              <a:avLst>
                <a:gd name="adj1" fmla="val 23520"/>
                <a:gd name="adj2" fmla="val 1176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982225" y="2688732"/>
              <a:ext cx="188400" cy="1932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Compressive sensing</a:t>
            </a:r>
          </a:p>
        </p:txBody>
      </p:sp>
      <p:sp>
        <p:nvSpPr>
          <p:cNvPr id="768" name="Shape 768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romanLcPeriod" startAt="2"/>
            </a:pPr>
            <a:r>
              <a:rPr lang="en"/>
              <a:t>Is (de)convolution multiplicative?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Let’s think about 1-d example.</a:t>
            </a:r>
          </a:p>
        </p:txBody>
      </p:sp>
      <p:grpSp>
        <p:nvGrpSpPr>
          <p:cNvPr id="769" name="Shape 769"/>
          <p:cNvGrpSpPr/>
          <p:nvPr/>
        </p:nvGrpSpPr>
        <p:grpSpPr>
          <a:xfrm>
            <a:off x="1705175" y="2092275"/>
            <a:ext cx="4945825" cy="2369950"/>
            <a:chOff x="1705175" y="2092275"/>
            <a:chExt cx="4945825" cy="2369950"/>
          </a:xfrm>
        </p:grpSpPr>
        <p:cxnSp>
          <p:nvCxnSpPr>
            <p:cNvPr id="770" name="Shape 770"/>
            <p:cNvCxnSpPr>
              <a:stCxn id="771" idx="0"/>
              <a:endCxn id="772" idx="2"/>
            </p:cNvCxnSpPr>
            <p:nvPr/>
          </p:nvCxnSpPr>
          <p:spPr>
            <a:xfrm rot="10800000" flipH="1">
              <a:off x="4126500" y="3425875"/>
              <a:ext cx="144600" cy="68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73" name="Shape 773"/>
            <p:cNvCxnSpPr>
              <a:stCxn id="774" idx="0"/>
              <a:endCxn id="775" idx="2"/>
            </p:cNvCxnSpPr>
            <p:nvPr/>
          </p:nvCxnSpPr>
          <p:spPr>
            <a:xfrm rot="10800000">
              <a:off x="3677100" y="3425875"/>
              <a:ext cx="152400" cy="68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76" name="Shape 776"/>
            <p:cNvCxnSpPr>
              <a:stCxn id="777" idx="2"/>
              <a:endCxn id="775" idx="0"/>
            </p:cNvCxnSpPr>
            <p:nvPr/>
          </p:nvCxnSpPr>
          <p:spPr>
            <a:xfrm>
              <a:off x="3677097" y="2441925"/>
              <a:ext cx="0" cy="68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grpSp>
          <p:nvGrpSpPr>
            <p:cNvPr id="778" name="Shape 778"/>
            <p:cNvGrpSpPr/>
            <p:nvPr/>
          </p:nvGrpSpPr>
          <p:grpSpPr>
            <a:xfrm>
              <a:off x="3231600" y="3128750"/>
              <a:ext cx="3267000" cy="297000"/>
              <a:chOff x="3231600" y="3128750"/>
              <a:chExt cx="3267000" cy="297000"/>
            </a:xfrm>
          </p:grpSpPr>
          <p:sp>
            <p:nvSpPr>
              <p:cNvPr id="779" name="Shape 779"/>
              <p:cNvSpPr/>
              <p:nvPr/>
            </p:nvSpPr>
            <p:spPr>
              <a:xfrm>
                <a:off x="32316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5" name="Shape 775"/>
              <p:cNvSpPr/>
              <p:nvPr/>
            </p:nvSpPr>
            <p:spPr>
              <a:xfrm>
                <a:off x="35286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0" name="Shape 780"/>
              <p:cNvSpPr/>
              <p:nvPr/>
            </p:nvSpPr>
            <p:spPr>
              <a:xfrm>
                <a:off x="38256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2" name="Shape 772"/>
              <p:cNvSpPr/>
              <p:nvPr/>
            </p:nvSpPr>
            <p:spPr>
              <a:xfrm>
                <a:off x="41226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1" name="Shape 781"/>
              <p:cNvSpPr/>
              <p:nvPr/>
            </p:nvSpPr>
            <p:spPr>
              <a:xfrm>
                <a:off x="44196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2" name="Shape 782"/>
              <p:cNvSpPr/>
              <p:nvPr/>
            </p:nvSpPr>
            <p:spPr>
              <a:xfrm>
                <a:off x="47166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3" name="Shape 783"/>
              <p:cNvSpPr/>
              <p:nvPr/>
            </p:nvSpPr>
            <p:spPr>
              <a:xfrm>
                <a:off x="50136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4" name="Shape 784"/>
              <p:cNvSpPr/>
              <p:nvPr/>
            </p:nvSpPr>
            <p:spPr>
              <a:xfrm>
                <a:off x="53106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5" name="Shape 785"/>
              <p:cNvSpPr/>
              <p:nvPr/>
            </p:nvSpPr>
            <p:spPr>
              <a:xfrm>
                <a:off x="56076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6" name="Shape 786"/>
              <p:cNvSpPr/>
              <p:nvPr/>
            </p:nvSpPr>
            <p:spPr>
              <a:xfrm>
                <a:off x="59046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7" name="Shape 787"/>
              <p:cNvSpPr/>
              <p:nvPr/>
            </p:nvSpPr>
            <p:spPr>
              <a:xfrm>
                <a:off x="62016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88" name="Shape 788"/>
            <p:cNvGrpSpPr/>
            <p:nvPr/>
          </p:nvGrpSpPr>
          <p:grpSpPr>
            <a:xfrm>
              <a:off x="3528597" y="2144925"/>
              <a:ext cx="891000" cy="297000"/>
              <a:chOff x="3384000" y="3128750"/>
              <a:chExt cx="891000" cy="297000"/>
            </a:xfrm>
          </p:grpSpPr>
          <p:sp>
            <p:nvSpPr>
              <p:cNvPr id="777" name="Shape 777"/>
              <p:cNvSpPr/>
              <p:nvPr/>
            </p:nvSpPr>
            <p:spPr>
              <a:xfrm>
                <a:off x="3384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9" name="Shape 789"/>
              <p:cNvSpPr/>
              <p:nvPr/>
            </p:nvSpPr>
            <p:spPr>
              <a:xfrm>
                <a:off x="3681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90" name="Shape 790"/>
              <p:cNvSpPr/>
              <p:nvPr/>
            </p:nvSpPr>
            <p:spPr>
              <a:xfrm>
                <a:off x="3978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cxnSp>
          <p:nvCxnSpPr>
            <p:cNvPr id="791" name="Shape 791"/>
            <p:cNvCxnSpPr>
              <a:stCxn id="772" idx="0"/>
              <a:endCxn id="790" idx="2"/>
            </p:cNvCxnSpPr>
            <p:nvPr/>
          </p:nvCxnSpPr>
          <p:spPr>
            <a:xfrm rot="10800000">
              <a:off x="4271100" y="2442050"/>
              <a:ext cx="0" cy="68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792" name="Shape 792"/>
            <p:cNvSpPr txBox="1"/>
            <p:nvPr/>
          </p:nvSpPr>
          <p:spPr>
            <a:xfrm>
              <a:off x="1779425" y="2092275"/>
              <a:ext cx="5940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Filter</a:t>
              </a:r>
            </a:p>
          </p:txBody>
        </p:sp>
        <p:sp>
          <p:nvSpPr>
            <p:cNvPr id="793" name="Shape 793"/>
            <p:cNvSpPr txBox="1"/>
            <p:nvPr/>
          </p:nvSpPr>
          <p:spPr>
            <a:xfrm>
              <a:off x="1779425" y="3076100"/>
              <a:ext cx="5940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Input</a:t>
              </a:r>
            </a:p>
          </p:txBody>
        </p:sp>
        <p:sp>
          <p:nvSpPr>
            <p:cNvPr id="794" name="Shape 794"/>
            <p:cNvSpPr txBox="1"/>
            <p:nvPr/>
          </p:nvSpPr>
          <p:spPr>
            <a:xfrm>
              <a:off x="1705175" y="4059925"/>
              <a:ext cx="7425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Output</a:t>
              </a:r>
            </a:p>
          </p:txBody>
        </p:sp>
        <p:grpSp>
          <p:nvGrpSpPr>
            <p:cNvPr id="795" name="Shape 795"/>
            <p:cNvGrpSpPr/>
            <p:nvPr/>
          </p:nvGrpSpPr>
          <p:grpSpPr>
            <a:xfrm>
              <a:off x="3384000" y="4112575"/>
              <a:ext cx="3267000" cy="297000"/>
              <a:chOff x="3384000" y="3128750"/>
              <a:chExt cx="3267000" cy="297000"/>
            </a:xfrm>
          </p:grpSpPr>
          <p:sp>
            <p:nvSpPr>
              <p:cNvPr id="796" name="Shape 796"/>
              <p:cNvSpPr/>
              <p:nvPr/>
            </p:nvSpPr>
            <p:spPr>
              <a:xfrm>
                <a:off x="3384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4" name="Shape 774"/>
              <p:cNvSpPr/>
              <p:nvPr/>
            </p:nvSpPr>
            <p:spPr>
              <a:xfrm>
                <a:off x="3681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1" name="Shape 771"/>
              <p:cNvSpPr/>
              <p:nvPr/>
            </p:nvSpPr>
            <p:spPr>
              <a:xfrm>
                <a:off x="3978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97" name="Shape 797"/>
              <p:cNvSpPr/>
              <p:nvPr/>
            </p:nvSpPr>
            <p:spPr>
              <a:xfrm>
                <a:off x="4275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98" name="Shape 798"/>
              <p:cNvSpPr/>
              <p:nvPr/>
            </p:nvSpPr>
            <p:spPr>
              <a:xfrm>
                <a:off x="4572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99" name="Shape 799"/>
              <p:cNvSpPr/>
              <p:nvPr/>
            </p:nvSpPr>
            <p:spPr>
              <a:xfrm>
                <a:off x="4869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00" name="Shape 800"/>
              <p:cNvSpPr/>
              <p:nvPr/>
            </p:nvSpPr>
            <p:spPr>
              <a:xfrm>
                <a:off x="5166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01" name="Shape 801"/>
              <p:cNvSpPr/>
              <p:nvPr/>
            </p:nvSpPr>
            <p:spPr>
              <a:xfrm>
                <a:off x="5463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02" name="Shape 802"/>
              <p:cNvSpPr/>
              <p:nvPr/>
            </p:nvSpPr>
            <p:spPr>
              <a:xfrm>
                <a:off x="5760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03" name="Shape 803"/>
              <p:cNvSpPr/>
              <p:nvPr/>
            </p:nvSpPr>
            <p:spPr>
              <a:xfrm>
                <a:off x="6057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04" name="Shape 804"/>
              <p:cNvSpPr/>
              <p:nvPr/>
            </p:nvSpPr>
            <p:spPr>
              <a:xfrm>
                <a:off x="6354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805" name="Shape 805"/>
            <p:cNvSpPr/>
            <p:nvPr/>
          </p:nvSpPr>
          <p:spPr>
            <a:xfrm>
              <a:off x="3677100" y="2144925"/>
              <a:ext cx="594000" cy="297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3384000" y="3128750"/>
              <a:ext cx="2970000" cy="297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3532500" y="4112700"/>
              <a:ext cx="594000" cy="297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 rot="5400000">
              <a:off x="1879775" y="3572512"/>
              <a:ext cx="393300" cy="393300"/>
            </a:xfrm>
            <a:prstGeom prst="mathEqual">
              <a:avLst>
                <a:gd name="adj1" fmla="val 23520"/>
                <a:gd name="adj2" fmla="val 1176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1982225" y="2688732"/>
              <a:ext cx="188400" cy="1932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Invertibility of CNNs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Reconstruction from deep features obtained by CNNs is nearly perfect.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Compressive sensing</a:t>
            </a:r>
          </a:p>
        </p:txBody>
      </p:sp>
      <p:sp>
        <p:nvSpPr>
          <p:cNvPr id="815" name="Shape 815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romanLcPeriod" startAt="2"/>
            </a:pPr>
            <a:r>
              <a:rPr lang="en"/>
              <a:t>Is (de)convolution multiplicative?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Let’s think about 1-d example.</a:t>
            </a:r>
          </a:p>
        </p:txBody>
      </p:sp>
      <p:grpSp>
        <p:nvGrpSpPr>
          <p:cNvPr id="816" name="Shape 816"/>
          <p:cNvGrpSpPr/>
          <p:nvPr/>
        </p:nvGrpSpPr>
        <p:grpSpPr>
          <a:xfrm>
            <a:off x="1705175" y="2092275"/>
            <a:ext cx="4945825" cy="2369950"/>
            <a:chOff x="1705175" y="2092275"/>
            <a:chExt cx="4945825" cy="2369950"/>
          </a:xfrm>
        </p:grpSpPr>
        <p:cxnSp>
          <p:nvCxnSpPr>
            <p:cNvPr id="817" name="Shape 817"/>
            <p:cNvCxnSpPr>
              <a:stCxn id="818" idx="0"/>
              <a:endCxn id="819" idx="2"/>
            </p:cNvCxnSpPr>
            <p:nvPr/>
          </p:nvCxnSpPr>
          <p:spPr>
            <a:xfrm rot="10800000" flipH="1">
              <a:off x="4423500" y="3425875"/>
              <a:ext cx="144600" cy="68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820" name="Shape 820"/>
            <p:cNvCxnSpPr>
              <a:stCxn id="821" idx="0"/>
              <a:endCxn id="822" idx="2"/>
            </p:cNvCxnSpPr>
            <p:nvPr/>
          </p:nvCxnSpPr>
          <p:spPr>
            <a:xfrm rot="10800000">
              <a:off x="3974100" y="3425875"/>
              <a:ext cx="152400" cy="68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823" name="Shape 823"/>
            <p:cNvCxnSpPr>
              <a:stCxn id="824" idx="2"/>
              <a:endCxn id="822" idx="0"/>
            </p:cNvCxnSpPr>
            <p:nvPr/>
          </p:nvCxnSpPr>
          <p:spPr>
            <a:xfrm>
              <a:off x="3974097" y="2441925"/>
              <a:ext cx="0" cy="68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grpSp>
          <p:nvGrpSpPr>
            <p:cNvPr id="825" name="Shape 825"/>
            <p:cNvGrpSpPr/>
            <p:nvPr/>
          </p:nvGrpSpPr>
          <p:grpSpPr>
            <a:xfrm>
              <a:off x="3231600" y="3128750"/>
              <a:ext cx="3267000" cy="297000"/>
              <a:chOff x="3231600" y="3128750"/>
              <a:chExt cx="3267000" cy="297000"/>
            </a:xfrm>
          </p:grpSpPr>
          <p:sp>
            <p:nvSpPr>
              <p:cNvPr id="826" name="Shape 826"/>
              <p:cNvSpPr/>
              <p:nvPr/>
            </p:nvSpPr>
            <p:spPr>
              <a:xfrm>
                <a:off x="32316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27" name="Shape 827"/>
              <p:cNvSpPr/>
              <p:nvPr/>
            </p:nvSpPr>
            <p:spPr>
              <a:xfrm>
                <a:off x="35286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22" name="Shape 822"/>
              <p:cNvSpPr/>
              <p:nvPr/>
            </p:nvSpPr>
            <p:spPr>
              <a:xfrm>
                <a:off x="38256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28" name="Shape 828"/>
              <p:cNvSpPr/>
              <p:nvPr/>
            </p:nvSpPr>
            <p:spPr>
              <a:xfrm>
                <a:off x="41226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19" name="Shape 819"/>
              <p:cNvSpPr/>
              <p:nvPr/>
            </p:nvSpPr>
            <p:spPr>
              <a:xfrm>
                <a:off x="44196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29" name="Shape 829"/>
              <p:cNvSpPr/>
              <p:nvPr/>
            </p:nvSpPr>
            <p:spPr>
              <a:xfrm>
                <a:off x="47166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30" name="Shape 830"/>
              <p:cNvSpPr/>
              <p:nvPr/>
            </p:nvSpPr>
            <p:spPr>
              <a:xfrm>
                <a:off x="50136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31" name="Shape 831"/>
              <p:cNvSpPr/>
              <p:nvPr/>
            </p:nvSpPr>
            <p:spPr>
              <a:xfrm>
                <a:off x="53106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32" name="Shape 832"/>
              <p:cNvSpPr/>
              <p:nvPr/>
            </p:nvSpPr>
            <p:spPr>
              <a:xfrm>
                <a:off x="56076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33" name="Shape 833"/>
              <p:cNvSpPr/>
              <p:nvPr/>
            </p:nvSpPr>
            <p:spPr>
              <a:xfrm>
                <a:off x="59046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34" name="Shape 834"/>
              <p:cNvSpPr/>
              <p:nvPr/>
            </p:nvSpPr>
            <p:spPr>
              <a:xfrm>
                <a:off x="62016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835" name="Shape 835"/>
            <p:cNvGrpSpPr/>
            <p:nvPr/>
          </p:nvGrpSpPr>
          <p:grpSpPr>
            <a:xfrm>
              <a:off x="3825597" y="2144925"/>
              <a:ext cx="891000" cy="297000"/>
              <a:chOff x="3384000" y="3128750"/>
              <a:chExt cx="891000" cy="297000"/>
            </a:xfrm>
          </p:grpSpPr>
          <p:sp>
            <p:nvSpPr>
              <p:cNvPr id="824" name="Shape 824"/>
              <p:cNvSpPr/>
              <p:nvPr/>
            </p:nvSpPr>
            <p:spPr>
              <a:xfrm>
                <a:off x="3384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36" name="Shape 836"/>
              <p:cNvSpPr/>
              <p:nvPr/>
            </p:nvSpPr>
            <p:spPr>
              <a:xfrm>
                <a:off x="3681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37" name="Shape 837"/>
              <p:cNvSpPr/>
              <p:nvPr/>
            </p:nvSpPr>
            <p:spPr>
              <a:xfrm>
                <a:off x="3978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cxnSp>
          <p:nvCxnSpPr>
            <p:cNvPr id="838" name="Shape 838"/>
            <p:cNvCxnSpPr>
              <a:stCxn id="819" idx="0"/>
              <a:endCxn id="837" idx="2"/>
            </p:cNvCxnSpPr>
            <p:nvPr/>
          </p:nvCxnSpPr>
          <p:spPr>
            <a:xfrm rot="10800000">
              <a:off x="4568100" y="2442050"/>
              <a:ext cx="0" cy="68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839" name="Shape 839"/>
            <p:cNvSpPr txBox="1"/>
            <p:nvPr/>
          </p:nvSpPr>
          <p:spPr>
            <a:xfrm>
              <a:off x="1779425" y="2092275"/>
              <a:ext cx="5940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Filter</a:t>
              </a:r>
            </a:p>
          </p:txBody>
        </p:sp>
        <p:sp>
          <p:nvSpPr>
            <p:cNvPr id="840" name="Shape 840"/>
            <p:cNvSpPr txBox="1"/>
            <p:nvPr/>
          </p:nvSpPr>
          <p:spPr>
            <a:xfrm>
              <a:off x="1779425" y="3076100"/>
              <a:ext cx="5940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Input</a:t>
              </a:r>
            </a:p>
          </p:txBody>
        </p:sp>
        <p:sp>
          <p:nvSpPr>
            <p:cNvPr id="841" name="Shape 841"/>
            <p:cNvSpPr txBox="1"/>
            <p:nvPr/>
          </p:nvSpPr>
          <p:spPr>
            <a:xfrm>
              <a:off x="1705175" y="4059925"/>
              <a:ext cx="7425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Output</a:t>
              </a:r>
            </a:p>
          </p:txBody>
        </p:sp>
        <p:grpSp>
          <p:nvGrpSpPr>
            <p:cNvPr id="842" name="Shape 842"/>
            <p:cNvGrpSpPr/>
            <p:nvPr/>
          </p:nvGrpSpPr>
          <p:grpSpPr>
            <a:xfrm>
              <a:off x="3384000" y="4112575"/>
              <a:ext cx="3267000" cy="297000"/>
              <a:chOff x="3384000" y="3128750"/>
              <a:chExt cx="3267000" cy="297000"/>
            </a:xfrm>
          </p:grpSpPr>
          <p:sp>
            <p:nvSpPr>
              <p:cNvPr id="843" name="Shape 843"/>
              <p:cNvSpPr/>
              <p:nvPr/>
            </p:nvSpPr>
            <p:spPr>
              <a:xfrm>
                <a:off x="3384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44" name="Shape 844"/>
              <p:cNvSpPr/>
              <p:nvPr/>
            </p:nvSpPr>
            <p:spPr>
              <a:xfrm>
                <a:off x="3681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21" name="Shape 821"/>
              <p:cNvSpPr/>
              <p:nvPr/>
            </p:nvSpPr>
            <p:spPr>
              <a:xfrm>
                <a:off x="3978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18" name="Shape 818"/>
              <p:cNvSpPr/>
              <p:nvPr/>
            </p:nvSpPr>
            <p:spPr>
              <a:xfrm>
                <a:off x="4275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45" name="Shape 845"/>
              <p:cNvSpPr/>
              <p:nvPr/>
            </p:nvSpPr>
            <p:spPr>
              <a:xfrm>
                <a:off x="4572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46" name="Shape 846"/>
              <p:cNvSpPr/>
              <p:nvPr/>
            </p:nvSpPr>
            <p:spPr>
              <a:xfrm>
                <a:off x="4869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47" name="Shape 847"/>
              <p:cNvSpPr/>
              <p:nvPr/>
            </p:nvSpPr>
            <p:spPr>
              <a:xfrm>
                <a:off x="5166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48" name="Shape 848"/>
              <p:cNvSpPr/>
              <p:nvPr/>
            </p:nvSpPr>
            <p:spPr>
              <a:xfrm>
                <a:off x="5463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49" name="Shape 849"/>
              <p:cNvSpPr/>
              <p:nvPr/>
            </p:nvSpPr>
            <p:spPr>
              <a:xfrm>
                <a:off x="5760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50" name="Shape 850"/>
              <p:cNvSpPr/>
              <p:nvPr/>
            </p:nvSpPr>
            <p:spPr>
              <a:xfrm>
                <a:off x="6057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51" name="Shape 851"/>
              <p:cNvSpPr/>
              <p:nvPr/>
            </p:nvSpPr>
            <p:spPr>
              <a:xfrm>
                <a:off x="6354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852" name="Shape 852"/>
            <p:cNvSpPr/>
            <p:nvPr/>
          </p:nvSpPr>
          <p:spPr>
            <a:xfrm>
              <a:off x="3974100" y="2144925"/>
              <a:ext cx="594000" cy="297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3384000" y="3128750"/>
              <a:ext cx="2970000" cy="297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3532500" y="4112700"/>
              <a:ext cx="891000" cy="297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 rot="5400000">
              <a:off x="1879775" y="3572512"/>
              <a:ext cx="393300" cy="393300"/>
            </a:xfrm>
            <a:prstGeom prst="mathEqual">
              <a:avLst>
                <a:gd name="adj1" fmla="val 23520"/>
                <a:gd name="adj2" fmla="val 1176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1982225" y="2688732"/>
              <a:ext cx="188400" cy="1932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Compressive sensing</a:t>
            </a:r>
          </a:p>
        </p:txBody>
      </p:sp>
      <p:sp>
        <p:nvSpPr>
          <p:cNvPr id="862" name="Shape 862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romanLcPeriod" startAt="2"/>
            </a:pPr>
            <a:r>
              <a:rPr lang="en"/>
              <a:t>Is (de)convolution multiplicative?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Let’s think about 1-d example.</a:t>
            </a:r>
          </a:p>
        </p:txBody>
      </p:sp>
      <p:grpSp>
        <p:nvGrpSpPr>
          <p:cNvPr id="863" name="Shape 863"/>
          <p:cNvGrpSpPr/>
          <p:nvPr/>
        </p:nvGrpSpPr>
        <p:grpSpPr>
          <a:xfrm>
            <a:off x="1705175" y="2092275"/>
            <a:ext cx="4945825" cy="2369950"/>
            <a:chOff x="1705175" y="2092275"/>
            <a:chExt cx="4945825" cy="2369950"/>
          </a:xfrm>
        </p:grpSpPr>
        <p:cxnSp>
          <p:nvCxnSpPr>
            <p:cNvPr id="864" name="Shape 864"/>
            <p:cNvCxnSpPr>
              <a:stCxn id="865" idx="0"/>
              <a:endCxn id="866" idx="2"/>
            </p:cNvCxnSpPr>
            <p:nvPr/>
          </p:nvCxnSpPr>
          <p:spPr>
            <a:xfrm rot="10800000" flipH="1">
              <a:off x="6205500" y="3425875"/>
              <a:ext cx="144600" cy="68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867" name="Shape 867"/>
            <p:cNvCxnSpPr>
              <a:stCxn id="868" idx="0"/>
              <a:endCxn id="869" idx="2"/>
            </p:cNvCxnSpPr>
            <p:nvPr/>
          </p:nvCxnSpPr>
          <p:spPr>
            <a:xfrm rot="10800000">
              <a:off x="5756100" y="3425875"/>
              <a:ext cx="152400" cy="68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870" name="Shape 870"/>
            <p:cNvCxnSpPr>
              <a:stCxn id="871" idx="2"/>
              <a:endCxn id="869" idx="0"/>
            </p:cNvCxnSpPr>
            <p:nvPr/>
          </p:nvCxnSpPr>
          <p:spPr>
            <a:xfrm>
              <a:off x="5756097" y="2494575"/>
              <a:ext cx="0" cy="634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grpSp>
          <p:nvGrpSpPr>
            <p:cNvPr id="872" name="Shape 872"/>
            <p:cNvGrpSpPr/>
            <p:nvPr/>
          </p:nvGrpSpPr>
          <p:grpSpPr>
            <a:xfrm>
              <a:off x="3231600" y="3128750"/>
              <a:ext cx="3267000" cy="297000"/>
              <a:chOff x="3231600" y="3128750"/>
              <a:chExt cx="3267000" cy="297000"/>
            </a:xfrm>
          </p:grpSpPr>
          <p:sp>
            <p:nvSpPr>
              <p:cNvPr id="873" name="Shape 873"/>
              <p:cNvSpPr/>
              <p:nvPr/>
            </p:nvSpPr>
            <p:spPr>
              <a:xfrm>
                <a:off x="32316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74" name="Shape 874"/>
              <p:cNvSpPr/>
              <p:nvPr/>
            </p:nvSpPr>
            <p:spPr>
              <a:xfrm>
                <a:off x="35286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75" name="Shape 875"/>
              <p:cNvSpPr/>
              <p:nvPr/>
            </p:nvSpPr>
            <p:spPr>
              <a:xfrm>
                <a:off x="38256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76" name="Shape 876"/>
              <p:cNvSpPr/>
              <p:nvPr/>
            </p:nvSpPr>
            <p:spPr>
              <a:xfrm>
                <a:off x="41226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77" name="Shape 877"/>
              <p:cNvSpPr/>
              <p:nvPr/>
            </p:nvSpPr>
            <p:spPr>
              <a:xfrm>
                <a:off x="44196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78" name="Shape 878"/>
              <p:cNvSpPr/>
              <p:nvPr/>
            </p:nvSpPr>
            <p:spPr>
              <a:xfrm>
                <a:off x="47166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79" name="Shape 879"/>
              <p:cNvSpPr/>
              <p:nvPr/>
            </p:nvSpPr>
            <p:spPr>
              <a:xfrm>
                <a:off x="50136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0" name="Shape 880"/>
              <p:cNvSpPr/>
              <p:nvPr/>
            </p:nvSpPr>
            <p:spPr>
              <a:xfrm>
                <a:off x="53106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69" name="Shape 869"/>
              <p:cNvSpPr/>
              <p:nvPr/>
            </p:nvSpPr>
            <p:spPr>
              <a:xfrm>
                <a:off x="56076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1" name="Shape 881"/>
              <p:cNvSpPr/>
              <p:nvPr/>
            </p:nvSpPr>
            <p:spPr>
              <a:xfrm>
                <a:off x="59046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66" name="Shape 866"/>
              <p:cNvSpPr/>
              <p:nvPr/>
            </p:nvSpPr>
            <p:spPr>
              <a:xfrm>
                <a:off x="62016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882" name="Shape 882"/>
            <p:cNvGrpSpPr/>
            <p:nvPr/>
          </p:nvGrpSpPr>
          <p:grpSpPr>
            <a:xfrm>
              <a:off x="5607597" y="2197575"/>
              <a:ext cx="891000" cy="297000"/>
              <a:chOff x="3384000" y="3128750"/>
              <a:chExt cx="891000" cy="297000"/>
            </a:xfrm>
          </p:grpSpPr>
          <p:sp>
            <p:nvSpPr>
              <p:cNvPr id="871" name="Shape 871"/>
              <p:cNvSpPr/>
              <p:nvPr/>
            </p:nvSpPr>
            <p:spPr>
              <a:xfrm>
                <a:off x="3384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3" name="Shape 883"/>
              <p:cNvSpPr/>
              <p:nvPr/>
            </p:nvSpPr>
            <p:spPr>
              <a:xfrm>
                <a:off x="3681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4" name="Shape 884"/>
              <p:cNvSpPr/>
              <p:nvPr/>
            </p:nvSpPr>
            <p:spPr>
              <a:xfrm>
                <a:off x="3978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cxnSp>
          <p:nvCxnSpPr>
            <p:cNvPr id="885" name="Shape 885"/>
            <p:cNvCxnSpPr>
              <a:stCxn id="866" idx="0"/>
              <a:endCxn id="884" idx="2"/>
            </p:cNvCxnSpPr>
            <p:nvPr/>
          </p:nvCxnSpPr>
          <p:spPr>
            <a:xfrm rot="10800000">
              <a:off x="6350100" y="2494550"/>
              <a:ext cx="0" cy="634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886" name="Shape 886"/>
            <p:cNvSpPr txBox="1"/>
            <p:nvPr/>
          </p:nvSpPr>
          <p:spPr>
            <a:xfrm>
              <a:off x="1779425" y="2092275"/>
              <a:ext cx="5940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Filter</a:t>
              </a:r>
            </a:p>
          </p:txBody>
        </p:sp>
        <p:sp>
          <p:nvSpPr>
            <p:cNvPr id="887" name="Shape 887"/>
            <p:cNvSpPr txBox="1"/>
            <p:nvPr/>
          </p:nvSpPr>
          <p:spPr>
            <a:xfrm>
              <a:off x="1779425" y="3076100"/>
              <a:ext cx="5940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Input</a:t>
              </a:r>
            </a:p>
          </p:txBody>
        </p:sp>
        <p:sp>
          <p:nvSpPr>
            <p:cNvPr id="888" name="Shape 888"/>
            <p:cNvSpPr txBox="1"/>
            <p:nvPr/>
          </p:nvSpPr>
          <p:spPr>
            <a:xfrm>
              <a:off x="1705175" y="4059925"/>
              <a:ext cx="7425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Output</a:t>
              </a:r>
            </a:p>
          </p:txBody>
        </p:sp>
        <p:grpSp>
          <p:nvGrpSpPr>
            <p:cNvPr id="889" name="Shape 889"/>
            <p:cNvGrpSpPr/>
            <p:nvPr/>
          </p:nvGrpSpPr>
          <p:grpSpPr>
            <a:xfrm>
              <a:off x="3384000" y="4112575"/>
              <a:ext cx="3267000" cy="297000"/>
              <a:chOff x="3384000" y="3128750"/>
              <a:chExt cx="3267000" cy="297000"/>
            </a:xfrm>
          </p:grpSpPr>
          <p:sp>
            <p:nvSpPr>
              <p:cNvPr id="890" name="Shape 890"/>
              <p:cNvSpPr/>
              <p:nvPr/>
            </p:nvSpPr>
            <p:spPr>
              <a:xfrm>
                <a:off x="3384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1" name="Shape 891"/>
              <p:cNvSpPr/>
              <p:nvPr/>
            </p:nvSpPr>
            <p:spPr>
              <a:xfrm>
                <a:off x="3681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2" name="Shape 892"/>
              <p:cNvSpPr/>
              <p:nvPr/>
            </p:nvSpPr>
            <p:spPr>
              <a:xfrm>
                <a:off x="3978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3" name="Shape 893"/>
              <p:cNvSpPr/>
              <p:nvPr/>
            </p:nvSpPr>
            <p:spPr>
              <a:xfrm>
                <a:off x="4275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4" name="Shape 894"/>
              <p:cNvSpPr/>
              <p:nvPr/>
            </p:nvSpPr>
            <p:spPr>
              <a:xfrm>
                <a:off x="4572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5" name="Shape 895"/>
              <p:cNvSpPr/>
              <p:nvPr/>
            </p:nvSpPr>
            <p:spPr>
              <a:xfrm>
                <a:off x="4869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6" name="Shape 896"/>
              <p:cNvSpPr/>
              <p:nvPr/>
            </p:nvSpPr>
            <p:spPr>
              <a:xfrm>
                <a:off x="5166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7" name="Shape 897"/>
              <p:cNvSpPr/>
              <p:nvPr/>
            </p:nvSpPr>
            <p:spPr>
              <a:xfrm>
                <a:off x="5463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68" name="Shape 868"/>
              <p:cNvSpPr/>
              <p:nvPr/>
            </p:nvSpPr>
            <p:spPr>
              <a:xfrm>
                <a:off x="5760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65" name="Shape 865"/>
              <p:cNvSpPr/>
              <p:nvPr/>
            </p:nvSpPr>
            <p:spPr>
              <a:xfrm>
                <a:off x="6057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8" name="Shape 898"/>
              <p:cNvSpPr/>
              <p:nvPr/>
            </p:nvSpPr>
            <p:spPr>
              <a:xfrm>
                <a:off x="6354000" y="3128750"/>
                <a:ext cx="297000" cy="2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899" name="Shape 899"/>
            <p:cNvSpPr/>
            <p:nvPr/>
          </p:nvSpPr>
          <p:spPr>
            <a:xfrm>
              <a:off x="5756100" y="2197575"/>
              <a:ext cx="594000" cy="297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3384000" y="3128750"/>
              <a:ext cx="2970000" cy="297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3532500" y="4112700"/>
              <a:ext cx="2673000" cy="297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 rot="5400000">
              <a:off x="1879775" y="3572512"/>
              <a:ext cx="393300" cy="393300"/>
            </a:xfrm>
            <a:prstGeom prst="mathEqual">
              <a:avLst>
                <a:gd name="adj1" fmla="val 23520"/>
                <a:gd name="adj2" fmla="val 1176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1982225" y="2688732"/>
              <a:ext cx="188400" cy="1932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Compressive sensing</a:t>
            </a:r>
          </a:p>
        </p:txBody>
      </p:sp>
      <p:sp>
        <p:nvSpPr>
          <p:cNvPr id="909" name="Shape 909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romanLcPeriod" startAt="2"/>
            </a:pPr>
            <a:r>
              <a:rPr lang="en"/>
              <a:t>Is (de)convolution multiplicative?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Let’s think about 1-d example.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Equivalently, in matrix multiplication form,</a:t>
            </a:r>
          </a:p>
        </p:txBody>
      </p:sp>
      <p:grpSp>
        <p:nvGrpSpPr>
          <p:cNvPr id="910" name="Shape 910"/>
          <p:cNvGrpSpPr/>
          <p:nvPr/>
        </p:nvGrpSpPr>
        <p:grpSpPr>
          <a:xfrm>
            <a:off x="1936725" y="1716300"/>
            <a:ext cx="5270550" cy="3351000"/>
            <a:chOff x="1936725" y="1716300"/>
            <a:chExt cx="5270550" cy="3351000"/>
          </a:xfrm>
        </p:grpSpPr>
        <p:sp>
          <p:nvSpPr>
            <p:cNvPr id="911" name="Shape 911"/>
            <p:cNvSpPr txBox="1"/>
            <p:nvPr/>
          </p:nvSpPr>
          <p:spPr>
            <a:xfrm>
              <a:off x="2788125" y="1944900"/>
              <a:ext cx="6732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Filters</a:t>
              </a:r>
            </a:p>
          </p:txBody>
        </p:sp>
        <p:sp>
          <p:nvSpPr>
            <p:cNvPr id="912" name="Shape 912"/>
            <p:cNvSpPr txBox="1"/>
            <p:nvPr/>
          </p:nvSpPr>
          <p:spPr>
            <a:xfrm>
              <a:off x="5203125" y="1716300"/>
              <a:ext cx="5940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Input</a:t>
              </a:r>
            </a:p>
          </p:txBody>
        </p:sp>
        <p:sp>
          <p:nvSpPr>
            <p:cNvPr id="913" name="Shape 913"/>
            <p:cNvSpPr txBox="1"/>
            <p:nvPr/>
          </p:nvSpPr>
          <p:spPr>
            <a:xfrm>
              <a:off x="6464775" y="1716300"/>
              <a:ext cx="7425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Output</a:t>
              </a:r>
            </a:p>
          </p:txBody>
        </p:sp>
        <p:sp>
          <p:nvSpPr>
            <p:cNvPr id="914" name="Shape 914"/>
            <p:cNvSpPr/>
            <p:nvPr/>
          </p:nvSpPr>
          <p:spPr>
            <a:xfrm>
              <a:off x="5351625" y="2097300"/>
              <a:ext cx="297000" cy="2970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6687525" y="2245800"/>
              <a:ext cx="297000" cy="2673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16" name="Shape 916"/>
            <p:cNvGrpSpPr/>
            <p:nvPr/>
          </p:nvGrpSpPr>
          <p:grpSpPr>
            <a:xfrm>
              <a:off x="1936725" y="2542800"/>
              <a:ext cx="2376000" cy="2079000"/>
              <a:chOff x="888425" y="2537775"/>
              <a:chExt cx="2376000" cy="2079000"/>
            </a:xfrm>
          </p:grpSpPr>
          <p:sp>
            <p:nvSpPr>
              <p:cNvPr id="917" name="Shape 917"/>
              <p:cNvSpPr/>
              <p:nvPr/>
            </p:nvSpPr>
            <p:spPr>
              <a:xfrm>
                <a:off x="888425" y="2537775"/>
                <a:ext cx="2376000" cy="20790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8" name="Shape 918"/>
              <p:cNvSpPr/>
              <p:nvPr/>
            </p:nvSpPr>
            <p:spPr>
              <a:xfrm>
                <a:off x="888425" y="2537775"/>
                <a:ext cx="594000" cy="297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9" name="Shape 919"/>
              <p:cNvSpPr/>
              <p:nvPr/>
            </p:nvSpPr>
            <p:spPr>
              <a:xfrm>
                <a:off x="1185425" y="2834775"/>
                <a:ext cx="594000" cy="297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0" name="Shape 920"/>
              <p:cNvSpPr/>
              <p:nvPr/>
            </p:nvSpPr>
            <p:spPr>
              <a:xfrm>
                <a:off x="1482425" y="3131775"/>
                <a:ext cx="594000" cy="297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1" name="Shape 921"/>
              <p:cNvSpPr/>
              <p:nvPr/>
            </p:nvSpPr>
            <p:spPr>
              <a:xfrm>
                <a:off x="2076425" y="3725775"/>
                <a:ext cx="594000" cy="297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2" name="Shape 922"/>
              <p:cNvSpPr/>
              <p:nvPr/>
            </p:nvSpPr>
            <p:spPr>
              <a:xfrm>
                <a:off x="2670425" y="4319775"/>
                <a:ext cx="594000" cy="297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923" name="Shape 923"/>
              <p:cNvCxnSpPr/>
              <p:nvPr/>
            </p:nvCxnSpPr>
            <p:spPr>
              <a:xfrm>
                <a:off x="2076425" y="3539025"/>
                <a:ext cx="143700" cy="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924" name="Shape 924"/>
              <p:cNvCxnSpPr/>
              <p:nvPr/>
            </p:nvCxnSpPr>
            <p:spPr>
              <a:xfrm>
                <a:off x="2670425" y="4133025"/>
                <a:ext cx="143700" cy="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925" name="Shape 925"/>
            <p:cNvSpPr/>
            <p:nvPr/>
          </p:nvSpPr>
          <p:spPr>
            <a:xfrm>
              <a:off x="4635525" y="3385650"/>
              <a:ext cx="393300" cy="3933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5971425" y="3385650"/>
              <a:ext cx="393300" cy="393300"/>
            </a:xfrm>
            <a:prstGeom prst="mathEqual">
              <a:avLst>
                <a:gd name="adj1" fmla="val 23520"/>
                <a:gd name="adj2" fmla="val 1176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Compressive sensing</a:t>
            </a:r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romanLcPeriod" startAt="2"/>
            </a:pPr>
            <a:r>
              <a:rPr lang="en"/>
              <a:t>Is (de)convolution multiplicative?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Let’s think about 1-d example.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Taking account of multiple input and output channels,</a:t>
            </a:r>
          </a:p>
        </p:txBody>
      </p:sp>
      <p:grpSp>
        <p:nvGrpSpPr>
          <p:cNvPr id="933" name="Shape 933"/>
          <p:cNvGrpSpPr/>
          <p:nvPr/>
        </p:nvGrpSpPr>
        <p:grpSpPr>
          <a:xfrm>
            <a:off x="1926989" y="1716300"/>
            <a:ext cx="5280285" cy="3350297"/>
            <a:chOff x="1926989" y="1716300"/>
            <a:chExt cx="5280285" cy="3350297"/>
          </a:xfrm>
        </p:grpSpPr>
        <p:sp>
          <p:nvSpPr>
            <p:cNvPr id="934" name="Shape 934"/>
            <p:cNvSpPr txBox="1"/>
            <p:nvPr/>
          </p:nvSpPr>
          <p:spPr>
            <a:xfrm>
              <a:off x="5203125" y="1716300"/>
              <a:ext cx="5940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i="1">
                  <a:latin typeface="Cambria"/>
                  <a:ea typeface="Cambria"/>
                  <a:cs typeface="Cambria"/>
                  <a:sym typeface="Cambria"/>
                </a:rPr>
                <a:t>x</a:t>
              </a:r>
            </a:p>
          </p:txBody>
        </p:sp>
        <p:sp>
          <p:nvSpPr>
            <p:cNvPr id="935" name="Shape 935"/>
            <p:cNvSpPr txBox="1"/>
            <p:nvPr/>
          </p:nvSpPr>
          <p:spPr>
            <a:xfrm>
              <a:off x="6464775" y="1716300"/>
              <a:ext cx="7425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i="1">
                  <a:latin typeface="Cambria"/>
                  <a:ea typeface="Cambria"/>
                  <a:cs typeface="Cambria"/>
                  <a:sym typeface="Cambria"/>
                </a:rPr>
                <a:t>z</a:t>
              </a:r>
            </a:p>
          </p:txBody>
        </p:sp>
        <p:sp>
          <p:nvSpPr>
            <p:cNvPr id="936" name="Shape 936"/>
            <p:cNvSpPr/>
            <p:nvPr/>
          </p:nvSpPr>
          <p:spPr>
            <a:xfrm>
              <a:off x="4635525" y="3385650"/>
              <a:ext cx="393300" cy="3933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5971425" y="3385650"/>
              <a:ext cx="393300" cy="393300"/>
            </a:xfrm>
            <a:prstGeom prst="mathEqual">
              <a:avLst>
                <a:gd name="adj1" fmla="val 23520"/>
                <a:gd name="adj2" fmla="val 1176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38" name="Shape 938"/>
            <p:cNvGrpSpPr/>
            <p:nvPr/>
          </p:nvGrpSpPr>
          <p:grpSpPr>
            <a:xfrm>
              <a:off x="1926989" y="2502059"/>
              <a:ext cx="2395452" cy="2160486"/>
              <a:chOff x="412737" y="2243406"/>
              <a:chExt cx="1769690" cy="1596104"/>
            </a:xfrm>
          </p:grpSpPr>
          <p:grpSp>
            <p:nvGrpSpPr>
              <p:cNvPr id="939" name="Shape 939"/>
              <p:cNvGrpSpPr/>
              <p:nvPr/>
            </p:nvGrpSpPr>
            <p:grpSpPr>
              <a:xfrm>
                <a:off x="412737" y="2243406"/>
                <a:ext cx="779090" cy="681704"/>
                <a:chOff x="888425" y="2537775"/>
                <a:chExt cx="2376000" cy="2079000"/>
              </a:xfrm>
            </p:grpSpPr>
            <p:sp>
              <p:nvSpPr>
                <p:cNvPr id="940" name="Shape 940"/>
                <p:cNvSpPr/>
                <p:nvPr/>
              </p:nvSpPr>
              <p:spPr>
                <a:xfrm>
                  <a:off x="888425" y="2537775"/>
                  <a:ext cx="2376000" cy="20790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1" name="Shape 941"/>
                <p:cNvSpPr/>
                <p:nvPr/>
              </p:nvSpPr>
              <p:spPr>
                <a:xfrm>
                  <a:off x="888425" y="2537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2" name="Shape 942"/>
                <p:cNvSpPr/>
                <p:nvPr/>
              </p:nvSpPr>
              <p:spPr>
                <a:xfrm>
                  <a:off x="1185425" y="2834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3" name="Shape 943"/>
                <p:cNvSpPr/>
                <p:nvPr/>
              </p:nvSpPr>
              <p:spPr>
                <a:xfrm>
                  <a:off x="1482425" y="3131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4" name="Shape 944"/>
                <p:cNvSpPr/>
                <p:nvPr/>
              </p:nvSpPr>
              <p:spPr>
                <a:xfrm>
                  <a:off x="2076425" y="3725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45" name="Shape 945"/>
                <p:cNvSpPr/>
                <p:nvPr/>
              </p:nvSpPr>
              <p:spPr>
                <a:xfrm>
                  <a:off x="2670425" y="4319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cxnSp>
              <p:nvCxnSpPr>
                <p:cNvPr id="946" name="Shape 946"/>
                <p:cNvCxnSpPr/>
                <p:nvPr/>
              </p:nvCxnSpPr>
              <p:spPr>
                <a:xfrm>
                  <a:off x="2076425" y="3539025"/>
                  <a:ext cx="143700" cy="76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947" name="Shape 947"/>
                <p:cNvCxnSpPr/>
                <p:nvPr/>
              </p:nvCxnSpPr>
              <p:spPr>
                <a:xfrm>
                  <a:off x="2670425" y="4133025"/>
                  <a:ext cx="143700" cy="76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948" name="Shape 948"/>
              <p:cNvGrpSpPr/>
              <p:nvPr/>
            </p:nvGrpSpPr>
            <p:grpSpPr>
              <a:xfrm>
                <a:off x="412737" y="3157806"/>
                <a:ext cx="779090" cy="681704"/>
                <a:chOff x="888425" y="2537775"/>
                <a:chExt cx="2376000" cy="2079000"/>
              </a:xfrm>
            </p:grpSpPr>
            <p:sp>
              <p:nvSpPr>
                <p:cNvPr id="949" name="Shape 949"/>
                <p:cNvSpPr/>
                <p:nvPr/>
              </p:nvSpPr>
              <p:spPr>
                <a:xfrm>
                  <a:off x="888425" y="2537775"/>
                  <a:ext cx="2376000" cy="20790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50" name="Shape 950"/>
                <p:cNvSpPr/>
                <p:nvPr/>
              </p:nvSpPr>
              <p:spPr>
                <a:xfrm>
                  <a:off x="888425" y="2537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51" name="Shape 951"/>
                <p:cNvSpPr/>
                <p:nvPr/>
              </p:nvSpPr>
              <p:spPr>
                <a:xfrm>
                  <a:off x="1185425" y="2834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52" name="Shape 952"/>
                <p:cNvSpPr/>
                <p:nvPr/>
              </p:nvSpPr>
              <p:spPr>
                <a:xfrm>
                  <a:off x="1482425" y="3131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53" name="Shape 953"/>
                <p:cNvSpPr/>
                <p:nvPr/>
              </p:nvSpPr>
              <p:spPr>
                <a:xfrm>
                  <a:off x="2076425" y="3725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54" name="Shape 954"/>
                <p:cNvSpPr/>
                <p:nvPr/>
              </p:nvSpPr>
              <p:spPr>
                <a:xfrm>
                  <a:off x="2670425" y="4319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cxnSp>
              <p:nvCxnSpPr>
                <p:cNvPr id="955" name="Shape 955"/>
                <p:cNvCxnSpPr/>
                <p:nvPr/>
              </p:nvCxnSpPr>
              <p:spPr>
                <a:xfrm>
                  <a:off x="2076425" y="3539025"/>
                  <a:ext cx="143700" cy="76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956" name="Shape 956"/>
                <p:cNvCxnSpPr/>
                <p:nvPr/>
              </p:nvCxnSpPr>
              <p:spPr>
                <a:xfrm>
                  <a:off x="2670425" y="4133025"/>
                  <a:ext cx="143700" cy="76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957" name="Shape 957"/>
              <p:cNvGrpSpPr/>
              <p:nvPr/>
            </p:nvGrpSpPr>
            <p:grpSpPr>
              <a:xfrm>
                <a:off x="1403337" y="3157806"/>
                <a:ext cx="779090" cy="681704"/>
                <a:chOff x="888425" y="2537775"/>
                <a:chExt cx="2376000" cy="2079000"/>
              </a:xfrm>
            </p:grpSpPr>
            <p:sp>
              <p:nvSpPr>
                <p:cNvPr id="958" name="Shape 958"/>
                <p:cNvSpPr/>
                <p:nvPr/>
              </p:nvSpPr>
              <p:spPr>
                <a:xfrm>
                  <a:off x="888425" y="2537775"/>
                  <a:ext cx="2376000" cy="20790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59" name="Shape 959"/>
                <p:cNvSpPr/>
                <p:nvPr/>
              </p:nvSpPr>
              <p:spPr>
                <a:xfrm>
                  <a:off x="888425" y="2537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60" name="Shape 960"/>
                <p:cNvSpPr/>
                <p:nvPr/>
              </p:nvSpPr>
              <p:spPr>
                <a:xfrm>
                  <a:off x="1185425" y="2834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61" name="Shape 961"/>
                <p:cNvSpPr/>
                <p:nvPr/>
              </p:nvSpPr>
              <p:spPr>
                <a:xfrm>
                  <a:off x="1482425" y="3131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62" name="Shape 962"/>
                <p:cNvSpPr/>
                <p:nvPr/>
              </p:nvSpPr>
              <p:spPr>
                <a:xfrm>
                  <a:off x="2076425" y="3725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63" name="Shape 963"/>
                <p:cNvSpPr/>
                <p:nvPr/>
              </p:nvSpPr>
              <p:spPr>
                <a:xfrm>
                  <a:off x="2670425" y="4319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cxnSp>
              <p:nvCxnSpPr>
                <p:cNvPr id="964" name="Shape 964"/>
                <p:cNvCxnSpPr/>
                <p:nvPr/>
              </p:nvCxnSpPr>
              <p:spPr>
                <a:xfrm>
                  <a:off x="2076425" y="3539025"/>
                  <a:ext cx="143700" cy="76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965" name="Shape 965"/>
                <p:cNvCxnSpPr/>
                <p:nvPr/>
              </p:nvCxnSpPr>
              <p:spPr>
                <a:xfrm>
                  <a:off x="2670425" y="4133025"/>
                  <a:ext cx="143700" cy="76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966" name="Shape 966"/>
              <p:cNvGrpSpPr/>
              <p:nvPr/>
            </p:nvGrpSpPr>
            <p:grpSpPr>
              <a:xfrm>
                <a:off x="1403337" y="2243406"/>
                <a:ext cx="779090" cy="681704"/>
                <a:chOff x="888425" y="2537775"/>
                <a:chExt cx="2376000" cy="2079000"/>
              </a:xfrm>
            </p:grpSpPr>
            <p:sp>
              <p:nvSpPr>
                <p:cNvPr id="967" name="Shape 967"/>
                <p:cNvSpPr/>
                <p:nvPr/>
              </p:nvSpPr>
              <p:spPr>
                <a:xfrm>
                  <a:off x="888425" y="2537775"/>
                  <a:ext cx="2376000" cy="20790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68" name="Shape 968"/>
                <p:cNvSpPr/>
                <p:nvPr/>
              </p:nvSpPr>
              <p:spPr>
                <a:xfrm>
                  <a:off x="888425" y="2537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69" name="Shape 969"/>
                <p:cNvSpPr/>
                <p:nvPr/>
              </p:nvSpPr>
              <p:spPr>
                <a:xfrm>
                  <a:off x="1185425" y="2834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70" name="Shape 970"/>
                <p:cNvSpPr/>
                <p:nvPr/>
              </p:nvSpPr>
              <p:spPr>
                <a:xfrm>
                  <a:off x="1482425" y="3131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71" name="Shape 971"/>
                <p:cNvSpPr/>
                <p:nvPr/>
              </p:nvSpPr>
              <p:spPr>
                <a:xfrm>
                  <a:off x="2076425" y="3725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72" name="Shape 972"/>
                <p:cNvSpPr/>
                <p:nvPr/>
              </p:nvSpPr>
              <p:spPr>
                <a:xfrm>
                  <a:off x="2670425" y="4319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cxnSp>
              <p:nvCxnSpPr>
                <p:cNvPr id="973" name="Shape 973"/>
                <p:cNvCxnSpPr/>
                <p:nvPr/>
              </p:nvCxnSpPr>
              <p:spPr>
                <a:xfrm>
                  <a:off x="2076425" y="3539025"/>
                  <a:ext cx="143700" cy="76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974" name="Shape 974"/>
                <p:cNvCxnSpPr/>
                <p:nvPr/>
              </p:nvCxnSpPr>
              <p:spPr>
                <a:xfrm>
                  <a:off x="2670425" y="4133025"/>
                  <a:ext cx="143700" cy="76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lg" len="lg"/>
                  <a:tailEnd type="none" w="lg" len="lg"/>
                </a:ln>
              </p:spPr>
            </p:cxnSp>
          </p:grpSp>
          <p:cxnSp>
            <p:nvCxnSpPr>
              <p:cNvPr id="975" name="Shape 975"/>
              <p:cNvCxnSpPr/>
              <p:nvPr/>
            </p:nvCxnSpPr>
            <p:spPr>
              <a:xfrm rot="10800000">
                <a:off x="1228125" y="2571758"/>
                <a:ext cx="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976" name="Shape 976"/>
              <p:cNvCxnSpPr/>
              <p:nvPr/>
            </p:nvCxnSpPr>
            <p:spPr>
              <a:xfrm rot="10800000">
                <a:off x="1228137" y="3498658"/>
                <a:ext cx="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977" name="Shape 977"/>
              <p:cNvCxnSpPr/>
              <p:nvPr/>
            </p:nvCxnSpPr>
            <p:spPr>
              <a:xfrm rot="10800000">
                <a:off x="802287" y="2976950"/>
                <a:ext cx="0" cy="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978" name="Shape 978"/>
              <p:cNvCxnSpPr/>
              <p:nvPr/>
            </p:nvCxnSpPr>
            <p:spPr>
              <a:xfrm rot="10800000">
                <a:off x="1792875" y="2976950"/>
                <a:ext cx="0" cy="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979" name="Shape 979"/>
              <p:cNvCxnSpPr/>
              <p:nvPr/>
            </p:nvCxnSpPr>
            <p:spPr>
              <a:xfrm rot="10800000">
                <a:off x="1232187" y="2969800"/>
                <a:ext cx="130800" cy="13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980" name="Shape 980"/>
            <p:cNvGrpSpPr/>
            <p:nvPr/>
          </p:nvGrpSpPr>
          <p:grpSpPr>
            <a:xfrm>
              <a:off x="5434132" y="2098006"/>
              <a:ext cx="132000" cy="2968590"/>
              <a:chOff x="3910582" y="1983769"/>
              <a:chExt cx="132000" cy="2968590"/>
            </a:xfrm>
          </p:grpSpPr>
          <p:sp>
            <p:nvSpPr>
              <p:cNvPr id="981" name="Shape 981"/>
              <p:cNvSpPr/>
              <p:nvPr/>
            </p:nvSpPr>
            <p:spPr>
              <a:xfrm>
                <a:off x="3910582" y="1983769"/>
                <a:ext cx="132000" cy="1318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82" name="Shape 982"/>
              <p:cNvSpPr/>
              <p:nvPr/>
            </p:nvSpPr>
            <p:spPr>
              <a:xfrm>
                <a:off x="3910582" y="3634160"/>
                <a:ext cx="132000" cy="1318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983" name="Shape 983"/>
              <p:cNvCxnSpPr/>
              <p:nvPr/>
            </p:nvCxnSpPr>
            <p:spPr>
              <a:xfrm rot="10800000">
                <a:off x="3976580" y="3380776"/>
                <a:ext cx="0" cy="17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984" name="Shape 984"/>
            <p:cNvGrpSpPr/>
            <p:nvPr/>
          </p:nvGrpSpPr>
          <p:grpSpPr>
            <a:xfrm>
              <a:off x="6770022" y="2230002"/>
              <a:ext cx="132000" cy="2704608"/>
              <a:chOff x="4503522" y="2115739"/>
              <a:chExt cx="132000" cy="2704608"/>
            </a:xfrm>
          </p:grpSpPr>
          <p:sp>
            <p:nvSpPr>
              <p:cNvPr id="985" name="Shape 985"/>
              <p:cNvSpPr/>
              <p:nvPr/>
            </p:nvSpPr>
            <p:spPr>
              <a:xfrm>
                <a:off x="4503522" y="2115739"/>
                <a:ext cx="132000" cy="11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86" name="Shape 986"/>
              <p:cNvSpPr/>
              <p:nvPr/>
            </p:nvSpPr>
            <p:spPr>
              <a:xfrm>
                <a:off x="4503522" y="3634148"/>
                <a:ext cx="132000" cy="11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987" name="Shape 987"/>
              <p:cNvCxnSpPr/>
              <p:nvPr/>
            </p:nvCxnSpPr>
            <p:spPr>
              <a:xfrm rot="10800000">
                <a:off x="4569523" y="3380776"/>
                <a:ext cx="0" cy="17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988" name="Shape 988"/>
            <p:cNvSpPr txBox="1"/>
            <p:nvPr/>
          </p:nvSpPr>
          <p:spPr>
            <a:xfrm>
              <a:off x="2788125" y="1944900"/>
              <a:ext cx="6732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i="1">
                  <a:latin typeface="Cambria"/>
                  <a:ea typeface="Cambria"/>
                  <a:cs typeface="Cambria"/>
                  <a:sym typeface="Cambria"/>
                </a:rPr>
                <a:t>W</a:t>
              </a:r>
            </a:p>
          </p:txBody>
        </p:sp>
      </p:grpSp>
      <p:sp>
        <p:nvSpPr>
          <p:cNvPr id="989" name="Shape 989"/>
          <p:cNvSpPr txBox="1"/>
          <p:nvPr/>
        </p:nvSpPr>
        <p:spPr>
          <a:xfrm>
            <a:off x="5562675" y="1483375"/>
            <a:ext cx="826500" cy="41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i="1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Wx = 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Compressive sensing</a:t>
            </a:r>
          </a:p>
        </p:txBody>
      </p:sp>
      <p:sp>
        <p:nvSpPr>
          <p:cNvPr id="995" name="Shape 995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romanLcPeriod" startAt="2"/>
            </a:pPr>
            <a:r>
              <a:rPr lang="en"/>
              <a:t>Is (de)convolution multiplicative?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The below 1-d example is extendable to 2-d.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Taking account of multiple input and output channels,</a:t>
            </a:r>
          </a:p>
        </p:txBody>
      </p:sp>
      <p:grpSp>
        <p:nvGrpSpPr>
          <p:cNvPr id="996" name="Shape 996"/>
          <p:cNvGrpSpPr/>
          <p:nvPr/>
        </p:nvGrpSpPr>
        <p:grpSpPr>
          <a:xfrm>
            <a:off x="1926989" y="1716300"/>
            <a:ext cx="5280285" cy="3350297"/>
            <a:chOff x="1926989" y="1716300"/>
            <a:chExt cx="5280285" cy="3350297"/>
          </a:xfrm>
        </p:grpSpPr>
        <p:sp>
          <p:nvSpPr>
            <p:cNvPr id="997" name="Shape 997"/>
            <p:cNvSpPr txBox="1"/>
            <p:nvPr/>
          </p:nvSpPr>
          <p:spPr>
            <a:xfrm>
              <a:off x="5203125" y="1716300"/>
              <a:ext cx="5940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i="1">
                  <a:latin typeface="Cambria"/>
                  <a:ea typeface="Cambria"/>
                  <a:cs typeface="Cambria"/>
                  <a:sym typeface="Cambria"/>
                </a:rPr>
                <a:t>x</a:t>
              </a:r>
            </a:p>
          </p:txBody>
        </p:sp>
        <p:sp>
          <p:nvSpPr>
            <p:cNvPr id="998" name="Shape 998"/>
            <p:cNvSpPr txBox="1"/>
            <p:nvPr/>
          </p:nvSpPr>
          <p:spPr>
            <a:xfrm>
              <a:off x="6464775" y="1716300"/>
              <a:ext cx="7425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i="1">
                  <a:latin typeface="Cambria"/>
                  <a:ea typeface="Cambria"/>
                  <a:cs typeface="Cambria"/>
                  <a:sym typeface="Cambria"/>
                </a:rPr>
                <a:t>z</a:t>
              </a:r>
            </a:p>
          </p:txBody>
        </p:sp>
        <p:sp>
          <p:nvSpPr>
            <p:cNvPr id="999" name="Shape 999"/>
            <p:cNvSpPr/>
            <p:nvPr/>
          </p:nvSpPr>
          <p:spPr>
            <a:xfrm>
              <a:off x="4635525" y="3385650"/>
              <a:ext cx="393300" cy="3933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5971425" y="3385650"/>
              <a:ext cx="393300" cy="393300"/>
            </a:xfrm>
            <a:prstGeom prst="mathEqual">
              <a:avLst>
                <a:gd name="adj1" fmla="val 23520"/>
                <a:gd name="adj2" fmla="val 1176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001" name="Shape 1001"/>
            <p:cNvGrpSpPr/>
            <p:nvPr/>
          </p:nvGrpSpPr>
          <p:grpSpPr>
            <a:xfrm>
              <a:off x="1926989" y="2502059"/>
              <a:ext cx="2395452" cy="2160486"/>
              <a:chOff x="412737" y="2243406"/>
              <a:chExt cx="1769690" cy="1596104"/>
            </a:xfrm>
          </p:grpSpPr>
          <p:grpSp>
            <p:nvGrpSpPr>
              <p:cNvPr id="1002" name="Shape 1002"/>
              <p:cNvGrpSpPr/>
              <p:nvPr/>
            </p:nvGrpSpPr>
            <p:grpSpPr>
              <a:xfrm>
                <a:off x="412737" y="2243406"/>
                <a:ext cx="779090" cy="681704"/>
                <a:chOff x="888425" y="2537775"/>
                <a:chExt cx="2376000" cy="2079000"/>
              </a:xfrm>
            </p:grpSpPr>
            <p:sp>
              <p:nvSpPr>
                <p:cNvPr id="1003" name="Shape 1003"/>
                <p:cNvSpPr/>
                <p:nvPr/>
              </p:nvSpPr>
              <p:spPr>
                <a:xfrm>
                  <a:off x="888425" y="2537775"/>
                  <a:ext cx="2376000" cy="20790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4" name="Shape 1004"/>
                <p:cNvSpPr/>
                <p:nvPr/>
              </p:nvSpPr>
              <p:spPr>
                <a:xfrm>
                  <a:off x="888425" y="2537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5" name="Shape 1005"/>
                <p:cNvSpPr/>
                <p:nvPr/>
              </p:nvSpPr>
              <p:spPr>
                <a:xfrm>
                  <a:off x="1185425" y="2834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6" name="Shape 1006"/>
                <p:cNvSpPr/>
                <p:nvPr/>
              </p:nvSpPr>
              <p:spPr>
                <a:xfrm>
                  <a:off x="1482425" y="3131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7" name="Shape 1007"/>
                <p:cNvSpPr/>
                <p:nvPr/>
              </p:nvSpPr>
              <p:spPr>
                <a:xfrm>
                  <a:off x="2076425" y="3725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8" name="Shape 1008"/>
                <p:cNvSpPr/>
                <p:nvPr/>
              </p:nvSpPr>
              <p:spPr>
                <a:xfrm>
                  <a:off x="2670425" y="4319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cxnSp>
              <p:nvCxnSpPr>
                <p:cNvPr id="1009" name="Shape 1009"/>
                <p:cNvCxnSpPr/>
                <p:nvPr/>
              </p:nvCxnSpPr>
              <p:spPr>
                <a:xfrm>
                  <a:off x="2076425" y="3539025"/>
                  <a:ext cx="143700" cy="76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1010" name="Shape 1010"/>
                <p:cNvCxnSpPr/>
                <p:nvPr/>
              </p:nvCxnSpPr>
              <p:spPr>
                <a:xfrm>
                  <a:off x="2670425" y="4133025"/>
                  <a:ext cx="143700" cy="76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1011" name="Shape 1011"/>
              <p:cNvGrpSpPr/>
              <p:nvPr/>
            </p:nvGrpSpPr>
            <p:grpSpPr>
              <a:xfrm>
                <a:off x="412737" y="3157806"/>
                <a:ext cx="779090" cy="681704"/>
                <a:chOff x="888425" y="2537775"/>
                <a:chExt cx="2376000" cy="2079000"/>
              </a:xfrm>
            </p:grpSpPr>
            <p:sp>
              <p:nvSpPr>
                <p:cNvPr id="1012" name="Shape 1012"/>
                <p:cNvSpPr/>
                <p:nvPr/>
              </p:nvSpPr>
              <p:spPr>
                <a:xfrm>
                  <a:off x="888425" y="2537775"/>
                  <a:ext cx="2376000" cy="20790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3" name="Shape 1013"/>
                <p:cNvSpPr/>
                <p:nvPr/>
              </p:nvSpPr>
              <p:spPr>
                <a:xfrm>
                  <a:off x="888425" y="2537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4" name="Shape 1014"/>
                <p:cNvSpPr/>
                <p:nvPr/>
              </p:nvSpPr>
              <p:spPr>
                <a:xfrm>
                  <a:off x="1185425" y="2834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5" name="Shape 1015"/>
                <p:cNvSpPr/>
                <p:nvPr/>
              </p:nvSpPr>
              <p:spPr>
                <a:xfrm>
                  <a:off x="1482425" y="3131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6" name="Shape 1016"/>
                <p:cNvSpPr/>
                <p:nvPr/>
              </p:nvSpPr>
              <p:spPr>
                <a:xfrm>
                  <a:off x="2076425" y="3725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17" name="Shape 1017"/>
                <p:cNvSpPr/>
                <p:nvPr/>
              </p:nvSpPr>
              <p:spPr>
                <a:xfrm>
                  <a:off x="2670425" y="4319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cxnSp>
              <p:nvCxnSpPr>
                <p:cNvPr id="1018" name="Shape 1018"/>
                <p:cNvCxnSpPr/>
                <p:nvPr/>
              </p:nvCxnSpPr>
              <p:spPr>
                <a:xfrm>
                  <a:off x="2076425" y="3539025"/>
                  <a:ext cx="143700" cy="76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1019" name="Shape 1019"/>
                <p:cNvCxnSpPr/>
                <p:nvPr/>
              </p:nvCxnSpPr>
              <p:spPr>
                <a:xfrm>
                  <a:off x="2670425" y="4133025"/>
                  <a:ext cx="143700" cy="76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1020" name="Shape 1020"/>
              <p:cNvGrpSpPr/>
              <p:nvPr/>
            </p:nvGrpSpPr>
            <p:grpSpPr>
              <a:xfrm>
                <a:off x="1403337" y="3157806"/>
                <a:ext cx="779090" cy="681704"/>
                <a:chOff x="888425" y="2537775"/>
                <a:chExt cx="2376000" cy="2079000"/>
              </a:xfrm>
            </p:grpSpPr>
            <p:sp>
              <p:nvSpPr>
                <p:cNvPr id="1021" name="Shape 1021"/>
                <p:cNvSpPr/>
                <p:nvPr/>
              </p:nvSpPr>
              <p:spPr>
                <a:xfrm>
                  <a:off x="888425" y="2537775"/>
                  <a:ext cx="2376000" cy="20790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2" name="Shape 1022"/>
                <p:cNvSpPr/>
                <p:nvPr/>
              </p:nvSpPr>
              <p:spPr>
                <a:xfrm>
                  <a:off x="888425" y="2537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3" name="Shape 1023"/>
                <p:cNvSpPr/>
                <p:nvPr/>
              </p:nvSpPr>
              <p:spPr>
                <a:xfrm>
                  <a:off x="1185425" y="2834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4" name="Shape 1024"/>
                <p:cNvSpPr/>
                <p:nvPr/>
              </p:nvSpPr>
              <p:spPr>
                <a:xfrm>
                  <a:off x="1482425" y="3131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5" name="Shape 1025"/>
                <p:cNvSpPr/>
                <p:nvPr/>
              </p:nvSpPr>
              <p:spPr>
                <a:xfrm>
                  <a:off x="2076425" y="3725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26" name="Shape 1026"/>
                <p:cNvSpPr/>
                <p:nvPr/>
              </p:nvSpPr>
              <p:spPr>
                <a:xfrm>
                  <a:off x="2670425" y="4319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cxnSp>
              <p:nvCxnSpPr>
                <p:cNvPr id="1027" name="Shape 1027"/>
                <p:cNvCxnSpPr/>
                <p:nvPr/>
              </p:nvCxnSpPr>
              <p:spPr>
                <a:xfrm>
                  <a:off x="2076425" y="3539025"/>
                  <a:ext cx="143700" cy="76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1028" name="Shape 1028"/>
                <p:cNvCxnSpPr/>
                <p:nvPr/>
              </p:nvCxnSpPr>
              <p:spPr>
                <a:xfrm>
                  <a:off x="2670425" y="4133025"/>
                  <a:ext cx="143700" cy="76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1029" name="Shape 1029"/>
              <p:cNvGrpSpPr/>
              <p:nvPr/>
            </p:nvGrpSpPr>
            <p:grpSpPr>
              <a:xfrm>
                <a:off x="1403337" y="2243406"/>
                <a:ext cx="779090" cy="681704"/>
                <a:chOff x="888425" y="2537775"/>
                <a:chExt cx="2376000" cy="2079000"/>
              </a:xfrm>
            </p:grpSpPr>
            <p:sp>
              <p:nvSpPr>
                <p:cNvPr id="1030" name="Shape 1030"/>
                <p:cNvSpPr/>
                <p:nvPr/>
              </p:nvSpPr>
              <p:spPr>
                <a:xfrm>
                  <a:off x="888425" y="2537775"/>
                  <a:ext cx="2376000" cy="20790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1" name="Shape 1031"/>
                <p:cNvSpPr/>
                <p:nvPr/>
              </p:nvSpPr>
              <p:spPr>
                <a:xfrm>
                  <a:off x="888425" y="2537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2" name="Shape 1032"/>
                <p:cNvSpPr/>
                <p:nvPr/>
              </p:nvSpPr>
              <p:spPr>
                <a:xfrm>
                  <a:off x="1185425" y="2834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3" name="Shape 1033"/>
                <p:cNvSpPr/>
                <p:nvPr/>
              </p:nvSpPr>
              <p:spPr>
                <a:xfrm>
                  <a:off x="1482425" y="3131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4" name="Shape 1034"/>
                <p:cNvSpPr/>
                <p:nvPr/>
              </p:nvSpPr>
              <p:spPr>
                <a:xfrm>
                  <a:off x="2076425" y="3725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35" name="Shape 1035"/>
                <p:cNvSpPr/>
                <p:nvPr/>
              </p:nvSpPr>
              <p:spPr>
                <a:xfrm>
                  <a:off x="2670425" y="4319775"/>
                  <a:ext cx="594000" cy="297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cxnSp>
              <p:nvCxnSpPr>
                <p:cNvPr id="1036" name="Shape 1036"/>
                <p:cNvCxnSpPr/>
                <p:nvPr/>
              </p:nvCxnSpPr>
              <p:spPr>
                <a:xfrm>
                  <a:off x="2076425" y="3539025"/>
                  <a:ext cx="143700" cy="76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1037" name="Shape 1037"/>
                <p:cNvCxnSpPr/>
                <p:nvPr/>
              </p:nvCxnSpPr>
              <p:spPr>
                <a:xfrm>
                  <a:off x="2670425" y="4133025"/>
                  <a:ext cx="143700" cy="76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ot"/>
                  <a:round/>
                  <a:headEnd type="none" w="lg" len="lg"/>
                  <a:tailEnd type="none" w="lg" len="lg"/>
                </a:ln>
              </p:spPr>
            </p:cxnSp>
          </p:grpSp>
          <p:cxnSp>
            <p:nvCxnSpPr>
              <p:cNvPr id="1038" name="Shape 1038"/>
              <p:cNvCxnSpPr/>
              <p:nvPr/>
            </p:nvCxnSpPr>
            <p:spPr>
              <a:xfrm rot="10800000">
                <a:off x="1228125" y="2571758"/>
                <a:ext cx="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039" name="Shape 1039"/>
              <p:cNvCxnSpPr/>
              <p:nvPr/>
            </p:nvCxnSpPr>
            <p:spPr>
              <a:xfrm rot="10800000">
                <a:off x="1228137" y="3498658"/>
                <a:ext cx="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040" name="Shape 1040"/>
              <p:cNvCxnSpPr/>
              <p:nvPr/>
            </p:nvCxnSpPr>
            <p:spPr>
              <a:xfrm rot="10800000">
                <a:off x="802287" y="2976950"/>
                <a:ext cx="0" cy="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041" name="Shape 1041"/>
              <p:cNvCxnSpPr/>
              <p:nvPr/>
            </p:nvCxnSpPr>
            <p:spPr>
              <a:xfrm rot="10800000">
                <a:off x="1792875" y="2976950"/>
                <a:ext cx="0" cy="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042" name="Shape 1042"/>
              <p:cNvCxnSpPr/>
              <p:nvPr/>
            </p:nvCxnSpPr>
            <p:spPr>
              <a:xfrm rot="10800000">
                <a:off x="1232187" y="2969800"/>
                <a:ext cx="130800" cy="13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1043" name="Shape 1043"/>
            <p:cNvGrpSpPr/>
            <p:nvPr/>
          </p:nvGrpSpPr>
          <p:grpSpPr>
            <a:xfrm>
              <a:off x="5434132" y="2098006"/>
              <a:ext cx="132000" cy="2968590"/>
              <a:chOff x="3910582" y="1983769"/>
              <a:chExt cx="132000" cy="2968590"/>
            </a:xfrm>
          </p:grpSpPr>
          <p:sp>
            <p:nvSpPr>
              <p:cNvPr id="1044" name="Shape 1044"/>
              <p:cNvSpPr/>
              <p:nvPr/>
            </p:nvSpPr>
            <p:spPr>
              <a:xfrm>
                <a:off x="3910582" y="1983769"/>
                <a:ext cx="132000" cy="1318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45" name="Shape 1045"/>
              <p:cNvSpPr/>
              <p:nvPr/>
            </p:nvSpPr>
            <p:spPr>
              <a:xfrm>
                <a:off x="3910582" y="3634160"/>
                <a:ext cx="132000" cy="1318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1046" name="Shape 1046"/>
              <p:cNvCxnSpPr/>
              <p:nvPr/>
            </p:nvCxnSpPr>
            <p:spPr>
              <a:xfrm rot="10800000">
                <a:off x="3976580" y="3380776"/>
                <a:ext cx="0" cy="17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1047" name="Shape 1047"/>
            <p:cNvGrpSpPr/>
            <p:nvPr/>
          </p:nvGrpSpPr>
          <p:grpSpPr>
            <a:xfrm>
              <a:off x="6770022" y="2230002"/>
              <a:ext cx="132000" cy="2704608"/>
              <a:chOff x="4503522" y="2115739"/>
              <a:chExt cx="132000" cy="2704608"/>
            </a:xfrm>
          </p:grpSpPr>
          <p:sp>
            <p:nvSpPr>
              <p:cNvPr id="1048" name="Shape 1048"/>
              <p:cNvSpPr/>
              <p:nvPr/>
            </p:nvSpPr>
            <p:spPr>
              <a:xfrm>
                <a:off x="4503522" y="2115739"/>
                <a:ext cx="132000" cy="11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49" name="Shape 1049"/>
              <p:cNvSpPr/>
              <p:nvPr/>
            </p:nvSpPr>
            <p:spPr>
              <a:xfrm>
                <a:off x="4503522" y="3634148"/>
                <a:ext cx="132000" cy="11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1050" name="Shape 1050"/>
              <p:cNvCxnSpPr/>
              <p:nvPr/>
            </p:nvCxnSpPr>
            <p:spPr>
              <a:xfrm rot="10800000">
                <a:off x="4569523" y="3380776"/>
                <a:ext cx="0" cy="17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1051" name="Shape 1051"/>
            <p:cNvSpPr txBox="1"/>
            <p:nvPr/>
          </p:nvSpPr>
          <p:spPr>
            <a:xfrm>
              <a:off x="2788125" y="1944900"/>
              <a:ext cx="6732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i="1">
                  <a:latin typeface="Cambria"/>
                  <a:ea typeface="Cambria"/>
                  <a:cs typeface="Cambria"/>
                  <a:sym typeface="Cambria"/>
                </a:rPr>
                <a:t>W</a:t>
              </a:r>
            </a:p>
          </p:txBody>
        </p:sp>
      </p:grpSp>
      <p:sp>
        <p:nvSpPr>
          <p:cNvPr id="1052" name="Shape 1052"/>
          <p:cNvSpPr txBox="1"/>
          <p:nvPr/>
        </p:nvSpPr>
        <p:spPr>
          <a:xfrm>
            <a:off x="5562675" y="1483375"/>
            <a:ext cx="826500" cy="41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i="1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Wx = z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Shape 105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Compressive sensing</a:t>
            </a:r>
          </a:p>
        </p:txBody>
      </p:sp>
      <p:sp>
        <p:nvSpPr>
          <p:cNvPr id="1058" name="Shape 1058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romanLcPeriod" startAt="3"/>
            </a:pPr>
            <a:r>
              <a:rPr lang="en"/>
              <a:t>Is Gaussian random filters assumption reasonable?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Proved to be effective in supervised and unsupervised tasks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Jarrett et al. (2009), Saxe et al. (2011), Giryes et al. (2016), He et al. (2016)</a:t>
            </a:r>
          </a:p>
        </p:txBody>
      </p:sp>
      <p:sp>
        <p:nvSpPr>
          <p:cNvPr id="1059" name="Shape 1059"/>
          <p:cNvSpPr txBox="1"/>
          <p:nvPr/>
        </p:nvSpPr>
        <p:spPr>
          <a:xfrm>
            <a:off x="311700" y="4128200"/>
            <a:ext cx="8520600" cy="77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Jarrett et al., </a:t>
            </a:r>
            <a:r>
              <a:rPr lang="en" sz="1000" i="1">
                <a:solidFill>
                  <a:schemeClr val="dk1"/>
                </a:solidFill>
              </a:rPr>
              <a:t>What is the best multi-stage architecture for object recognition?</a:t>
            </a:r>
            <a:r>
              <a:rPr lang="en" sz="1000">
                <a:solidFill>
                  <a:schemeClr val="dk1"/>
                </a:solidFill>
              </a:rPr>
              <a:t>, ICCV 2009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Saxe et al., </a:t>
            </a:r>
            <a:r>
              <a:rPr lang="en" sz="1000" i="1">
                <a:solidFill>
                  <a:schemeClr val="dk1"/>
                </a:solidFill>
              </a:rPr>
              <a:t>On random weights and unsupervised feature learning</a:t>
            </a:r>
            <a:r>
              <a:rPr lang="en" sz="1000">
                <a:solidFill>
                  <a:schemeClr val="dk1"/>
                </a:solidFill>
              </a:rPr>
              <a:t>, ICML 2011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Giryes et al., </a:t>
            </a:r>
            <a:r>
              <a:rPr lang="en" sz="1000" i="1">
                <a:solidFill>
                  <a:schemeClr val="dk1"/>
                </a:solidFill>
              </a:rPr>
              <a:t>Deep neural networks with random gaussian weights: A universal classification strategy</a:t>
            </a:r>
            <a:r>
              <a:rPr lang="en" sz="1000">
                <a:solidFill>
                  <a:schemeClr val="dk1"/>
                </a:solidFill>
              </a:rPr>
              <a:t>, IEEE TSP 2016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He et al., </a:t>
            </a:r>
            <a:r>
              <a:rPr lang="en" sz="1000" i="1">
                <a:solidFill>
                  <a:schemeClr val="dk1"/>
                </a:solidFill>
              </a:rPr>
              <a:t>A powerful generative model using random weights for the deep image representation</a:t>
            </a:r>
            <a:r>
              <a:rPr lang="en" sz="1000">
                <a:solidFill>
                  <a:schemeClr val="dk1"/>
                </a:solidFill>
              </a:rPr>
              <a:t>, arXiv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CNNs and Model-RIP</a:t>
            </a:r>
          </a:p>
        </p:txBody>
      </p:sp>
      <p:sp>
        <p:nvSpPr>
          <p:cNvPr id="1065" name="Shape 1065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In summary,</a:t>
            </a:r>
          </a:p>
          <a:p>
            <a:pPr marL="914400" lvl="1" indent="-228600" rtl="0">
              <a:spcBef>
                <a:spcPts val="0"/>
              </a:spcBef>
              <a:buAutoNum type="romanLcPeriod"/>
            </a:pPr>
            <a:r>
              <a:rPr lang="en"/>
              <a:t>Is the output of CNNs sparse?  Unpooling places lots of zeros, so yes.</a:t>
            </a:r>
          </a:p>
          <a:p>
            <a:pPr marL="914400" lvl="1" indent="-228600" rtl="0">
              <a:spcBef>
                <a:spcPts val="0"/>
              </a:spcBef>
              <a:buAutoNum type="romanLcPeriod"/>
            </a:pPr>
            <a:r>
              <a:rPr lang="en"/>
              <a:t>Is (de)convolution multiplicative?  Yes.</a:t>
            </a:r>
          </a:p>
          <a:p>
            <a:pPr marL="914400" lvl="1" indent="-228600" rtl="0">
              <a:spcBef>
                <a:spcPts val="0"/>
              </a:spcBef>
              <a:buAutoNum type="romanLcPeriod"/>
            </a:pPr>
            <a:r>
              <a:rPr lang="en"/>
              <a:t>Is Gaussian random filters assumption reasonable?  Practically, yes.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Corollary: In random CNNs, transposed convolution operator (WT) satisfies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model-RIP with high probability.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Small filter size makes </a:t>
            </a:r>
            <a:r>
              <a:rPr lang="en">
                <a:solidFill>
                  <a:srgbClr val="CC0000"/>
                </a:solidFill>
              </a:rPr>
              <a:t>negative</a:t>
            </a:r>
            <a:r>
              <a:rPr lang="en"/>
              <a:t> contribution to the probability.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Multiple input channels make </a:t>
            </a:r>
            <a:r>
              <a:rPr lang="en">
                <a:solidFill>
                  <a:srgbClr val="4A86E8"/>
                </a:solidFill>
              </a:rPr>
              <a:t>positive</a:t>
            </a:r>
            <a:r>
              <a:rPr lang="en"/>
              <a:t> contribution to the probability.</a:t>
            </a:r>
            <a:br>
              <a:rPr lang="en"/>
            </a:br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0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Shape 107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Reconstruction error bound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Shape 107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Outlines</a:t>
            </a:r>
          </a:p>
        </p:txBody>
      </p:sp>
      <p:sp>
        <p:nvSpPr>
          <p:cNvPr id="1076" name="Shape 1076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/>
              <a:t>CNNs and IHT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The equivalency of CNNs and a sparse signal recovery algorithm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Components of CNNs and decoder via IHT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</a:pPr>
            <a:r>
              <a:rPr lang="en"/>
              <a:t>Theoretical result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Reconstruction error bound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Shape 108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CNNs and IHT</a:t>
            </a:r>
          </a:p>
        </p:txBody>
      </p:sp>
      <p:sp>
        <p:nvSpPr>
          <p:cNvPr id="1082" name="Shape 1082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Iterative hard thresholding (IHT) is a sparse signal recovery algorithm.</a:t>
            </a:r>
            <a:br>
              <a:rPr lang="en" dirty="0"/>
            </a:br>
            <a:r>
              <a:rPr lang="en" dirty="0"/>
              <a:t>(Blumensath and Davies, 2009)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Convolution + pooling can be seen as one iteration of IHT.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Φ : model-RIP matrix; e.g., WT in CNNs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M : block sparsification operator; e.g., pooling + unpooling</a:t>
            </a:r>
          </a:p>
        </p:txBody>
      </p:sp>
      <p:sp>
        <p:nvSpPr>
          <p:cNvPr id="1083" name="Shape 1083"/>
          <p:cNvSpPr txBox="1"/>
          <p:nvPr/>
        </p:nvSpPr>
        <p:spPr>
          <a:xfrm>
            <a:off x="311700" y="4443475"/>
            <a:ext cx="8520600" cy="4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Blumensath and Davies, </a:t>
            </a:r>
            <a:r>
              <a:rPr lang="en" sz="1000" i="1">
                <a:solidFill>
                  <a:schemeClr val="dk1"/>
                </a:solidFill>
              </a:rPr>
              <a:t>Iterative hard thresholding for compressed sensing</a:t>
            </a:r>
            <a:r>
              <a:rPr lang="en" sz="1000">
                <a:solidFill>
                  <a:schemeClr val="dk1"/>
                </a:solidFill>
              </a:rPr>
              <a:t>, Applied and Computational Harmonic Analysis, 2009</a:t>
            </a:r>
          </a:p>
        </p:txBody>
      </p:sp>
      <p:pic>
        <p:nvPicPr>
          <p:cNvPr id="1084" name="Shape 10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837" y="2670524"/>
            <a:ext cx="3770324" cy="200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Shape 10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2268" y="2265414"/>
            <a:ext cx="169400" cy="1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Shape 10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2275" y="2000382"/>
            <a:ext cx="169400" cy="165165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Shape 1087"/>
          <p:cNvSpPr/>
          <p:nvPr/>
        </p:nvSpPr>
        <p:spPr>
          <a:xfrm>
            <a:off x="2738525" y="3835675"/>
            <a:ext cx="1422000" cy="3249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8" name="Shape 1088"/>
          <p:cNvSpPr txBox="1"/>
          <p:nvPr/>
        </p:nvSpPr>
        <p:spPr>
          <a:xfrm>
            <a:off x="4160525" y="3794725"/>
            <a:ext cx="1974900" cy="4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Conv + Pool + Unpool</a:t>
            </a:r>
          </a:p>
        </p:txBody>
      </p:sp>
      <p:sp>
        <p:nvSpPr>
          <p:cNvPr id="1089" name="Shape 1089"/>
          <p:cNvSpPr/>
          <p:nvPr/>
        </p:nvSpPr>
        <p:spPr>
          <a:xfrm>
            <a:off x="5130600" y="2917250"/>
            <a:ext cx="653700" cy="1965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90" name="Shape 1090"/>
          <p:cNvSpPr txBox="1"/>
          <p:nvPr/>
        </p:nvSpPr>
        <p:spPr>
          <a:xfrm>
            <a:off x="5130600" y="3122225"/>
            <a:ext cx="794100" cy="4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Deconv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"/>
                                        <p:tgtEl>
                                          <p:spTgt spid="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"/>
                                        <p:tgtEl>
                                          <p:spTgt spid="1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Invertibility of CNNs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Reconstruction from deep features obtained by CNNs is nearly perfect.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Stacked “what-where” autoencoders (SWWAE) (Zhao et al., 2016)</a:t>
            </a:r>
          </a:p>
          <a:p>
            <a: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Unpooling max-pooled values (“what”) to the known switch locations (“where”) transferred from the encoder</a:t>
            </a:r>
            <a:br>
              <a:rPr lang="en"/>
            </a:br>
            <a:endParaRPr lang="en"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50" y="2134475"/>
            <a:ext cx="8470475" cy="194375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311700" y="4231975"/>
            <a:ext cx="8520600" cy="66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Zhao et al., </a:t>
            </a:r>
            <a:r>
              <a:rPr lang="en" sz="1000" i="1">
                <a:solidFill>
                  <a:schemeClr val="dk1"/>
                </a:solidFill>
              </a:rPr>
              <a:t>Stacked what-where auto-encoders</a:t>
            </a:r>
            <a:r>
              <a:rPr lang="en" sz="1000">
                <a:solidFill>
                  <a:schemeClr val="dk1"/>
                </a:solidFill>
              </a:rPr>
              <a:t>, ICLR 2016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Dosovitskiy and Brox, </a:t>
            </a:r>
            <a:r>
              <a:rPr lang="en" sz="1000" i="1">
                <a:solidFill>
                  <a:schemeClr val="dk1"/>
                </a:solidFill>
              </a:rPr>
              <a:t>Inverting visual representations with convolutional networks</a:t>
            </a:r>
            <a:r>
              <a:rPr lang="en" sz="1000">
                <a:solidFill>
                  <a:schemeClr val="dk1"/>
                </a:solidFill>
              </a:rPr>
              <a:t>, CVPR 2016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Zhang et al., </a:t>
            </a:r>
            <a:r>
              <a:rPr lang="en" sz="1000" i="1">
                <a:solidFill>
                  <a:schemeClr val="dk1"/>
                </a:solidFill>
              </a:rPr>
              <a:t>Augmenting supervised neural networks with unsupervised objectives for large-scale image classification</a:t>
            </a:r>
            <a:r>
              <a:rPr lang="en" sz="1000">
                <a:solidFill>
                  <a:schemeClr val="dk1"/>
                </a:solidFill>
              </a:rPr>
              <a:t>, ICML 2016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Shape 109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Components of CNNs and decoder</a:t>
            </a:r>
          </a:p>
        </p:txBody>
      </p:sp>
      <p:sp>
        <p:nvSpPr>
          <p:cNvPr id="1096" name="Shape 1096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097" name="Shape 1097"/>
          <p:cNvGraphicFramePr/>
          <p:nvPr/>
        </p:nvGraphicFramePr>
        <p:xfrm>
          <a:off x="2106150" y="1056387"/>
          <a:ext cx="4704800" cy="1188630"/>
        </p:xfrm>
        <a:graphic>
          <a:graphicData uri="http://schemas.openxmlformats.org/drawingml/2006/table">
            <a:tbl>
              <a:tblPr>
                <a:noFill/>
                <a:tableStyleId>{8E593488-EE13-47E8-9F47-FE1D0AE8848B}</a:tableStyleId>
              </a:tblPr>
              <a:tblGrid>
                <a:gridCol w="23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Encoder</a:t>
                      </a:r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Decoder</a:t>
                      </a:r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Convolution</a:t>
                      </a:r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Deconvolution</a:t>
                      </a:r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Pooling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Unpooling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98" name="Shape 1098"/>
          <p:cNvGrpSpPr/>
          <p:nvPr/>
        </p:nvGrpSpPr>
        <p:grpSpPr>
          <a:xfrm>
            <a:off x="932050" y="2199825"/>
            <a:ext cx="6983049" cy="2439675"/>
            <a:chOff x="932050" y="2504625"/>
            <a:chExt cx="6983049" cy="2439675"/>
          </a:xfrm>
        </p:grpSpPr>
        <p:sp>
          <p:nvSpPr>
            <p:cNvPr id="1099" name="Shape 1099"/>
            <p:cNvSpPr txBox="1"/>
            <p:nvPr/>
          </p:nvSpPr>
          <p:spPr>
            <a:xfrm>
              <a:off x="932050" y="433587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Input</a:t>
              </a:r>
            </a:p>
          </p:txBody>
        </p:sp>
        <p:sp>
          <p:nvSpPr>
            <p:cNvPr id="1100" name="Shape 1100"/>
            <p:cNvSpPr txBox="1"/>
            <p:nvPr/>
          </p:nvSpPr>
          <p:spPr>
            <a:xfrm>
              <a:off x="1847937" y="250462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Conv</a:t>
              </a:r>
            </a:p>
          </p:txBody>
        </p:sp>
        <p:sp>
          <p:nvSpPr>
            <p:cNvPr id="1101" name="Shape 1101"/>
            <p:cNvSpPr txBox="1"/>
            <p:nvPr/>
          </p:nvSpPr>
          <p:spPr>
            <a:xfrm>
              <a:off x="3512475" y="250462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Pool</a:t>
              </a:r>
            </a:p>
          </p:txBody>
        </p:sp>
        <p:sp>
          <p:nvSpPr>
            <p:cNvPr id="1102" name="Shape 1102"/>
            <p:cNvSpPr txBox="1"/>
            <p:nvPr/>
          </p:nvSpPr>
          <p:spPr>
            <a:xfrm>
              <a:off x="6820000" y="433587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Recon</a:t>
              </a:r>
            </a:p>
          </p:txBody>
        </p:sp>
        <p:sp>
          <p:nvSpPr>
            <p:cNvPr id="1103" name="Shape 1103"/>
            <p:cNvSpPr txBox="1"/>
            <p:nvPr/>
          </p:nvSpPr>
          <p:spPr>
            <a:xfrm>
              <a:off x="6724752" y="2504625"/>
              <a:ext cx="8970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Deconv</a:t>
              </a:r>
            </a:p>
          </p:txBody>
        </p:sp>
        <p:sp>
          <p:nvSpPr>
            <p:cNvPr id="1104" name="Shape 1104"/>
            <p:cNvSpPr txBox="1"/>
            <p:nvPr/>
          </p:nvSpPr>
          <p:spPr>
            <a:xfrm>
              <a:off x="4992700" y="250462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Unpool</a:t>
              </a: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1076499" y="2877300"/>
              <a:ext cx="930299" cy="1457400"/>
            </a:xfrm>
            <a:prstGeom prst="cube">
              <a:avLst>
                <a:gd name="adj" fmla="val 496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2259799" y="2877303"/>
              <a:ext cx="1404599" cy="14574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7" name="Shape 1107"/>
            <p:cNvGrpSpPr/>
            <p:nvPr/>
          </p:nvGrpSpPr>
          <p:grpSpPr>
            <a:xfrm>
              <a:off x="1549200" y="3195299"/>
              <a:ext cx="946625" cy="598353"/>
              <a:chOff x="784400" y="3231049"/>
              <a:chExt cx="946625" cy="598353"/>
            </a:xfrm>
          </p:grpSpPr>
          <p:grpSp>
            <p:nvGrpSpPr>
              <p:cNvPr id="1108" name="Shape 1108"/>
              <p:cNvGrpSpPr/>
              <p:nvPr/>
            </p:nvGrpSpPr>
            <p:grpSpPr>
              <a:xfrm>
                <a:off x="784400" y="3231049"/>
                <a:ext cx="280500" cy="598353"/>
                <a:chOff x="3586312" y="3569699"/>
                <a:chExt cx="280500" cy="598353"/>
              </a:xfrm>
            </p:grpSpPr>
            <p:sp>
              <p:nvSpPr>
                <p:cNvPr id="1109" name="Shape 1109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10" name="Shape 1110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11" name="Shape 1111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112" name="Shape 1112"/>
              <p:cNvCxnSpPr>
                <a:stCxn id="1110" idx="0"/>
                <a:endCxn id="1113" idx="0"/>
              </p:cNvCxnSpPr>
              <p:nvPr/>
            </p:nvCxnSpPr>
            <p:spPr>
              <a:xfrm>
                <a:off x="924650" y="3530303"/>
                <a:ext cx="7356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114" name="Shape 1114"/>
              <p:cNvCxnSpPr>
                <a:stCxn id="1110" idx="3"/>
                <a:endCxn id="1113" idx="3"/>
              </p:cNvCxnSpPr>
              <p:nvPr/>
            </p:nvCxnSpPr>
            <p:spPr>
              <a:xfrm rot="10800000" flipH="1">
                <a:off x="1064900" y="3607853"/>
                <a:ext cx="666000" cy="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115" name="Shape 1115"/>
              <p:cNvCxnSpPr>
                <a:stCxn id="1109" idx="3"/>
                <a:endCxn id="1116" idx="3"/>
              </p:cNvCxnSpPr>
              <p:nvPr/>
            </p:nvCxnSpPr>
            <p:spPr>
              <a:xfrm>
                <a:off x="1064900" y="3380599"/>
                <a:ext cx="6660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117" name="Shape 1117"/>
              <p:cNvCxnSpPr>
                <a:stCxn id="1110" idx="2"/>
                <a:endCxn id="1113" idx="2"/>
              </p:cNvCxnSpPr>
              <p:nvPr/>
            </p:nvCxnSpPr>
            <p:spPr>
              <a:xfrm rot="10800000" flipH="1">
                <a:off x="924650" y="3683303"/>
                <a:ext cx="7356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118" name="Shape 1118"/>
              <p:cNvGrpSpPr/>
              <p:nvPr/>
            </p:nvGrpSpPr>
            <p:grpSpPr>
              <a:xfrm>
                <a:off x="1589425" y="3381471"/>
                <a:ext cx="141600" cy="301966"/>
                <a:chOff x="4619937" y="3720121"/>
                <a:chExt cx="141600" cy="301966"/>
              </a:xfrm>
            </p:grpSpPr>
            <p:sp>
              <p:nvSpPr>
                <p:cNvPr id="1116" name="Shape 1116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13" name="Shape 1113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19" name="Shape 1119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1120" name="Shape 1120"/>
            <p:cNvSpPr/>
            <p:nvPr/>
          </p:nvSpPr>
          <p:spPr>
            <a:xfrm>
              <a:off x="5327211" y="2877303"/>
              <a:ext cx="1404600" cy="14574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6984799" y="2877300"/>
              <a:ext cx="930300" cy="1457400"/>
            </a:xfrm>
            <a:prstGeom prst="cube">
              <a:avLst>
                <a:gd name="adj" fmla="val 496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2" name="Shape 1122"/>
            <p:cNvGrpSpPr/>
            <p:nvPr/>
          </p:nvGrpSpPr>
          <p:grpSpPr>
            <a:xfrm>
              <a:off x="6376375" y="3194999"/>
              <a:ext cx="876875" cy="598946"/>
              <a:chOff x="5111675" y="4423074"/>
              <a:chExt cx="876875" cy="598946"/>
            </a:xfrm>
          </p:grpSpPr>
          <p:grpSp>
            <p:nvGrpSpPr>
              <p:cNvPr id="1123" name="Shape 1123"/>
              <p:cNvGrpSpPr/>
              <p:nvPr/>
            </p:nvGrpSpPr>
            <p:grpSpPr>
              <a:xfrm>
                <a:off x="5111675" y="4579134"/>
                <a:ext cx="141600" cy="301966"/>
                <a:chOff x="5111675" y="3512334"/>
                <a:chExt cx="141600" cy="301966"/>
              </a:xfrm>
            </p:grpSpPr>
            <p:sp>
              <p:nvSpPr>
                <p:cNvPr id="1124" name="Shape 1124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25" name="Shape 1125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26" name="Shape 1126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127" name="Shape 1127"/>
              <p:cNvCxnSpPr>
                <a:stCxn id="1128" idx="0"/>
                <a:endCxn id="1125" idx="0"/>
              </p:cNvCxnSpPr>
              <p:nvPr/>
            </p:nvCxnSpPr>
            <p:spPr>
              <a:xfrm flipH="1">
                <a:off x="5182450" y="4722328"/>
                <a:ext cx="664500" cy="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129" name="Shape 1129"/>
              <p:cNvCxnSpPr>
                <a:stCxn id="1128" idx="3"/>
                <a:endCxn id="1125" idx="3"/>
              </p:cNvCxnSpPr>
              <p:nvPr/>
            </p:nvCxnSpPr>
            <p:spPr>
              <a:xfrm rot="10800000">
                <a:off x="5253400" y="4805578"/>
                <a:ext cx="7338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130" name="Shape 1130"/>
              <p:cNvCxnSpPr>
                <a:stCxn id="1131" idx="3"/>
                <a:endCxn id="1124" idx="3"/>
              </p:cNvCxnSpPr>
              <p:nvPr/>
            </p:nvCxnSpPr>
            <p:spPr>
              <a:xfrm flipH="1">
                <a:off x="5253400" y="4572624"/>
                <a:ext cx="7338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132" name="Shape 1132"/>
              <p:cNvCxnSpPr>
                <a:stCxn id="1128" idx="2"/>
                <a:endCxn id="1125" idx="2"/>
              </p:cNvCxnSpPr>
              <p:nvPr/>
            </p:nvCxnSpPr>
            <p:spPr>
              <a:xfrm rot="10800000">
                <a:off x="5182450" y="4881028"/>
                <a:ext cx="6645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133" name="Shape 1133"/>
              <p:cNvGrpSpPr/>
              <p:nvPr/>
            </p:nvGrpSpPr>
            <p:grpSpPr>
              <a:xfrm>
                <a:off x="5706700" y="4423074"/>
                <a:ext cx="281850" cy="598946"/>
                <a:chOff x="5935300" y="3356274"/>
                <a:chExt cx="281850" cy="598946"/>
              </a:xfrm>
            </p:grpSpPr>
            <p:sp>
              <p:nvSpPr>
                <p:cNvPr id="1131" name="Shape 1131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28" name="Shape 1128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34" name="Shape 1134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1135" name="Shape 1135"/>
            <p:cNvSpPr/>
            <p:nvPr/>
          </p:nvSpPr>
          <p:spPr>
            <a:xfrm>
              <a:off x="3911701" y="3130425"/>
              <a:ext cx="1168200" cy="7281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3911701" y="4216200"/>
              <a:ext cx="1168200" cy="7281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7" name="Shape 1137"/>
            <p:cNvGrpSpPr/>
            <p:nvPr/>
          </p:nvGrpSpPr>
          <p:grpSpPr>
            <a:xfrm>
              <a:off x="3273700" y="3195299"/>
              <a:ext cx="794225" cy="1519187"/>
              <a:chOff x="3578500" y="3195299"/>
              <a:chExt cx="794225" cy="1519187"/>
            </a:xfrm>
          </p:grpSpPr>
          <p:grpSp>
            <p:nvGrpSpPr>
              <p:cNvPr id="1138" name="Shape 1138"/>
              <p:cNvGrpSpPr/>
              <p:nvPr/>
            </p:nvGrpSpPr>
            <p:grpSpPr>
              <a:xfrm>
                <a:off x="3578500" y="3195299"/>
                <a:ext cx="280500" cy="598353"/>
                <a:chOff x="3586312" y="3569699"/>
                <a:chExt cx="280500" cy="598353"/>
              </a:xfrm>
            </p:grpSpPr>
            <p:sp>
              <p:nvSpPr>
                <p:cNvPr id="1139" name="Shape 1139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0" name="Shape 1140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1" name="Shape 1141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142" name="Shape 1142"/>
              <p:cNvCxnSpPr>
                <a:stCxn id="1140" idx="0"/>
                <a:endCxn id="1143" idx="0"/>
              </p:cNvCxnSpPr>
              <p:nvPr/>
            </p:nvCxnSpPr>
            <p:spPr>
              <a:xfrm>
                <a:off x="3718750" y="3494553"/>
                <a:ext cx="5832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144" name="Shape 1144"/>
              <p:cNvCxnSpPr>
                <a:stCxn id="1140" idx="3"/>
                <a:endCxn id="1143" idx="3"/>
              </p:cNvCxnSpPr>
              <p:nvPr/>
            </p:nvCxnSpPr>
            <p:spPr>
              <a:xfrm rot="10800000" flipH="1">
                <a:off x="3859000" y="3572103"/>
                <a:ext cx="513600" cy="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145" name="Shape 1145"/>
              <p:cNvCxnSpPr>
                <a:stCxn id="1139" idx="3"/>
                <a:endCxn id="1146" idx="3"/>
              </p:cNvCxnSpPr>
              <p:nvPr/>
            </p:nvCxnSpPr>
            <p:spPr>
              <a:xfrm>
                <a:off x="3859000" y="3344849"/>
                <a:ext cx="5136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147" name="Shape 1147"/>
              <p:cNvCxnSpPr>
                <a:stCxn id="1140" idx="2"/>
                <a:endCxn id="1143" idx="2"/>
              </p:cNvCxnSpPr>
              <p:nvPr/>
            </p:nvCxnSpPr>
            <p:spPr>
              <a:xfrm rot="10800000" flipH="1">
                <a:off x="3718750" y="3647553"/>
                <a:ext cx="5832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148" name="Shape 1148"/>
              <p:cNvGrpSpPr/>
              <p:nvPr/>
            </p:nvGrpSpPr>
            <p:grpSpPr>
              <a:xfrm>
                <a:off x="4231125" y="3345721"/>
                <a:ext cx="141600" cy="301966"/>
                <a:chOff x="4619937" y="3720121"/>
                <a:chExt cx="141600" cy="301966"/>
              </a:xfrm>
            </p:grpSpPr>
            <p:sp>
              <p:nvSpPr>
                <p:cNvPr id="1146" name="Shape 1146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3" name="Shape 1143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9" name="Shape 1149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150" name="Shape 1150"/>
              <p:cNvCxnSpPr>
                <a:stCxn id="1140" idx="0"/>
                <a:endCxn id="1151" idx="0"/>
              </p:cNvCxnSpPr>
              <p:nvPr/>
            </p:nvCxnSpPr>
            <p:spPr>
              <a:xfrm>
                <a:off x="3718750" y="3494553"/>
                <a:ext cx="583200" cy="106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152" name="Shape 1152"/>
              <p:cNvCxnSpPr>
                <a:stCxn id="1140" idx="3"/>
                <a:endCxn id="1151" idx="3"/>
              </p:cNvCxnSpPr>
              <p:nvPr/>
            </p:nvCxnSpPr>
            <p:spPr>
              <a:xfrm>
                <a:off x="3859000" y="3644103"/>
                <a:ext cx="513600" cy="99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153" name="Shape 1153"/>
              <p:cNvCxnSpPr>
                <a:stCxn id="1139" idx="3"/>
                <a:endCxn id="1154" idx="3"/>
              </p:cNvCxnSpPr>
              <p:nvPr/>
            </p:nvCxnSpPr>
            <p:spPr>
              <a:xfrm>
                <a:off x="3859000" y="3344849"/>
                <a:ext cx="513600" cy="114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155" name="Shape 1155"/>
              <p:cNvCxnSpPr>
                <a:stCxn id="1140" idx="2"/>
                <a:endCxn id="1151" idx="2"/>
              </p:cNvCxnSpPr>
              <p:nvPr/>
            </p:nvCxnSpPr>
            <p:spPr>
              <a:xfrm>
                <a:off x="3718750" y="3793653"/>
                <a:ext cx="583200" cy="9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156" name="Shape 1156"/>
              <p:cNvGrpSpPr/>
              <p:nvPr/>
            </p:nvGrpSpPr>
            <p:grpSpPr>
              <a:xfrm>
                <a:off x="4231125" y="4412521"/>
                <a:ext cx="141600" cy="301966"/>
                <a:chOff x="4619937" y="3720121"/>
                <a:chExt cx="141600" cy="301966"/>
              </a:xfrm>
            </p:grpSpPr>
            <p:sp>
              <p:nvSpPr>
                <p:cNvPr id="1154" name="Shape 1154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51" name="Shape 1151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57" name="Shape 1157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158" name="Shape 1158"/>
            <p:cNvGrpSpPr/>
            <p:nvPr/>
          </p:nvGrpSpPr>
          <p:grpSpPr>
            <a:xfrm>
              <a:off x="4858005" y="3195009"/>
              <a:ext cx="724475" cy="1515247"/>
              <a:chOff x="4705605" y="3195009"/>
              <a:chExt cx="724475" cy="1515247"/>
            </a:xfrm>
          </p:grpSpPr>
          <p:grpSp>
            <p:nvGrpSpPr>
              <p:cNvPr id="1159" name="Shape 1159"/>
              <p:cNvGrpSpPr/>
              <p:nvPr/>
            </p:nvGrpSpPr>
            <p:grpSpPr>
              <a:xfrm>
                <a:off x="4705605" y="3351068"/>
                <a:ext cx="141600" cy="301966"/>
                <a:chOff x="5111675" y="3512334"/>
                <a:chExt cx="141600" cy="301966"/>
              </a:xfrm>
            </p:grpSpPr>
            <p:sp>
              <p:nvSpPr>
                <p:cNvPr id="1160" name="Shape 1160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61" name="Shape 1161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62" name="Shape 1162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163" name="Shape 1163"/>
              <p:cNvCxnSpPr>
                <a:stCxn id="1164" idx="0"/>
                <a:endCxn id="1161" idx="0"/>
              </p:cNvCxnSpPr>
              <p:nvPr/>
            </p:nvCxnSpPr>
            <p:spPr>
              <a:xfrm flipH="1">
                <a:off x="4776380" y="3494262"/>
                <a:ext cx="512100" cy="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165" name="Shape 1165"/>
              <p:cNvCxnSpPr>
                <a:stCxn id="1164" idx="3"/>
                <a:endCxn id="1161" idx="3"/>
              </p:cNvCxnSpPr>
              <p:nvPr/>
            </p:nvCxnSpPr>
            <p:spPr>
              <a:xfrm rot="10800000">
                <a:off x="4847330" y="3577512"/>
                <a:ext cx="5814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166" name="Shape 1166"/>
              <p:cNvCxnSpPr>
                <a:stCxn id="1167" idx="3"/>
                <a:endCxn id="1160" idx="3"/>
              </p:cNvCxnSpPr>
              <p:nvPr/>
            </p:nvCxnSpPr>
            <p:spPr>
              <a:xfrm flipH="1">
                <a:off x="4847330" y="3344559"/>
                <a:ext cx="5814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168" name="Shape 1168"/>
              <p:cNvCxnSpPr>
                <a:stCxn id="1164" idx="2"/>
                <a:endCxn id="1161" idx="2"/>
              </p:cNvCxnSpPr>
              <p:nvPr/>
            </p:nvCxnSpPr>
            <p:spPr>
              <a:xfrm rot="10800000">
                <a:off x="4776380" y="3652962"/>
                <a:ext cx="5121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169" name="Shape 1169"/>
              <p:cNvGrpSpPr/>
              <p:nvPr/>
            </p:nvGrpSpPr>
            <p:grpSpPr>
              <a:xfrm>
                <a:off x="5148230" y="3195009"/>
                <a:ext cx="281850" cy="598946"/>
                <a:chOff x="5935300" y="3356274"/>
                <a:chExt cx="281850" cy="598946"/>
              </a:xfrm>
            </p:grpSpPr>
            <p:sp>
              <p:nvSpPr>
                <p:cNvPr id="1167" name="Shape 1167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64" name="Shape 1164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0" name="Shape 1170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171" name="Shape 1171"/>
              <p:cNvGrpSpPr/>
              <p:nvPr/>
            </p:nvGrpSpPr>
            <p:grpSpPr>
              <a:xfrm>
                <a:off x="4705605" y="4408290"/>
                <a:ext cx="141600" cy="301966"/>
                <a:chOff x="5111675" y="3512334"/>
                <a:chExt cx="141600" cy="301966"/>
              </a:xfrm>
            </p:grpSpPr>
            <p:sp>
              <p:nvSpPr>
                <p:cNvPr id="1172" name="Shape 1172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3" name="Shape 1173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4" name="Shape 1174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175" name="Shape 1175"/>
              <p:cNvCxnSpPr>
                <a:stCxn id="1164" idx="0"/>
                <a:endCxn id="1173" idx="0"/>
              </p:cNvCxnSpPr>
              <p:nvPr/>
            </p:nvCxnSpPr>
            <p:spPr>
              <a:xfrm flipH="1">
                <a:off x="4776380" y="3494262"/>
                <a:ext cx="512100" cy="10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176" name="Shape 1176"/>
              <p:cNvCxnSpPr>
                <a:stCxn id="1164" idx="3"/>
                <a:endCxn id="1173" idx="3"/>
              </p:cNvCxnSpPr>
              <p:nvPr/>
            </p:nvCxnSpPr>
            <p:spPr>
              <a:xfrm flipH="1">
                <a:off x="4847330" y="3643812"/>
                <a:ext cx="581400" cy="99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177" name="Shape 1177"/>
              <p:cNvCxnSpPr>
                <a:stCxn id="1167" idx="3"/>
                <a:endCxn id="1172" idx="3"/>
              </p:cNvCxnSpPr>
              <p:nvPr/>
            </p:nvCxnSpPr>
            <p:spPr>
              <a:xfrm flipH="1">
                <a:off x="4847330" y="3344559"/>
                <a:ext cx="581400" cy="11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178" name="Shape 1178"/>
              <p:cNvCxnSpPr>
                <a:stCxn id="1164" idx="2"/>
                <a:endCxn id="1173" idx="2"/>
              </p:cNvCxnSpPr>
              <p:nvPr/>
            </p:nvCxnSpPr>
            <p:spPr>
              <a:xfrm flipH="1">
                <a:off x="4776380" y="3793362"/>
                <a:ext cx="512100" cy="91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1179" name="Shape 1179"/>
            <p:cNvSpPr txBox="1"/>
            <p:nvPr/>
          </p:nvSpPr>
          <p:spPr>
            <a:xfrm>
              <a:off x="4153000" y="2796834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Output</a:t>
              </a:r>
            </a:p>
          </p:txBody>
        </p:sp>
        <p:sp>
          <p:nvSpPr>
            <p:cNvPr id="1180" name="Shape 1180"/>
            <p:cNvSpPr txBox="1"/>
            <p:nvPr/>
          </p:nvSpPr>
          <p:spPr>
            <a:xfrm>
              <a:off x="4153000" y="3882591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Switch</a:t>
              </a:r>
            </a:p>
          </p:txBody>
        </p:sp>
      </p:grpSp>
      <p:sp>
        <p:nvSpPr>
          <p:cNvPr id="1181" name="Shape 1181"/>
          <p:cNvSpPr/>
          <p:nvPr/>
        </p:nvSpPr>
        <p:spPr>
          <a:xfrm>
            <a:off x="3756675" y="3656550"/>
            <a:ext cx="1474500" cy="10416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Shape 11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Components of CNNs and decoder via IHT</a:t>
            </a:r>
          </a:p>
        </p:txBody>
      </p:sp>
      <p:sp>
        <p:nvSpPr>
          <p:cNvPr id="1187" name="Shape 1187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188" name="Shape 1188"/>
          <p:cNvGraphicFramePr/>
          <p:nvPr/>
        </p:nvGraphicFramePr>
        <p:xfrm>
          <a:off x="2106150" y="1056387"/>
          <a:ext cx="4704800" cy="1188630"/>
        </p:xfrm>
        <a:graphic>
          <a:graphicData uri="http://schemas.openxmlformats.org/drawingml/2006/table">
            <a:tbl>
              <a:tblPr>
                <a:noFill/>
                <a:tableStyleId>{8E593488-EE13-47E8-9F47-FE1D0AE8848B}</a:tableStyleId>
              </a:tblPr>
              <a:tblGrid>
                <a:gridCol w="23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Encoder</a:t>
                      </a:r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Decoder</a:t>
                      </a:r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Convolution</a:t>
                      </a:r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Transposed convolution</a:t>
                      </a:r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Pooling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Unpooling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89" name="Shape 1189"/>
          <p:cNvGrpSpPr/>
          <p:nvPr/>
        </p:nvGrpSpPr>
        <p:grpSpPr>
          <a:xfrm>
            <a:off x="932050" y="2199825"/>
            <a:ext cx="6983049" cy="2439675"/>
            <a:chOff x="932050" y="2504625"/>
            <a:chExt cx="6983049" cy="2439675"/>
          </a:xfrm>
        </p:grpSpPr>
        <p:sp>
          <p:nvSpPr>
            <p:cNvPr id="1190" name="Shape 1190"/>
            <p:cNvSpPr txBox="1"/>
            <p:nvPr/>
          </p:nvSpPr>
          <p:spPr>
            <a:xfrm>
              <a:off x="932050" y="433587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Input</a:t>
              </a:r>
            </a:p>
          </p:txBody>
        </p:sp>
        <p:sp>
          <p:nvSpPr>
            <p:cNvPr id="1191" name="Shape 1191"/>
            <p:cNvSpPr txBox="1"/>
            <p:nvPr/>
          </p:nvSpPr>
          <p:spPr>
            <a:xfrm>
              <a:off x="1847937" y="250462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Conv</a:t>
              </a:r>
            </a:p>
          </p:txBody>
        </p:sp>
        <p:sp>
          <p:nvSpPr>
            <p:cNvPr id="1192" name="Shape 1192"/>
            <p:cNvSpPr txBox="1"/>
            <p:nvPr/>
          </p:nvSpPr>
          <p:spPr>
            <a:xfrm>
              <a:off x="3512475" y="250462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Pool</a:t>
              </a:r>
            </a:p>
          </p:txBody>
        </p:sp>
        <p:sp>
          <p:nvSpPr>
            <p:cNvPr id="1193" name="Shape 1193"/>
            <p:cNvSpPr txBox="1"/>
            <p:nvPr/>
          </p:nvSpPr>
          <p:spPr>
            <a:xfrm>
              <a:off x="6820000" y="433587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Recon</a:t>
              </a:r>
            </a:p>
          </p:txBody>
        </p:sp>
        <p:sp>
          <p:nvSpPr>
            <p:cNvPr id="1194" name="Shape 1194"/>
            <p:cNvSpPr txBox="1"/>
            <p:nvPr/>
          </p:nvSpPr>
          <p:spPr>
            <a:xfrm>
              <a:off x="6724752" y="2504625"/>
              <a:ext cx="8970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Deconv</a:t>
              </a:r>
            </a:p>
          </p:txBody>
        </p:sp>
        <p:sp>
          <p:nvSpPr>
            <p:cNvPr id="1195" name="Shape 1195"/>
            <p:cNvSpPr txBox="1"/>
            <p:nvPr/>
          </p:nvSpPr>
          <p:spPr>
            <a:xfrm>
              <a:off x="4992700" y="250462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Unpool</a:t>
              </a: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076499" y="2877300"/>
              <a:ext cx="930299" cy="1457400"/>
            </a:xfrm>
            <a:prstGeom prst="cube">
              <a:avLst>
                <a:gd name="adj" fmla="val 496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2259799" y="2877303"/>
              <a:ext cx="1404599" cy="14574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8" name="Shape 1198"/>
            <p:cNvGrpSpPr/>
            <p:nvPr/>
          </p:nvGrpSpPr>
          <p:grpSpPr>
            <a:xfrm>
              <a:off x="1549200" y="3195299"/>
              <a:ext cx="946625" cy="598353"/>
              <a:chOff x="784400" y="3231049"/>
              <a:chExt cx="946625" cy="598353"/>
            </a:xfrm>
          </p:grpSpPr>
          <p:grpSp>
            <p:nvGrpSpPr>
              <p:cNvPr id="1199" name="Shape 1199"/>
              <p:cNvGrpSpPr/>
              <p:nvPr/>
            </p:nvGrpSpPr>
            <p:grpSpPr>
              <a:xfrm>
                <a:off x="784400" y="3231049"/>
                <a:ext cx="280500" cy="598353"/>
                <a:chOff x="3586312" y="3569699"/>
                <a:chExt cx="280500" cy="598353"/>
              </a:xfrm>
            </p:grpSpPr>
            <p:sp>
              <p:nvSpPr>
                <p:cNvPr id="1200" name="Shape 1200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01" name="Shape 1201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02" name="Shape 1202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203" name="Shape 1203"/>
              <p:cNvCxnSpPr>
                <a:stCxn id="1201" idx="0"/>
                <a:endCxn id="1204" idx="0"/>
              </p:cNvCxnSpPr>
              <p:nvPr/>
            </p:nvCxnSpPr>
            <p:spPr>
              <a:xfrm>
                <a:off x="924650" y="3530303"/>
                <a:ext cx="7356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05" name="Shape 1205"/>
              <p:cNvCxnSpPr>
                <a:stCxn id="1201" idx="3"/>
                <a:endCxn id="1204" idx="3"/>
              </p:cNvCxnSpPr>
              <p:nvPr/>
            </p:nvCxnSpPr>
            <p:spPr>
              <a:xfrm rot="10800000" flipH="1">
                <a:off x="1064900" y="3607853"/>
                <a:ext cx="666000" cy="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06" name="Shape 1206"/>
              <p:cNvCxnSpPr>
                <a:stCxn id="1200" idx="3"/>
                <a:endCxn id="1207" idx="3"/>
              </p:cNvCxnSpPr>
              <p:nvPr/>
            </p:nvCxnSpPr>
            <p:spPr>
              <a:xfrm>
                <a:off x="1064900" y="3380599"/>
                <a:ext cx="6660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08" name="Shape 1208"/>
              <p:cNvCxnSpPr>
                <a:stCxn id="1201" idx="2"/>
                <a:endCxn id="1204" idx="2"/>
              </p:cNvCxnSpPr>
              <p:nvPr/>
            </p:nvCxnSpPr>
            <p:spPr>
              <a:xfrm rot="10800000" flipH="1">
                <a:off x="924650" y="3683303"/>
                <a:ext cx="7356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209" name="Shape 1209"/>
              <p:cNvGrpSpPr/>
              <p:nvPr/>
            </p:nvGrpSpPr>
            <p:grpSpPr>
              <a:xfrm>
                <a:off x="1589425" y="3381471"/>
                <a:ext cx="141600" cy="301966"/>
                <a:chOff x="4619937" y="3720121"/>
                <a:chExt cx="141600" cy="301966"/>
              </a:xfrm>
            </p:grpSpPr>
            <p:sp>
              <p:nvSpPr>
                <p:cNvPr id="1207" name="Shape 1207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04" name="Shape 1204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10" name="Shape 1210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1211" name="Shape 1211"/>
            <p:cNvSpPr/>
            <p:nvPr/>
          </p:nvSpPr>
          <p:spPr>
            <a:xfrm>
              <a:off x="5327211" y="2877303"/>
              <a:ext cx="1404600" cy="14574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6984799" y="2877300"/>
              <a:ext cx="930300" cy="1457400"/>
            </a:xfrm>
            <a:prstGeom prst="cube">
              <a:avLst>
                <a:gd name="adj" fmla="val 496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3" name="Shape 1213"/>
            <p:cNvGrpSpPr/>
            <p:nvPr/>
          </p:nvGrpSpPr>
          <p:grpSpPr>
            <a:xfrm>
              <a:off x="6376375" y="3194999"/>
              <a:ext cx="876875" cy="598946"/>
              <a:chOff x="5111675" y="4423074"/>
              <a:chExt cx="876875" cy="598946"/>
            </a:xfrm>
          </p:grpSpPr>
          <p:grpSp>
            <p:nvGrpSpPr>
              <p:cNvPr id="1214" name="Shape 1214"/>
              <p:cNvGrpSpPr/>
              <p:nvPr/>
            </p:nvGrpSpPr>
            <p:grpSpPr>
              <a:xfrm>
                <a:off x="5111675" y="4579134"/>
                <a:ext cx="141600" cy="301966"/>
                <a:chOff x="5111675" y="3512334"/>
                <a:chExt cx="141600" cy="301966"/>
              </a:xfrm>
            </p:grpSpPr>
            <p:sp>
              <p:nvSpPr>
                <p:cNvPr id="1215" name="Shape 1215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16" name="Shape 1216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17" name="Shape 1217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218" name="Shape 1218"/>
              <p:cNvCxnSpPr>
                <a:stCxn id="1219" idx="0"/>
                <a:endCxn id="1216" idx="0"/>
              </p:cNvCxnSpPr>
              <p:nvPr/>
            </p:nvCxnSpPr>
            <p:spPr>
              <a:xfrm flipH="1">
                <a:off x="5182450" y="4722328"/>
                <a:ext cx="664500" cy="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20" name="Shape 1220"/>
              <p:cNvCxnSpPr>
                <a:stCxn id="1219" idx="3"/>
                <a:endCxn id="1216" idx="3"/>
              </p:cNvCxnSpPr>
              <p:nvPr/>
            </p:nvCxnSpPr>
            <p:spPr>
              <a:xfrm rot="10800000">
                <a:off x="5253400" y="4805578"/>
                <a:ext cx="7338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21" name="Shape 1221"/>
              <p:cNvCxnSpPr>
                <a:stCxn id="1222" idx="3"/>
                <a:endCxn id="1215" idx="3"/>
              </p:cNvCxnSpPr>
              <p:nvPr/>
            </p:nvCxnSpPr>
            <p:spPr>
              <a:xfrm flipH="1">
                <a:off x="5253400" y="4572624"/>
                <a:ext cx="7338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23" name="Shape 1223"/>
              <p:cNvCxnSpPr>
                <a:stCxn id="1219" idx="2"/>
                <a:endCxn id="1216" idx="2"/>
              </p:cNvCxnSpPr>
              <p:nvPr/>
            </p:nvCxnSpPr>
            <p:spPr>
              <a:xfrm rot="10800000">
                <a:off x="5182450" y="4881028"/>
                <a:ext cx="6645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224" name="Shape 1224"/>
              <p:cNvGrpSpPr/>
              <p:nvPr/>
            </p:nvGrpSpPr>
            <p:grpSpPr>
              <a:xfrm>
                <a:off x="5706700" y="4423074"/>
                <a:ext cx="281850" cy="598946"/>
                <a:chOff x="5935300" y="3356274"/>
                <a:chExt cx="281850" cy="598946"/>
              </a:xfrm>
            </p:grpSpPr>
            <p:sp>
              <p:nvSpPr>
                <p:cNvPr id="1222" name="Shape 1222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19" name="Shape 1219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25" name="Shape 1225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1226" name="Shape 1226"/>
            <p:cNvSpPr/>
            <p:nvPr/>
          </p:nvSpPr>
          <p:spPr>
            <a:xfrm>
              <a:off x="3911701" y="3130425"/>
              <a:ext cx="1168200" cy="7281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3911701" y="4216200"/>
              <a:ext cx="1168200" cy="7281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8" name="Shape 1228"/>
            <p:cNvGrpSpPr/>
            <p:nvPr/>
          </p:nvGrpSpPr>
          <p:grpSpPr>
            <a:xfrm>
              <a:off x="3273700" y="3195299"/>
              <a:ext cx="794225" cy="1519187"/>
              <a:chOff x="3578500" y="3195299"/>
              <a:chExt cx="794225" cy="1519187"/>
            </a:xfrm>
          </p:grpSpPr>
          <p:grpSp>
            <p:nvGrpSpPr>
              <p:cNvPr id="1229" name="Shape 1229"/>
              <p:cNvGrpSpPr/>
              <p:nvPr/>
            </p:nvGrpSpPr>
            <p:grpSpPr>
              <a:xfrm>
                <a:off x="3578500" y="3195299"/>
                <a:ext cx="280500" cy="598353"/>
                <a:chOff x="3586312" y="3569699"/>
                <a:chExt cx="280500" cy="598353"/>
              </a:xfrm>
            </p:grpSpPr>
            <p:sp>
              <p:nvSpPr>
                <p:cNvPr id="1230" name="Shape 1230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31" name="Shape 1231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32" name="Shape 1232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233" name="Shape 1233"/>
              <p:cNvCxnSpPr>
                <a:stCxn id="1231" idx="0"/>
                <a:endCxn id="1234" idx="0"/>
              </p:cNvCxnSpPr>
              <p:nvPr/>
            </p:nvCxnSpPr>
            <p:spPr>
              <a:xfrm>
                <a:off x="3718750" y="3494553"/>
                <a:ext cx="5832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35" name="Shape 1235"/>
              <p:cNvCxnSpPr>
                <a:stCxn id="1231" idx="3"/>
                <a:endCxn id="1234" idx="3"/>
              </p:cNvCxnSpPr>
              <p:nvPr/>
            </p:nvCxnSpPr>
            <p:spPr>
              <a:xfrm rot="10800000" flipH="1">
                <a:off x="3859000" y="3572103"/>
                <a:ext cx="513600" cy="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36" name="Shape 1236"/>
              <p:cNvCxnSpPr>
                <a:stCxn id="1230" idx="3"/>
                <a:endCxn id="1237" idx="3"/>
              </p:cNvCxnSpPr>
              <p:nvPr/>
            </p:nvCxnSpPr>
            <p:spPr>
              <a:xfrm>
                <a:off x="3859000" y="3344849"/>
                <a:ext cx="5136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38" name="Shape 1238"/>
              <p:cNvCxnSpPr>
                <a:stCxn id="1231" idx="2"/>
                <a:endCxn id="1234" idx="2"/>
              </p:cNvCxnSpPr>
              <p:nvPr/>
            </p:nvCxnSpPr>
            <p:spPr>
              <a:xfrm rot="10800000" flipH="1">
                <a:off x="3718750" y="3647553"/>
                <a:ext cx="5832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239" name="Shape 1239"/>
              <p:cNvGrpSpPr/>
              <p:nvPr/>
            </p:nvGrpSpPr>
            <p:grpSpPr>
              <a:xfrm>
                <a:off x="4231125" y="3345721"/>
                <a:ext cx="141600" cy="301966"/>
                <a:chOff x="4619937" y="3720121"/>
                <a:chExt cx="141600" cy="301966"/>
              </a:xfrm>
            </p:grpSpPr>
            <p:sp>
              <p:nvSpPr>
                <p:cNvPr id="1237" name="Shape 1237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34" name="Shape 1234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40" name="Shape 1240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241" name="Shape 1241"/>
              <p:cNvCxnSpPr>
                <a:stCxn id="1231" idx="0"/>
                <a:endCxn id="1242" idx="0"/>
              </p:cNvCxnSpPr>
              <p:nvPr/>
            </p:nvCxnSpPr>
            <p:spPr>
              <a:xfrm>
                <a:off x="3718750" y="3494553"/>
                <a:ext cx="583200" cy="106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43" name="Shape 1243"/>
              <p:cNvCxnSpPr>
                <a:stCxn id="1231" idx="3"/>
                <a:endCxn id="1242" idx="3"/>
              </p:cNvCxnSpPr>
              <p:nvPr/>
            </p:nvCxnSpPr>
            <p:spPr>
              <a:xfrm>
                <a:off x="3859000" y="3644103"/>
                <a:ext cx="513600" cy="99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44" name="Shape 1244"/>
              <p:cNvCxnSpPr>
                <a:stCxn id="1230" idx="3"/>
                <a:endCxn id="1245" idx="3"/>
              </p:cNvCxnSpPr>
              <p:nvPr/>
            </p:nvCxnSpPr>
            <p:spPr>
              <a:xfrm>
                <a:off x="3859000" y="3344849"/>
                <a:ext cx="513600" cy="114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46" name="Shape 1246"/>
              <p:cNvCxnSpPr>
                <a:stCxn id="1231" idx="2"/>
                <a:endCxn id="1242" idx="2"/>
              </p:cNvCxnSpPr>
              <p:nvPr/>
            </p:nvCxnSpPr>
            <p:spPr>
              <a:xfrm>
                <a:off x="3718750" y="3793653"/>
                <a:ext cx="583200" cy="9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247" name="Shape 1247"/>
              <p:cNvGrpSpPr/>
              <p:nvPr/>
            </p:nvGrpSpPr>
            <p:grpSpPr>
              <a:xfrm>
                <a:off x="4231125" y="4412521"/>
                <a:ext cx="141600" cy="301966"/>
                <a:chOff x="4619937" y="3720121"/>
                <a:chExt cx="141600" cy="301966"/>
              </a:xfrm>
            </p:grpSpPr>
            <p:sp>
              <p:nvSpPr>
                <p:cNvPr id="1245" name="Shape 1245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42" name="Shape 1242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48" name="Shape 1248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249" name="Shape 1249"/>
            <p:cNvGrpSpPr/>
            <p:nvPr/>
          </p:nvGrpSpPr>
          <p:grpSpPr>
            <a:xfrm>
              <a:off x="4858005" y="3195009"/>
              <a:ext cx="724475" cy="1515247"/>
              <a:chOff x="4705605" y="3195009"/>
              <a:chExt cx="724475" cy="1515247"/>
            </a:xfrm>
          </p:grpSpPr>
          <p:grpSp>
            <p:nvGrpSpPr>
              <p:cNvPr id="1250" name="Shape 1250"/>
              <p:cNvGrpSpPr/>
              <p:nvPr/>
            </p:nvGrpSpPr>
            <p:grpSpPr>
              <a:xfrm>
                <a:off x="4705605" y="3351068"/>
                <a:ext cx="141600" cy="301966"/>
                <a:chOff x="5111675" y="3512334"/>
                <a:chExt cx="141600" cy="301966"/>
              </a:xfrm>
            </p:grpSpPr>
            <p:sp>
              <p:nvSpPr>
                <p:cNvPr id="1251" name="Shape 1251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52" name="Shape 1252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53" name="Shape 1253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254" name="Shape 1254"/>
              <p:cNvCxnSpPr>
                <a:stCxn id="1255" idx="0"/>
                <a:endCxn id="1252" idx="0"/>
              </p:cNvCxnSpPr>
              <p:nvPr/>
            </p:nvCxnSpPr>
            <p:spPr>
              <a:xfrm flipH="1">
                <a:off x="4776380" y="3494262"/>
                <a:ext cx="512100" cy="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56" name="Shape 1256"/>
              <p:cNvCxnSpPr>
                <a:stCxn id="1255" idx="3"/>
                <a:endCxn id="1252" idx="3"/>
              </p:cNvCxnSpPr>
              <p:nvPr/>
            </p:nvCxnSpPr>
            <p:spPr>
              <a:xfrm rot="10800000">
                <a:off x="4847330" y="3577512"/>
                <a:ext cx="5814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57" name="Shape 1257"/>
              <p:cNvCxnSpPr>
                <a:stCxn id="1258" idx="3"/>
                <a:endCxn id="1251" idx="3"/>
              </p:cNvCxnSpPr>
              <p:nvPr/>
            </p:nvCxnSpPr>
            <p:spPr>
              <a:xfrm flipH="1">
                <a:off x="4847330" y="3344559"/>
                <a:ext cx="5814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59" name="Shape 1259"/>
              <p:cNvCxnSpPr>
                <a:stCxn id="1255" idx="2"/>
                <a:endCxn id="1252" idx="2"/>
              </p:cNvCxnSpPr>
              <p:nvPr/>
            </p:nvCxnSpPr>
            <p:spPr>
              <a:xfrm rot="10800000">
                <a:off x="4776380" y="3652962"/>
                <a:ext cx="5121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260" name="Shape 1260"/>
              <p:cNvGrpSpPr/>
              <p:nvPr/>
            </p:nvGrpSpPr>
            <p:grpSpPr>
              <a:xfrm>
                <a:off x="5148230" y="3195009"/>
                <a:ext cx="281850" cy="598946"/>
                <a:chOff x="5935300" y="3356274"/>
                <a:chExt cx="281850" cy="598946"/>
              </a:xfrm>
            </p:grpSpPr>
            <p:sp>
              <p:nvSpPr>
                <p:cNvPr id="1258" name="Shape 1258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55" name="Shape 1255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61" name="Shape 1261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262" name="Shape 1262"/>
              <p:cNvGrpSpPr/>
              <p:nvPr/>
            </p:nvGrpSpPr>
            <p:grpSpPr>
              <a:xfrm>
                <a:off x="4705605" y="4408290"/>
                <a:ext cx="141600" cy="301966"/>
                <a:chOff x="5111675" y="3512334"/>
                <a:chExt cx="141600" cy="301966"/>
              </a:xfrm>
            </p:grpSpPr>
            <p:sp>
              <p:nvSpPr>
                <p:cNvPr id="1263" name="Shape 1263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64" name="Shape 1264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65" name="Shape 1265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266" name="Shape 1266"/>
              <p:cNvCxnSpPr>
                <a:stCxn id="1255" idx="0"/>
                <a:endCxn id="1264" idx="0"/>
              </p:cNvCxnSpPr>
              <p:nvPr/>
            </p:nvCxnSpPr>
            <p:spPr>
              <a:xfrm flipH="1">
                <a:off x="4776380" y="3494262"/>
                <a:ext cx="512100" cy="10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67" name="Shape 1267"/>
              <p:cNvCxnSpPr>
                <a:stCxn id="1255" idx="3"/>
                <a:endCxn id="1264" idx="3"/>
              </p:cNvCxnSpPr>
              <p:nvPr/>
            </p:nvCxnSpPr>
            <p:spPr>
              <a:xfrm flipH="1">
                <a:off x="4847330" y="3643812"/>
                <a:ext cx="581400" cy="99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68" name="Shape 1268"/>
              <p:cNvCxnSpPr>
                <a:stCxn id="1258" idx="3"/>
                <a:endCxn id="1263" idx="3"/>
              </p:cNvCxnSpPr>
              <p:nvPr/>
            </p:nvCxnSpPr>
            <p:spPr>
              <a:xfrm flipH="1">
                <a:off x="4847330" y="3344559"/>
                <a:ext cx="581400" cy="11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69" name="Shape 1269"/>
              <p:cNvCxnSpPr>
                <a:stCxn id="1255" idx="2"/>
                <a:endCxn id="1264" idx="2"/>
              </p:cNvCxnSpPr>
              <p:nvPr/>
            </p:nvCxnSpPr>
            <p:spPr>
              <a:xfrm flipH="1">
                <a:off x="4776380" y="3793362"/>
                <a:ext cx="512100" cy="91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1270" name="Shape 1270"/>
            <p:cNvSpPr txBox="1"/>
            <p:nvPr/>
          </p:nvSpPr>
          <p:spPr>
            <a:xfrm>
              <a:off x="4153000" y="2796834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Output</a:t>
              </a:r>
            </a:p>
          </p:txBody>
        </p:sp>
        <p:sp>
          <p:nvSpPr>
            <p:cNvPr id="1271" name="Shape 1271"/>
            <p:cNvSpPr txBox="1"/>
            <p:nvPr/>
          </p:nvSpPr>
          <p:spPr>
            <a:xfrm>
              <a:off x="4153000" y="3882591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Switch</a:t>
              </a:r>
            </a:p>
          </p:txBody>
        </p:sp>
      </p:grpSp>
      <p:sp>
        <p:nvSpPr>
          <p:cNvPr id="1272" name="Shape 1272"/>
          <p:cNvSpPr/>
          <p:nvPr/>
        </p:nvSpPr>
        <p:spPr>
          <a:xfrm>
            <a:off x="3756675" y="3656550"/>
            <a:ext cx="1474500" cy="10416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Shape 127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Components of CNNs and decoder via IHT</a:t>
            </a:r>
          </a:p>
        </p:txBody>
      </p:sp>
      <p:sp>
        <p:nvSpPr>
          <p:cNvPr id="1278" name="Shape 1278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279" name="Shape 1279"/>
          <p:cNvGraphicFramePr/>
          <p:nvPr/>
        </p:nvGraphicFramePr>
        <p:xfrm>
          <a:off x="2106150" y="1056387"/>
          <a:ext cx="4704800" cy="1188630"/>
        </p:xfrm>
        <a:graphic>
          <a:graphicData uri="http://schemas.openxmlformats.org/drawingml/2006/table">
            <a:tbl>
              <a:tblPr>
                <a:noFill/>
                <a:tableStyleId>{8E593488-EE13-47E8-9F47-FE1D0AE8848B}</a:tableStyleId>
              </a:tblPr>
              <a:tblGrid>
                <a:gridCol w="23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Encoder</a:t>
                      </a:r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Decoder</a:t>
                      </a:r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Convolution</a:t>
                      </a:r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Transposed convolution</a:t>
                      </a:r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Pooling + Unpooling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80" name="Shape 1280"/>
          <p:cNvGrpSpPr/>
          <p:nvPr/>
        </p:nvGrpSpPr>
        <p:grpSpPr>
          <a:xfrm>
            <a:off x="932050" y="2199825"/>
            <a:ext cx="6983049" cy="2439675"/>
            <a:chOff x="932050" y="2199825"/>
            <a:chExt cx="6983049" cy="2439675"/>
          </a:xfrm>
        </p:grpSpPr>
        <p:sp>
          <p:nvSpPr>
            <p:cNvPr id="1281" name="Shape 1281"/>
            <p:cNvSpPr txBox="1"/>
            <p:nvPr/>
          </p:nvSpPr>
          <p:spPr>
            <a:xfrm>
              <a:off x="932050" y="403107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Input</a:t>
              </a:r>
            </a:p>
          </p:txBody>
        </p:sp>
        <p:sp>
          <p:nvSpPr>
            <p:cNvPr id="1282" name="Shape 1282"/>
            <p:cNvSpPr txBox="1"/>
            <p:nvPr/>
          </p:nvSpPr>
          <p:spPr>
            <a:xfrm>
              <a:off x="1847937" y="219982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Conv</a:t>
              </a:r>
            </a:p>
          </p:txBody>
        </p:sp>
        <p:sp>
          <p:nvSpPr>
            <p:cNvPr id="1283" name="Shape 1283"/>
            <p:cNvSpPr txBox="1"/>
            <p:nvPr/>
          </p:nvSpPr>
          <p:spPr>
            <a:xfrm>
              <a:off x="3512475" y="219982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Pool</a:t>
              </a:r>
            </a:p>
          </p:txBody>
        </p:sp>
        <p:sp>
          <p:nvSpPr>
            <p:cNvPr id="1284" name="Shape 1284"/>
            <p:cNvSpPr txBox="1"/>
            <p:nvPr/>
          </p:nvSpPr>
          <p:spPr>
            <a:xfrm>
              <a:off x="6820000" y="403107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Recon</a:t>
              </a:r>
            </a:p>
          </p:txBody>
        </p:sp>
        <p:sp>
          <p:nvSpPr>
            <p:cNvPr id="1285" name="Shape 1285"/>
            <p:cNvSpPr txBox="1"/>
            <p:nvPr/>
          </p:nvSpPr>
          <p:spPr>
            <a:xfrm>
              <a:off x="6724752" y="2199825"/>
              <a:ext cx="8970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Deconv</a:t>
              </a:r>
            </a:p>
          </p:txBody>
        </p:sp>
        <p:sp>
          <p:nvSpPr>
            <p:cNvPr id="1286" name="Shape 1286"/>
            <p:cNvSpPr txBox="1"/>
            <p:nvPr/>
          </p:nvSpPr>
          <p:spPr>
            <a:xfrm>
              <a:off x="4992700" y="219982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Unpool</a:t>
              </a:r>
            </a:p>
          </p:txBody>
        </p:sp>
        <p:sp>
          <p:nvSpPr>
            <p:cNvPr id="1287" name="Shape 1287"/>
            <p:cNvSpPr/>
            <p:nvPr/>
          </p:nvSpPr>
          <p:spPr>
            <a:xfrm>
              <a:off x="1076499" y="2572500"/>
              <a:ext cx="930299" cy="1457400"/>
            </a:xfrm>
            <a:prstGeom prst="cube">
              <a:avLst>
                <a:gd name="adj" fmla="val 496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259799" y="2572503"/>
              <a:ext cx="1404599" cy="14574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9" name="Shape 1289"/>
            <p:cNvGrpSpPr/>
            <p:nvPr/>
          </p:nvGrpSpPr>
          <p:grpSpPr>
            <a:xfrm>
              <a:off x="1549200" y="2890499"/>
              <a:ext cx="946625" cy="598353"/>
              <a:chOff x="784400" y="3231049"/>
              <a:chExt cx="946625" cy="598353"/>
            </a:xfrm>
          </p:grpSpPr>
          <p:grpSp>
            <p:nvGrpSpPr>
              <p:cNvPr id="1290" name="Shape 1290"/>
              <p:cNvGrpSpPr/>
              <p:nvPr/>
            </p:nvGrpSpPr>
            <p:grpSpPr>
              <a:xfrm>
                <a:off x="784400" y="3231049"/>
                <a:ext cx="280500" cy="598353"/>
                <a:chOff x="3586312" y="3569699"/>
                <a:chExt cx="280500" cy="598353"/>
              </a:xfrm>
            </p:grpSpPr>
            <p:sp>
              <p:nvSpPr>
                <p:cNvPr id="1291" name="Shape 1291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2" name="Shape 1292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3" name="Shape 1293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294" name="Shape 1294"/>
              <p:cNvCxnSpPr>
                <a:stCxn id="1292" idx="0"/>
                <a:endCxn id="1295" idx="0"/>
              </p:cNvCxnSpPr>
              <p:nvPr/>
            </p:nvCxnSpPr>
            <p:spPr>
              <a:xfrm>
                <a:off x="924650" y="3530303"/>
                <a:ext cx="7356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96" name="Shape 1296"/>
              <p:cNvCxnSpPr>
                <a:stCxn id="1292" idx="3"/>
                <a:endCxn id="1295" idx="3"/>
              </p:cNvCxnSpPr>
              <p:nvPr/>
            </p:nvCxnSpPr>
            <p:spPr>
              <a:xfrm rot="10800000" flipH="1">
                <a:off x="1064900" y="3607853"/>
                <a:ext cx="666000" cy="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97" name="Shape 1297"/>
              <p:cNvCxnSpPr>
                <a:stCxn id="1291" idx="3"/>
                <a:endCxn id="1298" idx="3"/>
              </p:cNvCxnSpPr>
              <p:nvPr/>
            </p:nvCxnSpPr>
            <p:spPr>
              <a:xfrm>
                <a:off x="1064900" y="3380599"/>
                <a:ext cx="6660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99" name="Shape 1299"/>
              <p:cNvCxnSpPr>
                <a:stCxn id="1292" idx="2"/>
                <a:endCxn id="1295" idx="2"/>
              </p:cNvCxnSpPr>
              <p:nvPr/>
            </p:nvCxnSpPr>
            <p:spPr>
              <a:xfrm rot="10800000" flipH="1">
                <a:off x="924650" y="3683303"/>
                <a:ext cx="7356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300" name="Shape 1300"/>
              <p:cNvGrpSpPr/>
              <p:nvPr/>
            </p:nvGrpSpPr>
            <p:grpSpPr>
              <a:xfrm>
                <a:off x="1589425" y="3381471"/>
                <a:ext cx="141600" cy="301966"/>
                <a:chOff x="4619937" y="3720121"/>
                <a:chExt cx="141600" cy="301966"/>
              </a:xfrm>
            </p:grpSpPr>
            <p:sp>
              <p:nvSpPr>
                <p:cNvPr id="1298" name="Shape 1298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5" name="Shape 1295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1" name="Shape 1301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1302" name="Shape 1302"/>
            <p:cNvSpPr/>
            <p:nvPr/>
          </p:nvSpPr>
          <p:spPr>
            <a:xfrm>
              <a:off x="5327211" y="2572503"/>
              <a:ext cx="1404600" cy="14574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6984799" y="2572500"/>
              <a:ext cx="930300" cy="1457400"/>
            </a:xfrm>
            <a:prstGeom prst="cube">
              <a:avLst>
                <a:gd name="adj" fmla="val 496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4" name="Shape 1304"/>
            <p:cNvGrpSpPr/>
            <p:nvPr/>
          </p:nvGrpSpPr>
          <p:grpSpPr>
            <a:xfrm>
              <a:off x="6376375" y="2890199"/>
              <a:ext cx="876875" cy="598946"/>
              <a:chOff x="5111675" y="4423074"/>
              <a:chExt cx="876875" cy="598946"/>
            </a:xfrm>
          </p:grpSpPr>
          <p:grpSp>
            <p:nvGrpSpPr>
              <p:cNvPr id="1305" name="Shape 1305"/>
              <p:cNvGrpSpPr/>
              <p:nvPr/>
            </p:nvGrpSpPr>
            <p:grpSpPr>
              <a:xfrm>
                <a:off x="5111675" y="4579134"/>
                <a:ext cx="141600" cy="301966"/>
                <a:chOff x="5111675" y="3512334"/>
                <a:chExt cx="141600" cy="301966"/>
              </a:xfrm>
            </p:grpSpPr>
            <p:sp>
              <p:nvSpPr>
                <p:cNvPr id="1306" name="Shape 1306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7" name="Shape 1307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8" name="Shape 1308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309" name="Shape 1309"/>
              <p:cNvCxnSpPr>
                <a:stCxn id="1310" idx="0"/>
                <a:endCxn id="1307" idx="0"/>
              </p:cNvCxnSpPr>
              <p:nvPr/>
            </p:nvCxnSpPr>
            <p:spPr>
              <a:xfrm flipH="1">
                <a:off x="5182450" y="4722328"/>
                <a:ext cx="664500" cy="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11" name="Shape 1311"/>
              <p:cNvCxnSpPr>
                <a:stCxn id="1310" idx="3"/>
                <a:endCxn id="1307" idx="3"/>
              </p:cNvCxnSpPr>
              <p:nvPr/>
            </p:nvCxnSpPr>
            <p:spPr>
              <a:xfrm rot="10800000">
                <a:off x="5253400" y="4805578"/>
                <a:ext cx="7338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12" name="Shape 1312"/>
              <p:cNvCxnSpPr>
                <a:stCxn id="1313" idx="3"/>
                <a:endCxn id="1306" idx="3"/>
              </p:cNvCxnSpPr>
              <p:nvPr/>
            </p:nvCxnSpPr>
            <p:spPr>
              <a:xfrm flipH="1">
                <a:off x="5253400" y="4572624"/>
                <a:ext cx="7338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14" name="Shape 1314"/>
              <p:cNvCxnSpPr>
                <a:stCxn id="1310" idx="2"/>
                <a:endCxn id="1307" idx="2"/>
              </p:cNvCxnSpPr>
              <p:nvPr/>
            </p:nvCxnSpPr>
            <p:spPr>
              <a:xfrm rot="10800000">
                <a:off x="5182450" y="4881028"/>
                <a:ext cx="6645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315" name="Shape 1315"/>
              <p:cNvGrpSpPr/>
              <p:nvPr/>
            </p:nvGrpSpPr>
            <p:grpSpPr>
              <a:xfrm>
                <a:off x="5706700" y="4423074"/>
                <a:ext cx="281850" cy="598946"/>
                <a:chOff x="5935300" y="3356274"/>
                <a:chExt cx="281850" cy="598946"/>
              </a:xfrm>
            </p:grpSpPr>
            <p:sp>
              <p:nvSpPr>
                <p:cNvPr id="1313" name="Shape 1313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10" name="Shape 1310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16" name="Shape 1316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1317" name="Shape 1317"/>
            <p:cNvSpPr/>
            <p:nvPr/>
          </p:nvSpPr>
          <p:spPr>
            <a:xfrm>
              <a:off x="3911701" y="2825625"/>
              <a:ext cx="1168200" cy="7281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3911701" y="3911400"/>
              <a:ext cx="1168200" cy="7281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9" name="Shape 1319"/>
            <p:cNvGrpSpPr/>
            <p:nvPr/>
          </p:nvGrpSpPr>
          <p:grpSpPr>
            <a:xfrm>
              <a:off x="3273700" y="2890499"/>
              <a:ext cx="794225" cy="1519187"/>
              <a:chOff x="3578500" y="3195299"/>
              <a:chExt cx="794225" cy="1519187"/>
            </a:xfrm>
          </p:grpSpPr>
          <p:grpSp>
            <p:nvGrpSpPr>
              <p:cNvPr id="1320" name="Shape 1320"/>
              <p:cNvGrpSpPr/>
              <p:nvPr/>
            </p:nvGrpSpPr>
            <p:grpSpPr>
              <a:xfrm>
                <a:off x="3578500" y="3195299"/>
                <a:ext cx="280500" cy="598353"/>
                <a:chOff x="3586312" y="3569699"/>
                <a:chExt cx="280500" cy="598353"/>
              </a:xfrm>
            </p:grpSpPr>
            <p:sp>
              <p:nvSpPr>
                <p:cNvPr id="1321" name="Shape 1321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22" name="Shape 1322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23" name="Shape 1323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324" name="Shape 1324"/>
              <p:cNvCxnSpPr>
                <a:stCxn id="1322" idx="0"/>
                <a:endCxn id="1325" idx="0"/>
              </p:cNvCxnSpPr>
              <p:nvPr/>
            </p:nvCxnSpPr>
            <p:spPr>
              <a:xfrm>
                <a:off x="3718750" y="3494553"/>
                <a:ext cx="5832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26" name="Shape 1326"/>
              <p:cNvCxnSpPr>
                <a:stCxn id="1322" idx="3"/>
                <a:endCxn id="1325" idx="3"/>
              </p:cNvCxnSpPr>
              <p:nvPr/>
            </p:nvCxnSpPr>
            <p:spPr>
              <a:xfrm rot="10800000" flipH="1">
                <a:off x="3859000" y="3572103"/>
                <a:ext cx="513600" cy="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27" name="Shape 1327"/>
              <p:cNvCxnSpPr>
                <a:stCxn id="1321" idx="3"/>
                <a:endCxn id="1328" idx="3"/>
              </p:cNvCxnSpPr>
              <p:nvPr/>
            </p:nvCxnSpPr>
            <p:spPr>
              <a:xfrm>
                <a:off x="3859000" y="3344849"/>
                <a:ext cx="5136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29" name="Shape 1329"/>
              <p:cNvCxnSpPr>
                <a:stCxn id="1322" idx="2"/>
                <a:endCxn id="1325" idx="2"/>
              </p:cNvCxnSpPr>
              <p:nvPr/>
            </p:nvCxnSpPr>
            <p:spPr>
              <a:xfrm rot="10800000" flipH="1">
                <a:off x="3718750" y="3647553"/>
                <a:ext cx="5832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330" name="Shape 1330"/>
              <p:cNvGrpSpPr/>
              <p:nvPr/>
            </p:nvGrpSpPr>
            <p:grpSpPr>
              <a:xfrm>
                <a:off x="4231125" y="3345721"/>
                <a:ext cx="141600" cy="301966"/>
                <a:chOff x="4619937" y="3720121"/>
                <a:chExt cx="141600" cy="301966"/>
              </a:xfrm>
            </p:grpSpPr>
            <p:sp>
              <p:nvSpPr>
                <p:cNvPr id="1328" name="Shape 1328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25" name="Shape 1325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1" name="Shape 1331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332" name="Shape 1332"/>
              <p:cNvCxnSpPr>
                <a:stCxn id="1322" idx="0"/>
                <a:endCxn id="1333" idx="0"/>
              </p:cNvCxnSpPr>
              <p:nvPr/>
            </p:nvCxnSpPr>
            <p:spPr>
              <a:xfrm>
                <a:off x="3718750" y="3494553"/>
                <a:ext cx="583200" cy="106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34" name="Shape 1334"/>
              <p:cNvCxnSpPr>
                <a:stCxn id="1322" idx="3"/>
                <a:endCxn id="1333" idx="3"/>
              </p:cNvCxnSpPr>
              <p:nvPr/>
            </p:nvCxnSpPr>
            <p:spPr>
              <a:xfrm>
                <a:off x="3859000" y="3644103"/>
                <a:ext cx="513600" cy="99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35" name="Shape 1335"/>
              <p:cNvCxnSpPr>
                <a:stCxn id="1321" idx="3"/>
                <a:endCxn id="1336" idx="3"/>
              </p:cNvCxnSpPr>
              <p:nvPr/>
            </p:nvCxnSpPr>
            <p:spPr>
              <a:xfrm>
                <a:off x="3859000" y="3344849"/>
                <a:ext cx="513600" cy="114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37" name="Shape 1337"/>
              <p:cNvCxnSpPr>
                <a:stCxn id="1322" idx="2"/>
                <a:endCxn id="1333" idx="2"/>
              </p:cNvCxnSpPr>
              <p:nvPr/>
            </p:nvCxnSpPr>
            <p:spPr>
              <a:xfrm>
                <a:off x="3718750" y="3793653"/>
                <a:ext cx="583200" cy="9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338" name="Shape 1338"/>
              <p:cNvGrpSpPr/>
              <p:nvPr/>
            </p:nvGrpSpPr>
            <p:grpSpPr>
              <a:xfrm>
                <a:off x="4231125" y="4412521"/>
                <a:ext cx="141600" cy="301966"/>
                <a:chOff x="4619937" y="3720121"/>
                <a:chExt cx="141600" cy="301966"/>
              </a:xfrm>
            </p:grpSpPr>
            <p:sp>
              <p:nvSpPr>
                <p:cNvPr id="1336" name="Shape 1336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3" name="Shape 1333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9" name="Shape 1339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340" name="Shape 1340"/>
            <p:cNvGrpSpPr/>
            <p:nvPr/>
          </p:nvGrpSpPr>
          <p:grpSpPr>
            <a:xfrm>
              <a:off x="4858005" y="2890209"/>
              <a:ext cx="724475" cy="1515247"/>
              <a:chOff x="4705605" y="3195009"/>
              <a:chExt cx="724475" cy="1515247"/>
            </a:xfrm>
          </p:grpSpPr>
          <p:grpSp>
            <p:nvGrpSpPr>
              <p:cNvPr id="1341" name="Shape 1341"/>
              <p:cNvGrpSpPr/>
              <p:nvPr/>
            </p:nvGrpSpPr>
            <p:grpSpPr>
              <a:xfrm>
                <a:off x="4705605" y="3351068"/>
                <a:ext cx="141600" cy="301966"/>
                <a:chOff x="5111675" y="3512334"/>
                <a:chExt cx="141600" cy="301966"/>
              </a:xfrm>
            </p:grpSpPr>
            <p:sp>
              <p:nvSpPr>
                <p:cNvPr id="1342" name="Shape 1342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43" name="Shape 1343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44" name="Shape 1344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345" name="Shape 1345"/>
              <p:cNvCxnSpPr>
                <a:stCxn id="1346" idx="0"/>
                <a:endCxn id="1343" idx="0"/>
              </p:cNvCxnSpPr>
              <p:nvPr/>
            </p:nvCxnSpPr>
            <p:spPr>
              <a:xfrm flipH="1">
                <a:off x="4776380" y="3494262"/>
                <a:ext cx="512100" cy="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47" name="Shape 1347"/>
              <p:cNvCxnSpPr>
                <a:stCxn id="1346" idx="3"/>
                <a:endCxn id="1343" idx="3"/>
              </p:cNvCxnSpPr>
              <p:nvPr/>
            </p:nvCxnSpPr>
            <p:spPr>
              <a:xfrm rot="10800000">
                <a:off x="4847330" y="3577512"/>
                <a:ext cx="5814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48" name="Shape 1348"/>
              <p:cNvCxnSpPr>
                <a:stCxn id="1349" idx="3"/>
                <a:endCxn id="1342" idx="3"/>
              </p:cNvCxnSpPr>
              <p:nvPr/>
            </p:nvCxnSpPr>
            <p:spPr>
              <a:xfrm flipH="1">
                <a:off x="4847330" y="3344559"/>
                <a:ext cx="5814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50" name="Shape 1350"/>
              <p:cNvCxnSpPr>
                <a:stCxn id="1346" idx="2"/>
                <a:endCxn id="1343" idx="2"/>
              </p:cNvCxnSpPr>
              <p:nvPr/>
            </p:nvCxnSpPr>
            <p:spPr>
              <a:xfrm rot="10800000">
                <a:off x="4776380" y="3652962"/>
                <a:ext cx="5121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351" name="Shape 1351"/>
              <p:cNvGrpSpPr/>
              <p:nvPr/>
            </p:nvGrpSpPr>
            <p:grpSpPr>
              <a:xfrm>
                <a:off x="5148230" y="3195009"/>
                <a:ext cx="281850" cy="598946"/>
                <a:chOff x="5935300" y="3356274"/>
                <a:chExt cx="281850" cy="598946"/>
              </a:xfrm>
            </p:grpSpPr>
            <p:sp>
              <p:nvSpPr>
                <p:cNvPr id="1349" name="Shape 1349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46" name="Shape 1346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52" name="Shape 1352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353" name="Shape 1353"/>
              <p:cNvGrpSpPr/>
              <p:nvPr/>
            </p:nvGrpSpPr>
            <p:grpSpPr>
              <a:xfrm>
                <a:off x="4705605" y="4408290"/>
                <a:ext cx="141600" cy="301966"/>
                <a:chOff x="5111675" y="3512334"/>
                <a:chExt cx="141600" cy="301966"/>
              </a:xfrm>
            </p:grpSpPr>
            <p:sp>
              <p:nvSpPr>
                <p:cNvPr id="1354" name="Shape 1354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55" name="Shape 1355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56" name="Shape 1356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357" name="Shape 1357"/>
              <p:cNvCxnSpPr>
                <a:stCxn id="1346" idx="0"/>
                <a:endCxn id="1355" idx="0"/>
              </p:cNvCxnSpPr>
              <p:nvPr/>
            </p:nvCxnSpPr>
            <p:spPr>
              <a:xfrm flipH="1">
                <a:off x="4776380" y="3494262"/>
                <a:ext cx="512100" cy="10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58" name="Shape 1358"/>
              <p:cNvCxnSpPr>
                <a:stCxn id="1346" idx="3"/>
                <a:endCxn id="1355" idx="3"/>
              </p:cNvCxnSpPr>
              <p:nvPr/>
            </p:nvCxnSpPr>
            <p:spPr>
              <a:xfrm flipH="1">
                <a:off x="4847330" y="3643812"/>
                <a:ext cx="581400" cy="99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59" name="Shape 1359"/>
              <p:cNvCxnSpPr>
                <a:stCxn id="1349" idx="3"/>
                <a:endCxn id="1354" idx="3"/>
              </p:cNvCxnSpPr>
              <p:nvPr/>
            </p:nvCxnSpPr>
            <p:spPr>
              <a:xfrm flipH="1">
                <a:off x="4847330" y="3344559"/>
                <a:ext cx="581400" cy="11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60" name="Shape 1360"/>
              <p:cNvCxnSpPr>
                <a:stCxn id="1346" idx="2"/>
                <a:endCxn id="1355" idx="2"/>
              </p:cNvCxnSpPr>
              <p:nvPr/>
            </p:nvCxnSpPr>
            <p:spPr>
              <a:xfrm flipH="1">
                <a:off x="4776380" y="3793362"/>
                <a:ext cx="512100" cy="91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1361" name="Shape 1361"/>
            <p:cNvSpPr txBox="1"/>
            <p:nvPr/>
          </p:nvSpPr>
          <p:spPr>
            <a:xfrm>
              <a:off x="5413061" y="4031084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Output</a:t>
              </a:r>
            </a:p>
          </p:txBody>
        </p:sp>
        <p:sp>
          <p:nvSpPr>
            <p:cNvPr id="1362" name="Shape 1362"/>
            <p:cNvSpPr txBox="1"/>
            <p:nvPr/>
          </p:nvSpPr>
          <p:spPr>
            <a:xfrm>
              <a:off x="4153000" y="3577791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Switch</a:t>
              </a:r>
            </a:p>
          </p:txBody>
        </p:sp>
      </p:grpSp>
      <p:sp>
        <p:nvSpPr>
          <p:cNvPr id="1363" name="Shape 1363"/>
          <p:cNvSpPr/>
          <p:nvPr/>
        </p:nvSpPr>
        <p:spPr>
          <a:xfrm>
            <a:off x="3756675" y="3656550"/>
            <a:ext cx="1474500" cy="10416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Shape 136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Components of CNNs and decoder via IHT</a:t>
            </a:r>
          </a:p>
        </p:txBody>
      </p:sp>
      <p:sp>
        <p:nvSpPr>
          <p:cNvPr id="1369" name="Shape 1369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370" name="Shape 1370"/>
          <p:cNvGraphicFramePr/>
          <p:nvPr/>
        </p:nvGraphicFramePr>
        <p:xfrm>
          <a:off x="2106150" y="1056387"/>
          <a:ext cx="4704800" cy="1188630"/>
        </p:xfrm>
        <a:graphic>
          <a:graphicData uri="http://schemas.openxmlformats.org/drawingml/2006/table">
            <a:tbl>
              <a:tblPr>
                <a:noFill/>
                <a:tableStyleId>{8E593488-EE13-47E8-9F47-FE1D0AE8848B}</a:tableStyleId>
              </a:tblPr>
              <a:tblGrid>
                <a:gridCol w="23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Encoder</a:t>
                      </a:r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Decoder</a:t>
                      </a:r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Convolution</a:t>
                      </a:r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Transposed convolution</a:t>
                      </a:r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Pooling + Unpooling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371" name="Shape 1371"/>
          <p:cNvGrpSpPr/>
          <p:nvPr/>
        </p:nvGrpSpPr>
        <p:grpSpPr>
          <a:xfrm>
            <a:off x="1076499" y="2274325"/>
            <a:ext cx="6838600" cy="2365175"/>
            <a:chOff x="1076499" y="2274325"/>
            <a:chExt cx="6838600" cy="2365175"/>
          </a:xfrm>
        </p:grpSpPr>
        <p:pic>
          <p:nvPicPr>
            <p:cNvPr id="1372" name="Shape 137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6096" y="2274325"/>
              <a:ext cx="227205" cy="184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3" name="Shape 137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50892" y="2277874"/>
              <a:ext cx="301756" cy="177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4" name="Shape 137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51681" y="4114445"/>
              <a:ext cx="124252" cy="166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5" name="Shape 137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26579" y="2277924"/>
              <a:ext cx="181054" cy="159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6" name="Shape 137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237425" y="4098469"/>
              <a:ext cx="1114725" cy="1988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7" name="Shape 137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23674" y="4103797"/>
              <a:ext cx="756167" cy="188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8" name="Shape 1378"/>
            <p:cNvSpPr/>
            <p:nvPr/>
          </p:nvSpPr>
          <p:spPr>
            <a:xfrm rot="5400000">
              <a:off x="4682000" y="1446750"/>
              <a:ext cx="70200" cy="21255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379" name="Shape 137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67563" y="4105574"/>
              <a:ext cx="313494" cy="18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0" name="Shape 1380"/>
            <p:cNvSpPr/>
            <p:nvPr/>
          </p:nvSpPr>
          <p:spPr>
            <a:xfrm>
              <a:off x="1076499" y="2572500"/>
              <a:ext cx="930299" cy="1457400"/>
            </a:xfrm>
            <a:prstGeom prst="cube">
              <a:avLst>
                <a:gd name="adj" fmla="val 496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259799" y="2572503"/>
              <a:ext cx="1404599" cy="14574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2" name="Shape 1382"/>
            <p:cNvGrpSpPr/>
            <p:nvPr/>
          </p:nvGrpSpPr>
          <p:grpSpPr>
            <a:xfrm>
              <a:off x="1549200" y="2890499"/>
              <a:ext cx="946625" cy="598353"/>
              <a:chOff x="784400" y="3231049"/>
              <a:chExt cx="946625" cy="598353"/>
            </a:xfrm>
          </p:grpSpPr>
          <p:grpSp>
            <p:nvGrpSpPr>
              <p:cNvPr id="1383" name="Shape 1383"/>
              <p:cNvGrpSpPr/>
              <p:nvPr/>
            </p:nvGrpSpPr>
            <p:grpSpPr>
              <a:xfrm>
                <a:off x="784400" y="3231049"/>
                <a:ext cx="280500" cy="598353"/>
                <a:chOff x="3586312" y="3569699"/>
                <a:chExt cx="280500" cy="598353"/>
              </a:xfrm>
            </p:grpSpPr>
            <p:sp>
              <p:nvSpPr>
                <p:cNvPr id="1384" name="Shape 1384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85" name="Shape 1385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86" name="Shape 1386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387" name="Shape 1387"/>
              <p:cNvCxnSpPr>
                <a:stCxn id="1385" idx="0"/>
                <a:endCxn id="1388" idx="0"/>
              </p:cNvCxnSpPr>
              <p:nvPr/>
            </p:nvCxnSpPr>
            <p:spPr>
              <a:xfrm>
                <a:off x="924650" y="3530303"/>
                <a:ext cx="7356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89" name="Shape 1389"/>
              <p:cNvCxnSpPr>
                <a:stCxn id="1385" idx="3"/>
                <a:endCxn id="1388" idx="3"/>
              </p:cNvCxnSpPr>
              <p:nvPr/>
            </p:nvCxnSpPr>
            <p:spPr>
              <a:xfrm rot="10800000" flipH="1">
                <a:off x="1064900" y="3607853"/>
                <a:ext cx="666000" cy="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90" name="Shape 1390"/>
              <p:cNvCxnSpPr>
                <a:stCxn id="1384" idx="3"/>
                <a:endCxn id="1391" idx="3"/>
              </p:cNvCxnSpPr>
              <p:nvPr/>
            </p:nvCxnSpPr>
            <p:spPr>
              <a:xfrm>
                <a:off x="1064900" y="3380599"/>
                <a:ext cx="6660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92" name="Shape 1392"/>
              <p:cNvCxnSpPr>
                <a:stCxn id="1385" idx="2"/>
                <a:endCxn id="1388" idx="2"/>
              </p:cNvCxnSpPr>
              <p:nvPr/>
            </p:nvCxnSpPr>
            <p:spPr>
              <a:xfrm rot="10800000" flipH="1">
                <a:off x="924650" y="3683303"/>
                <a:ext cx="7356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393" name="Shape 1393"/>
              <p:cNvGrpSpPr/>
              <p:nvPr/>
            </p:nvGrpSpPr>
            <p:grpSpPr>
              <a:xfrm>
                <a:off x="1589425" y="3381471"/>
                <a:ext cx="141600" cy="301966"/>
                <a:chOff x="4619937" y="3720121"/>
                <a:chExt cx="141600" cy="301966"/>
              </a:xfrm>
            </p:grpSpPr>
            <p:sp>
              <p:nvSpPr>
                <p:cNvPr id="1391" name="Shape 1391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88" name="Shape 1388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94" name="Shape 1394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1395" name="Shape 1395"/>
            <p:cNvSpPr/>
            <p:nvPr/>
          </p:nvSpPr>
          <p:spPr>
            <a:xfrm>
              <a:off x="5327211" y="2572503"/>
              <a:ext cx="1404600" cy="14574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6984799" y="2572500"/>
              <a:ext cx="930300" cy="1457400"/>
            </a:xfrm>
            <a:prstGeom prst="cube">
              <a:avLst>
                <a:gd name="adj" fmla="val 496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7" name="Shape 1397"/>
            <p:cNvGrpSpPr/>
            <p:nvPr/>
          </p:nvGrpSpPr>
          <p:grpSpPr>
            <a:xfrm>
              <a:off x="6376375" y="2890199"/>
              <a:ext cx="876875" cy="598946"/>
              <a:chOff x="5111675" y="4423074"/>
              <a:chExt cx="876875" cy="598946"/>
            </a:xfrm>
          </p:grpSpPr>
          <p:grpSp>
            <p:nvGrpSpPr>
              <p:cNvPr id="1398" name="Shape 1398"/>
              <p:cNvGrpSpPr/>
              <p:nvPr/>
            </p:nvGrpSpPr>
            <p:grpSpPr>
              <a:xfrm>
                <a:off x="5111675" y="4579134"/>
                <a:ext cx="141600" cy="301966"/>
                <a:chOff x="5111675" y="3512334"/>
                <a:chExt cx="141600" cy="301966"/>
              </a:xfrm>
            </p:grpSpPr>
            <p:sp>
              <p:nvSpPr>
                <p:cNvPr id="1399" name="Shape 1399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00" name="Shape 1400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01" name="Shape 1401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402" name="Shape 1402"/>
              <p:cNvCxnSpPr>
                <a:stCxn id="1403" idx="0"/>
                <a:endCxn id="1400" idx="0"/>
              </p:cNvCxnSpPr>
              <p:nvPr/>
            </p:nvCxnSpPr>
            <p:spPr>
              <a:xfrm flipH="1">
                <a:off x="5182450" y="4722328"/>
                <a:ext cx="664500" cy="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404" name="Shape 1404"/>
              <p:cNvCxnSpPr>
                <a:stCxn id="1403" idx="3"/>
                <a:endCxn id="1400" idx="3"/>
              </p:cNvCxnSpPr>
              <p:nvPr/>
            </p:nvCxnSpPr>
            <p:spPr>
              <a:xfrm rot="10800000">
                <a:off x="5253400" y="4805578"/>
                <a:ext cx="7338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405" name="Shape 1405"/>
              <p:cNvCxnSpPr>
                <a:stCxn id="1406" idx="3"/>
                <a:endCxn id="1399" idx="3"/>
              </p:cNvCxnSpPr>
              <p:nvPr/>
            </p:nvCxnSpPr>
            <p:spPr>
              <a:xfrm flipH="1">
                <a:off x="5253400" y="4572624"/>
                <a:ext cx="7338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407" name="Shape 1407"/>
              <p:cNvCxnSpPr>
                <a:stCxn id="1403" idx="2"/>
                <a:endCxn id="1400" idx="2"/>
              </p:cNvCxnSpPr>
              <p:nvPr/>
            </p:nvCxnSpPr>
            <p:spPr>
              <a:xfrm rot="10800000">
                <a:off x="5182450" y="4881028"/>
                <a:ext cx="6645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408" name="Shape 1408"/>
              <p:cNvGrpSpPr/>
              <p:nvPr/>
            </p:nvGrpSpPr>
            <p:grpSpPr>
              <a:xfrm>
                <a:off x="5706700" y="4423074"/>
                <a:ext cx="281850" cy="598946"/>
                <a:chOff x="5935300" y="3356274"/>
                <a:chExt cx="281850" cy="598946"/>
              </a:xfrm>
            </p:grpSpPr>
            <p:sp>
              <p:nvSpPr>
                <p:cNvPr id="1406" name="Shape 1406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03" name="Shape 1403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09" name="Shape 1409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1410" name="Shape 1410"/>
            <p:cNvSpPr/>
            <p:nvPr/>
          </p:nvSpPr>
          <p:spPr>
            <a:xfrm>
              <a:off x="3911701" y="2825625"/>
              <a:ext cx="1168200" cy="7281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3911701" y="3911400"/>
              <a:ext cx="1168200" cy="7281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2" name="Shape 1412"/>
            <p:cNvGrpSpPr/>
            <p:nvPr/>
          </p:nvGrpSpPr>
          <p:grpSpPr>
            <a:xfrm>
              <a:off x="3273700" y="2890499"/>
              <a:ext cx="794225" cy="1519187"/>
              <a:chOff x="3578500" y="3195299"/>
              <a:chExt cx="794225" cy="1519187"/>
            </a:xfrm>
          </p:grpSpPr>
          <p:grpSp>
            <p:nvGrpSpPr>
              <p:cNvPr id="1413" name="Shape 1413"/>
              <p:cNvGrpSpPr/>
              <p:nvPr/>
            </p:nvGrpSpPr>
            <p:grpSpPr>
              <a:xfrm>
                <a:off x="3578500" y="3195299"/>
                <a:ext cx="280500" cy="598353"/>
                <a:chOff x="3586312" y="3569699"/>
                <a:chExt cx="280500" cy="598353"/>
              </a:xfrm>
            </p:grpSpPr>
            <p:sp>
              <p:nvSpPr>
                <p:cNvPr id="1414" name="Shape 1414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15" name="Shape 1415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16" name="Shape 1416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417" name="Shape 1417"/>
              <p:cNvCxnSpPr>
                <a:stCxn id="1415" idx="0"/>
                <a:endCxn id="1418" idx="0"/>
              </p:cNvCxnSpPr>
              <p:nvPr/>
            </p:nvCxnSpPr>
            <p:spPr>
              <a:xfrm>
                <a:off x="3718750" y="3494553"/>
                <a:ext cx="5832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419" name="Shape 1419"/>
              <p:cNvCxnSpPr>
                <a:stCxn id="1415" idx="3"/>
                <a:endCxn id="1418" idx="3"/>
              </p:cNvCxnSpPr>
              <p:nvPr/>
            </p:nvCxnSpPr>
            <p:spPr>
              <a:xfrm rot="10800000" flipH="1">
                <a:off x="3859000" y="3572103"/>
                <a:ext cx="513600" cy="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420" name="Shape 1420"/>
              <p:cNvCxnSpPr>
                <a:stCxn id="1414" idx="3"/>
                <a:endCxn id="1421" idx="3"/>
              </p:cNvCxnSpPr>
              <p:nvPr/>
            </p:nvCxnSpPr>
            <p:spPr>
              <a:xfrm>
                <a:off x="3859000" y="3344849"/>
                <a:ext cx="5136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422" name="Shape 1422"/>
              <p:cNvCxnSpPr>
                <a:stCxn id="1415" idx="2"/>
                <a:endCxn id="1418" idx="2"/>
              </p:cNvCxnSpPr>
              <p:nvPr/>
            </p:nvCxnSpPr>
            <p:spPr>
              <a:xfrm rot="10800000" flipH="1">
                <a:off x="3718750" y="3647553"/>
                <a:ext cx="5832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423" name="Shape 1423"/>
              <p:cNvGrpSpPr/>
              <p:nvPr/>
            </p:nvGrpSpPr>
            <p:grpSpPr>
              <a:xfrm>
                <a:off x="4231125" y="3345721"/>
                <a:ext cx="141600" cy="301966"/>
                <a:chOff x="4619937" y="3720121"/>
                <a:chExt cx="141600" cy="301966"/>
              </a:xfrm>
            </p:grpSpPr>
            <p:sp>
              <p:nvSpPr>
                <p:cNvPr id="1421" name="Shape 1421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18" name="Shape 1418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24" name="Shape 1424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425" name="Shape 1425"/>
              <p:cNvCxnSpPr>
                <a:stCxn id="1415" idx="0"/>
                <a:endCxn id="1426" idx="0"/>
              </p:cNvCxnSpPr>
              <p:nvPr/>
            </p:nvCxnSpPr>
            <p:spPr>
              <a:xfrm>
                <a:off x="3718750" y="3494553"/>
                <a:ext cx="583200" cy="106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427" name="Shape 1427"/>
              <p:cNvCxnSpPr>
                <a:stCxn id="1415" idx="3"/>
                <a:endCxn id="1426" idx="3"/>
              </p:cNvCxnSpPr>
              <p:nvPr/>
            </p:nvCxnSpPr>
            <p:spPr>
              <a:xfrm>
                <a:off x="3859000" y="3644103"/>
                <a:ext cx="513600" cy="99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428" name="Shape 1428"/>
              <p:cNvCxnSpPr>
                <a:stCxn id="1414" idx="3"/>
                <a:endCxn id="1429" idx="3"/>
              </p:cNvCxnSpPr>
              <p:nvPr/>
            </p:nvCxnSpPr>
            <p:spPr>
              <a:xfrm>
                <a:off x="3859000" y="3344849"/>
                <a:ext cx="513600" cy="114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430" name="Shape 1430"/>
              <p:cNvCxnSpPr>
                <a:stCxn id="1415" idx="2"/>
                <a:endCxn id="1426" idx="2"/>
              </p:cNvCxnSpPr>
              <p:nvPr/>
            </p:nvCxnSpPr>
            <p:spPr>
              <a:xfrm>
                <a:off x="3718750" y="3793653"/>
                <a:ext cx="583200" cy="9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431" name="Shape 1431"/>
              <p:cNvGrpSpPr/>
              <p:nvPr/>
            </p:nvGrpSpPr>
            <p:grpSpPr>
              <a:xfrm>
                <a:off x="4231125" y="4412521"/>
                <a:ext cx="141600" cy="301966"/>
                <a:chOff x="4619937" y="3720121"/>
                <a:chExt cx="141600" cy="301966"/>
              </a:xfrm>
            </p:grpSpPr>
            <p:sp>
              <p:nvSpPr>
                <p:cNvPr id="1429" name="Shape 1429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26" name="Shape 1426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32" name="Shape 1432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433" name="Shape 1433"/>
            <p:cNvGrpSpPr/>
            <p:nvPr/>
          </p:nvGrpSpPr>
          <p:grpSpPr>
            <a:xfrm>
              <a:off x="4858005" y="2890209"/>
              <a:ext cx="724475" cy="1515247"/>
              <a:chOff x="4705605" y="3195009"/>
              <a:chExt cx="724475" cy="1515247"/>
            </a:xfrm>
          </p:grpSpPr>
          <p:grpSp>
            <p:nvGrpSpPr>
              <p:cNvPr id="1434" name="Shape 1434"/>
              <p:cNvGrpSpPr/>
              <p:nvPr/>
            </p:nvGrpSpPr>
            <p:grpSpPr>
              <a:xfrm>
                <a:off x="4705605" y="3351068"/>
                <a:ext cx="141600" cy="301966"/>
                <a:chOff x="5111675" y="3512334"/>
                <a:chExt cx="141600" cy="301966"/>
              </a:xfrm>
            </p:grpSpPr>
            <p:sp>
              <p:nvSpPr>
                <p:cNvPr id="1435" name="Shape 1435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36" name="Shape 1436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37" name="Shape 1437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438" name="Shape 1438"/>
              <p:cNvCxnSpPr>
                <a:stCxn id="1439" idx="0"/>
                <a:endCxn id="1436" idx="0"/>
              </p:cNvCxnSpPr>
              <p:nvPr/>
            </p:nvCxnSpPr>
            <p:spPr>
              <a:xfrm flipH="1">
                <a:off x="4776380" y="3494262"/>
                <a:ext cx="512100" cy="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440" name="Shape 1440"/>
              <p:cNvCxnSpPr>
                <a:stCxn id="1439" idx="3"/>
                <a:endCxn id="1436" idx="3"/>
              </p:cNvCxnSpPr>
              <p:nvPr/>
            </p:nvCxnSpPr>
            <p:spPr>
              <a:xfrm rot="10800000">
                <a:off x="4847330" y="3577512"/>
                <a:ext cx="5814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441" name="Shape 1441"/>
              <p:cNvCxnSpPr>
                <a:stCxn id="1442" idx="3"/>
                <a:endCxn id="1435" idx="3"/>
              </p:cNvCxnSpPr>
              <p:nvPr/>
            </p:nvCxnSpPr>
            <p:spPr>
              <a:xfrm flipH="1">
                <a:off x="4847330" y="3344559"/>
                <a:ext cx="5814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443" name="Shape 1443"/>
              <p:cNvCxnSpPr>
                <a:stCxn id="1439" idx="2"/>
                <a:endCxn id="1436" idx="2"/>
              </p:cNvCxnSpPr>
              <p:nvPr/>
            </p:nvCxnSpPr>
            <p:spPr>
              <a:xfrm rot="10800000">
                <a:off x="4776380" y="3652962"/>
                <a:ext cx="5121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444" name="Shape 1444"/>
              <p:cNvGrpSpPr/>
              <p:nvPr/>
            </p:nvGrpSpPr>
            <p:grpSpPr>
              <a:xfrm>
                <a:off x="5148230" y="3195009"/>
                <a:ext cx="281850" cy="598946"/>
                <a:chOff x="5935300" y="3356274"/>
                <a:chExt cx="281850" cy="598946"/>
              </a:xfrm>
            </p:grpSpPr>
            <p:sp>
              <p:nvSpPr>
                <p:cNvPr id="1442" name="Shape 1442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39" name="Shape 1439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45" name="Shape 1445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446" name="Shape 1446"/>
              <p:cNvGrpSpPr/>
              <p:nvPr/>
            </p:nvGrpSpPr>
            <p:grpSpPr>
              <a:xfrm>
                <a:off x="4705605" y="4408290"/>
                <a:ext cx="141600" cy="301966"/>
                <a:chOff x="5111675" y="3512334"/>
                <a:chExt cx="141600" cy="301966"/>
              </a:xfrm>
            </p:grpSpPr>
            <p:sp>
              <p:nvSpPr>
                <p:cNvPr id="1447" name="Shape 1447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48" name="Shape 1448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49" name="Shape 1449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450" name="Shape 1450"/>
              <p:cNvCxnSpPr>
                <a:stCxn id="1439" idx="0"/>
                <a:endCxn id="1448" idx="0"/>
              </p:cNvCxnSpPr>
              <p:nvPr/>
            </p:nvCxnSpPr>
            <p:spPr>
              <a:xfrm flipH="1">
                <a:off x="4776380" y="3494262"/>
                <a:ext cx="512100" cy="10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451" name="Shape 1451"/>
              <p:cNvCxnSpPr>
                <a:stCxn id="1439" idx="3"/>
                <a:endCxn id="1448" idx="3"/>
              </p:cNvCxnSpPr>
              <p:nvPr/>
            </p:nvCxnSpPr>
            <p:spPr>
              <a:xfrm flipH="1">
                <a:off x="4847330" y="3643812"/>
                <a:ext cx="581400" cy="99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452" name="Shape 1452"/>
              <p:cNvCxnSpPr>
                <a:stCxn id="1442" idx="3"/>
                <a:endCxn id="1447" idx="3"/>
              </p:cNvCxnSpPr>
              <p:nvPr/>
            </p:nvCxnSpPr>
            <p:spPr>
              <a:xfrm flipH="1">
                <a:off x="4847330" y="3344559"/>
                <a:ext cx="581400" cy="11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453" name="Shape 1453"/>
              <p:cNvCxnSpPr>
                <a:stCxn id="1439" idx="2"/>
                <a:endCxn id="1448" idx="2"/>
              </p:cNvCxnSpPr>
              <p:nvPr/>
            </p:nvCxnSpPr>
            <p:spPr>
              <a:xfrm flipH="1">
                <a:off x="4776380" y="3793362"/>
                <a:ext cx="512100" cy="91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1454" name="Shape 1454"/>
            <p:cNvSpPr txBox="1"/>
            <p:nvPr/>
          </p:nvSpPr>
          <p:spPr>
            <a:xfrm>
              <a:off x="4153000" y="3577791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Switch</a:t>
              </a:r>
            </a:p>
          </p:txBody>
        </p:sp>
      </p:grpSp>
      <p:sp>
        <p:nvSpPr>
          <p:cNvPr id="1455" name="Shape 1455"/>
          <p:cNvSpPr/>
          <p:nvPr/>
        </p:nvSpPr>
        <p:spPr>
          <a:xfrm>
            <a:off x="3756675" y="3656550"/>
            <a:ext cx="1474500" cy="1041600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Shape 146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Reconstruction error bound</a:t>
            </a:r>
          </a:p>
        </p:txBody>
      </p:sp>
      <p:sp>
        <p:nvSpPr>
          <p:cNvPr id="1461" name="Shape 1461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From our theorem, the reconstruction error bound is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Distortion factors </a:t>
            </a:r>
            <a:r>
              <a:rPr lang="en" i="1" dirty="0">
                <a:latin typeface="Cambria"/>
                <a:ea typeface="Cambria"/>
                <a:cs typeface="Cambria"/>
                <a:sym typeface="Cambria"/>
              </a:rPr>
              <a:t>0 &lt; δ</a:t>
            </a:r>
            <a:r>
              <a:rPr lang="en" i="1" baseline="-25000" dirty="0"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lang="en" i="1" dirty="0">
                <a:latin typeface="Cambria"/>
                <a:ea typeface="Cambria"/>
                <a:cs typeface="Cambria"/>
                <a:sym typeface="Cambria"/>
              </a:rPr>
              <a:t>, δ</a:t>
            </a:r>
            <a:r>
              <a:rPr lang="en" i="1" baseline="-25000" dirty="0">
                <a:latin typeface="Cambria"/>
                <a:ea typeface="Cambria"/>
                <a:cs typeface="Cambria"/>
                <a:sym typeface="Cambria"/>
              </a:rPr>
              <a:t>2k</a:t>
            </a:r>
            <a:r>
              <a:rPr lang="en" i="1" dirty="0">
                <a:latin typeface="Cambria"/>
                <a:ea typeface="Cambria"/>
                <a:cs typeface="Cambria"/>
                <a:sym typeface="Cambria"/>
              </a:rPr>
              <a:t> &lt; 1</a:t>
            </a:r>
            <a:r>
              <a:rPr lang="en" dirty="0"/>
              <a:t> are expected to be small.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Exact calculation is strongly NP-hard.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We can observe the empirical reconstruction errors to measure the bound.</a:t>
            </a:r>
          </a:p>
        </p:txBody>
      </p:sp>
      <p:pic>
        <p:nvPicPr>
          <p:cNvPr id="1462" name="Shape 14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850" y="1562100"/>
            <a:ext cx="31623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1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"/>
                                        <p:tgtEl>
                                          <p:spTgt spid="1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"/>
                                        <p:tgtEl>
                                          <p:spTgt spid="1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Shape 146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Empirical observation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Shape 147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Outlines</a:t>
            </a:r>
          </a:p>
        </p:txBody>
      </p:sp>
      <p:sp>
        <p:nvSpPr>
          <p:cNvPr id="1473" name="Shape 1473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Model-RIP condition and reconstruction error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Synthesized 1-d / 2-d environment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Real 2-d environment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Image reconstruction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IHT with learned / random filter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Random activation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4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4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Shape 147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Experiment: 1-d model-RIP</a:t>
            </a:r>
          </a:p>
        </p:txBody>
      </p:sp>
      <p:sp>
        <p:nvSpPr>
          <p:cNvPr id="1479" name="Shape 1479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Synthesized environment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To see the distribution of the model-RIP condition and the reconstruction error in an ideal case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Model-</a:t>
            </a:r>
            <a:r>
              <a:rPr lang="en" i="1"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lang="en"/>
              <a:t>-sparse random signal </a:t>
            </a:r>
            <a:r>
              <a:rPr lang="en" i="1">
                <a:latin typeface="Cambria"/>
                <a:ea typeface="Cambria"/>
                <a:cs typeface="Cambria"/>
                <a:sym typeface="Cambria"/>
              </a:rPr>
              <a:t>z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Gaussian random filters (Structured Gaussian random matrix </a:t>
            </a:r>
            <a:r>
              <a:rPr lang="en" i="1"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lang="en"/>
              <a:t>)</a:t>
            </a:r>
          </a:p>
        </p:txBody>
      </p:sp>
      <p:grpSp>
        <p:nvGrpSpPr>
          <p:cNvPr id="1480" name="Shape 1480"/>
          <p:cNvGrpSpPr/>
          <p:nvPr/>
        </p:nvGrpSpPr>
        <p:grpSpPr>
          <a:xfrm>
            <a:off x="592827" y="2851625"/>
            <a:ext cx="7958364" cy="1721692"/>
            <a:chOff x="592827" y="2851625"/>
            <a:chExt cx="7958364" cy="1721692"/>
          </a:xfrm>
        </p:grpSpPr>
        <p:pic>
          <p:nvPicPr>
            <p:cNvPr id="1481" name="Shape 148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61908" y="2851625"/>
              <a:ext cx="227205" cy="184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2" name="Shape 148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29217" y="2855174"/>
              <a:ext cx="301756" cy="177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3" name="Shape 148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40579" y="2864049"/>
              <a:ext cx="181054" cy="159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4" name="Shape 148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95250" y="4370969"/>
              <a:ext cx="1114725" cy="1988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5" name="Shape 148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795024" y="4376297"/>
              <a:ext cx="756167" cy="188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6" name="Shape 1486"/>
            <p:cNvSpPr/>
            <p:nvPr/>
          </p:nvSpPr>
          <p:spPr>
            <a:xfrm rot="5400000">
              <a:off x="5288925" y="2135050"/>
              <a:ext cx="70200" cy="19035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487" name="Shape 148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106004" y="4376192"/>
              <a:ext cx="764087" cy="1883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8" name="Shape 1488"/>
            <p:cNvSpPr/>
            <p:nvPr/>
          </p:nvSpPr>
          <p:spPr>
            <a:xfrm>
              <a:off x="2252900" y="3307475"/>
              <a:ext cx="469500" cy="994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2253300" y="3307475"/>
              <a:ext cx="469500" cy="994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3435875" y="3307475"/>
              <a:ext cx="947400" cy="994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6278927" y="3307475"/>
              <a:ext cx="947400" cy="994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7938340" y="3307475"/>
              <a:ext cx="469500" cy="994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592827" y="3307475"/>
              <a:ext cx="947400" cy="994800"/>
            </a:xfrm>
            <a:prstGeom prst="rect">
              <a:avLst/>
            </a:prstGeom>
            <a:solidFill>
              <a:srgbClr val="CC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494" name="Shape 1494"/>
            <p:cNvGrpSpPr/>
            <p:nvPr/>
          </p:nvGrpSpPr>
          <p:grpSpPr>
            <a:xfrm>
              <a:off x="1392625" y="3422650"/>
              <a:ext cx="1007862" cy="454500"/>
              <a:chOff x="522150" y="3454950"/>
              <a:chExt cx="1007862" cy="454500"/>
            </a:xfrm>
          </p:grpSpPr>
          <p:sp>
            <p:nvSpPr>
              <p:cNvPr id="1495" name="Shape 1495"/>
              <p:cNvSpPr/>
              <p:nvPr/>
            </p:nvSpPr>
            <p:spPr>
              <a:xfrm>
                <a:off x="522150" y="3569250"/>
                <a:ext cx="71400" cy="225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1496" name="Shape 1496"/>
              <p:cNvCxnSpPr>
                <a:stCxn id="1497" idx="2"/>
                <a:endCxn id="1495" idx="2"/>
              </p:cNvCxnSpPr>
              <p:nvPr/>
            </p:nvCxnSpPr>
            <p:spPr>
              <a:xfrm rot="10800000">
                <a:off x="557712" y="3795150"/>
                <a:ext cx="936600" cy="1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498" name="Shape 1498"/>
              <p:cNvCxnSpPr>
                <a:stCxn id="1497" idx="0"/>
                <a:endCxn id="1495" idx="0"/>
              </p:cNvCxnSpPr>
              <p:nvPr/>
            </p:nvCxnSpPr>
            <p:spPr>
              <a:xfrm flipH="1">
                <a:off x="557712" y="3454950"/>
                <a:ext cx="936600" cy="1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1497" name="Shape 1497"/>
              <p:cNvSpPr/>
              <p:nvPr/>
            </p:nvSpPr>
            <p:spPr>
              <a:xfrm>
                <a:off x="1458612" y="3454950"/>
                <a:ext cx="71400" cy="454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99" name="Shape 1499"/>
            <p:cNvGrpSpPr/>
            <p:nvPr/>
          </p:nvGrpSpPr>
          <p:grpSpPr>
            <a:xfrm>
              <a:off x="2571562" y="3651250"/>
              <a:ext cx="1007887" cy="454500"/>
              <a:chOff x="522137" y="4131600"/>
              <a:chExt cx="1007887" cy="454500"/>
            </a:xfrm>
          </p:grpSpPr>
          <p:sp>
            <p:nvSpPr>
              <p:cNvPr id="1500" name="Shape 1500"/>
              <p:cNvSpPr/>
              <p:nvPr/>
            </p:nvSpPr>
            <p:spPr>
              <a:xfrm>
                <a:off x="1458625" y="4245900"/>
                <a:ext cx="71400" cy="225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1501" name="Shape 1501"/>
              <p:cNvCxnSpPr>
                <a:stCxn id="1502" idx="2"/>
                <a:endCxn id="1500" idx="2"/>
              </p:cNvCxnSpPr>
              <p:nvPr/>
            </p:nvCxnSpPr>
            <p:spPr>
              <a:xfrm rot="10800000" flipH="1">
                <a:off x="557837" y="4471800"/>
                <a:ext cx="936600" cy="1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503" name="Shape 1503"/>
              <p:cNvCxnSpPr>
                <a:stCxn id="1502" idx="0"/>
                <a:endCxn id="1500" idx="0"/>
              </p:cNvCxnSpPr>
              <p:nvPr/>
            </p:nvCxnSpPr>
            <p:spPr>
              <a:xfrm>
                <a:off x="557837" y="4131600"/>
                <a:ext cx="936600" cy="1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1502" name="Shape 1502"/>
              <p:cNvSpPr/>
              <p:nvPr/>
            </p:nvSpPr>
            <p:spPr>
              <a:xfrm>
                <a:off x="522137" y="4131600"/>
                <a:ext cx="71400" cy="454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04" name="Shape 1504"/>
            <p:cNvGrpSpPr/>
            <p:nvPr/>
          </p:nvGrpSpPr>
          <p:grpSpPr>
            <a:xfrm>
              <a:off x="7076139" y="3422650"/>
              <a:ext cx="1007887" cy="454500"/>
              <a:chOff x="522137" y="4131600"/>
              <a:chExt cx="1007887" cy="454500"/>
            </a:xfrm>
          </p:grpSpPr>
          <p:sp>
            <p:nvSpPr>
              <p:cNvPr id="1505" name="Shape 1505"/>
              <p:cNvSpPr/>
              <p:nvPr/>
            </p:nvSpPr>
            <p:spPr>
              <a:xfrm>
                <a:off x="1458625" y="4245900"/>
                <a:ext cx="71400" cy="225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1506" name="Shape 1506"/>
              <p:cNvCxnSpPr>
                <a:stCxn id="1507" idx="2"/>
                <a:endCxn id="1505" idx="2"/>
              </p:cNvCxnSpPr>
              <p:nvPr/>
            </p:nvCxnSpPr>
            <p:spPr>
              <a:xfrm rot="10800000" flipH="1">
                <a:off x="557837" y="4471800"/>
                <a:ext cx="936600" cy="1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508" name="Shape 1508"/>
              <p:cNvCxnSpPr>
                <a:stCxn id="1507" idx="0"/>
                <a:endCxn id="1505" idx="0"/>
              </p:cNvCxnSpPr>
              <p:nvPr/>
            </p:nvCxnSpPr>
            <p:spPr>
              <a:xfrm>
                <a:off x="557837" y="4131600"/>
                <a:ext cx="936600" cy="1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1507" name="Shape 1507"/>
              <p:cNvSpPr/>
              <p:nvPr/>
            </p:nvSpPr>
            <p:spPr>
              <a:xfrm>
                <a:off x="522137" y="4131600"/>
                <a:ext cx="71400" cy="454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pic>
          <p:nvPicPr>
            <p:cNvPr id="1509" name="Shape 150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752825" y="4378074"/>
              <a:ext cx="313494" cy="18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0" name="Shape 151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45692" y="2855174"/>
              <a:ext cx="301756" cy="177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1" name="Shape 151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04362" y="4367417"/>
              <a:ext cx="124316" cy="205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2" name="Shape 1512"/>
            <p:cNvSpPr/>
            <p:nvPr/>
          </p:nvSpPr>
          <p:spPr>
            <a:xfrm>
              <a:off x="4861600" y="3554675"/>
              <a:ext cx="939000" cy="50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513" name="Shape 1513"/>
            <p:cNvGrpSpPr/>
            <p:nvPr/>
          </p:nvGrpSpPr>
          <p:grpSpPr>
            <a:xfrm>
              <a:off x="3873875" y="3459874"/>
              <a:ext cx="1492925" cy="242400"/>
              <a:chOff x="3873875" y="3459874"/>
              <a:chExt cx="1492925" cy="242400"/>
            </a:xfrm>
          </p:grpSpPr>
          <p:cxnSp>
            <p:nvCxnSpPr>
              <p:cNvPr id="1514" name="Shape 1514"/>
              <p:cNvCxnSpPr>
                <a:stCxn id="1515" idx="2"/>
                <a:endCxn id="1516" idx="2"/>
              </p:cNvCxnSpPr>
              <p:nvPr/>
            </p:nvCxnSpPr>
            <p:spPr>
              <a:xfrm>
                <a:off x="3909575" y="3594574"/>
                <a:ext cx="1421400" cy="10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517" name="Shape 1517"/>
              <p:cNvCxnSpPr>
                <a:stCxn id="1515" idx="0"/>
                <a:endCxn id="1516" idx="0"/>
              </p:cNvCxnSpPr>
              <p:nvPr/>
            </p:nvCxnSpPr>
            <p:spPr>
              <a:xfrm>
                <a:off x="3909575" y="3459874"/>
                <a:ext cx="1421400" cy="1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1515" name="Shape 1515"/>
              <p:cNvSpPr/>
              <p:nvPr/>
            </p:nvSpPr>
            <p:spPr>
              <a:xfrm>
                <a:off x="3873875" y="3459874"/>
                <a:ext cx="71400" cy="134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6" name="Shape 1516"/>
              <p:cNvSpPr/>
              <p:nvPr/>
            </p:nvSpPr>
            <p:spPr>
              <a:xfrm>
                <a:off x="5295400" y="3630872"/>
                <a:ext cx="71400" cy="71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18" name="Shape 1518"/>
            <p:cNvGrpSpPr/>
            <p:nvPr/>
          </p:nvGrpSpPr>
          <p:grpSpPr>
            <a:xfrm>
              <a:off x="5295390" y="3907468"/>
              <a:ext cx="1492925" cy="242400"/>
              <a:chOff x="5295390" y="3907468"/>
              <a:chExt cx="1492925" cy="242400"/>
            </a:xfrm>
          </p:grpSpPr>
          <p:cxnSp>
            <p:nvCxnSpPr>
              <p:cNvPr id="1519" name="Shape 1519"/>
              <p:cNvCxnSpPr>
                <a:stCxn id="1520" idx="2"/>
                <a:endCxn id="1521" idx="2"/>
              </p:cNvCxnSpPr>
              <p:nvPr/>
            </p:nvCxnSpPr>
            <p:spPr>
              <a:xfrm rot="10800000">
                <a:off x="5331215" y="3978868"/>
                <a:ext cx="1421400" cy="1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522" name="Shape 1522"/>
              <p:cNvCxnSpPr>
                <a:stCxn id="1520" idx="0"/>
                <a:endCxn id="1521" idx="0"/>
              </p:cNvCxnSpPr>
              <p:nvPr/>
            </p:nvCxnSpPr>
            <p:spPr>
              <a:xfrm rot="10800000">
                <a:off x="5331215" y="3907468"/>
                <a:ext cx="1421400" cy="10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1520" name="Shape 1520"/>
              <p:cNvSpPr/>
              <p:nvPr/>
            </p:nvSpPr>
            <p:spPr>
              <a:xfrm>
                <a:off x="6716915" y="4015168"/>
                <a:ext cx="71400" cy="134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21" name="Shape 1521"/>
              <p:cNvSpPr/>
              <p:nvPr/>
            </p:nvSpPr>
            <p:spPr>
              <a:xfrm>
                <a:off x="5295390" y="3907472"/>
                <a:ext cx="71400" cy="71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hape 152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Experiment: 1-d model-RIP</a:t>
            </a:r>
          </a:p>
        </p:txBody>
      </p:sp>
      <p:sp>
        <p:nvSpPr>
          <p:cNvPr id="1528" name="Shape 1528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Synthesized environment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To see the distribution of the model-RIP condition and the reconstruction error in an ideal case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Model-</a:t>
            </a:r>
            <a:r>
              <a:rPr lang="en" i="1"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lang="en"/>
              <a:t>-sparse random signal </a:t>
            </a:r>
            <a:r>
              <a:rPr lang="en" i="1">
                <a:latin typeface="Cambria"/>
                <a:ea typeface="Cambria"/>
                <a:cs typeface="Cambria"/>
                <a:sym typeface="Cambria"/>
              </a:rPr>
              <a:t>z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Gaussian random filters (Structured Gaussian random matrix </a:t>
            </a:r>
            <a:r>
              <a:rPr lang="en" i="1"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lang="en"/>
              <a:t>)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</a:pPr>
            <a:r>
              <a:rPr lang="en"/>
              <a:t>Model-RIP condition:</a:t>
            </a:r>
          </a:p>
        </p:txBody>
      </p:sp>
      <p:grpSp>
        <p:nvGrpSpPr>
          <p:cNvPr id="1529" name="Shape 1529"/>
          <p:cNvGrpSpPr/>
          <p:nvPr/>
        </p:nvGrpSpPr>
        <p:grpSpPr>
          <a:xfrm>
            <a:off x="592827" y="2851625"/>
            <a:ext cx="7958364" cy="1721692"/>
            <a:chOff x="592827" y="2851625"/>
            <a:chExt cx="7958364" cy="1721692"/>
          </a:xfrm>
        </p:grpSpPr>
        <p:pic>
          <p:nvPicPr>
            <p:cNvPr id="1530" name="Shape 15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61908" y="2851625"/>
              <a:ext cx="227205" cy="184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1" name="Shape 15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29217" y="2855174"/>
              <a:ext cx="301756" cy="177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2" name="Shape 15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40579" y="2864049"/>
              <a:ext cx="181054" cy="159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3" name="Shape 15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95250" y="4370969"/>
              <a:ext cx="1114725" cy="1988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4" name="Shape 153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795024" y="4376297"/>
              <a:ext cx="756167" cy="188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5" name="Shape 1535"/>
            <p:cNvSpPr/>
            <p:nvPr/>
          </p:nvSpPr>
          <p:spPr>
            <a:xfrm rot="5400000">
              <a:off x="5288925" y="2135050"/>
              <a:ext cx="70200" cy="19035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536" name="Shape 153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106004" y="4376192"/>
              <a:ext cx="764087" cy="1883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7" name="Shape 1537"/>
            <p:cNvSpPr/>
            <p:nvPr/>
          </p:nvSpPr>
          <p:spPr>
            <a:xfrm>
              <a:off x="2252900" y="3307475"/>
              <a:ext cx="469500" cy="994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2253300" y="3307475"/>
              <a:ext cx="469500" cy="994800"/>
            </a:xfrm>
            <a:prstGeom prst="rect">
              <a:avLst/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3435875" y="3307475"/>
              <a:ext cx="947400" cy="994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6278927" y="3307475"/>
              <a:ext cx="947400" cy="994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7938340" y="3307475"/>
              <a:ext cx="469500" cy="994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592827" y="3307475"/>
              <a:ext cx="947400" cy="994800"/>
            </a:xfrm>
            <a:prstGeom prst="rect">
              <a:avLst/>
            </a:prstGeom>
            <a:solidFill>
              <a:srgbClr val="4A86E8"/>
            </a:solidFill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543" name="Shape 1543"/>
            <p:cNvGrpSpPr/>
            <p:nvPr/>
          </p:nvGrpSpPr>
          <p:grpSpPr>
            <a:xfrm>
              <a:off x="1392625" y="3422650"/>
              <a:ext cx="1007862" cy="454500"/>
              <a:chOff x="522150" y="3454950"/>
              <a:chExt cx="1007862" cy="454500"/>
            </a:xfrm>
          </p:grpSpPr>
          <p:sp>
            <p:nvSpPr>
              <p:cNvPr id="1544" name="Shape 1544"/>
              <p:cNvSpPr/>
              <p:nvPr/>
            </p:nvSpPr>
            <p:spPr>
              <a:xfrm>
                <a:off x="522150" y="3569250"/>
                <a:ext cx="71400" cy="225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1545" name="Shape 1545"/>
              <p:cNvCxnSpPr>
                <a:stCxn id="1546" idx="2"/>
                <a:endCxn id="1544" idx="2"/>
              </p:cNvCxnSpPr>
              <p:nvPr/>
            </p:nvCxnSpPr>
            <p:spPr>
              <a:xfrm rot="10800000">
                <a:off x="557712" y="3795150"/>
                <a:ext cx="936600" cy="1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547" name="Shape 1547"/>
              <p:cNvCxnSpPr>
                <a:stCxn id="1546" idx="0"/>
                <a:endCxn id="1544" idx="0"/>
              </p:cNvCxnSpPr>
              <p:nvPr/>
            </p:nvCxnSpPr>
            <p:spPr>
              <a:xfrm flipH="1">
                <a:off x="557712" y="3454950"/>
                <a:ext cx="936600" cy="1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1546" name="Shape 1546"/>
              <p:cNvSpPr/>
              <p:nvPr/>
            </p:nvSpPr>
            <p:spPr>
              <a:xfrm>
                <a:off x="1458612" y="3454950"/>
                <a:ext cx="71400" cy="454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48" name="Shape 1548"/>
            <p:cNvGrpSpPr/>
            <p:nvPr/>
          </p:nvGrpSpPr>
          <p:grpSpPr>
            <a:xfrm>
              <a:off x="2571562" y="3651250"/>
              <a:ext cx="1007887" cy="454500"/>
              <a:chOff x="522137" y="4131600"/>
              <a:chExt cx="1007887" cy="454500"/>
            </a:xfrm>
          </p:grpSpPr>
          <p:sp>
            <p:nvSpPr>
              <p:cNvPr id="1549" name="Shape 1549"/>
              <p:cNvSpPr/>
              <p:nvPr/>
            </p:nvSpPr>
            <p:spPr>
              <a:xfrm>
                <a:off x="1458625" y="4245900"/>
                <a:ext cx="71400" cy="225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1550" name="Shape 1550"/>
              <p:cNvCxnSpPr>
                <a:stCxn id="1551" idx="2"/>
                <a:endCxn id="1549" idx="2"/>
              </p:cNvCxnSpPr>
              <p:nvPr/>
            </p:nvCxnSpPr>
            <p:spPr>
              <a:xfrm rot="10800000" flipH="1">
                <a:off x="557837" y="4471800"/>
                <a:ext cx="936600" cy="1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552" name="Shape 1552"/>
              <p:cNvCxnSpPr>
                <a:stCxn id="1551" idx="0"/>
                <a:endCxn id="1549" idx="0"/>
              </p:cNvCxnSpPr>
              <p:nvPr/>
            </p:nvCxnSpPr>
            <p:spPr>
              <a:xfrm>
                <a:off x="557837" y="4131600"/>
                <a:ext cx="936600" cy="1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1551" name="Shape 1551"/>
              <p:cNvSpPr/>
              <p:nvPr/>
            </p:nvSpPr>
            <p:spPr>
              <a:xfrm>
                <a:off x="522137" y="4131600"/>
                <a:ext cx="71400" cy="454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53" name="Shape 1553"/>
            <p:cNvGrpSpPr/>
            <p:nvPr/>
          </p:nvGrpSpPr>
          <p:grpSpPr>
            <a:xfrm>
              <a:off x="7076139" y="3422650"/>
              <a:ext cx="1007887" cy="454500"/>
              <a:chOff x="522137" y="4131600"/>
              <a:chExt cx="1007887" cy="454500"/>
            </a:xfrm>
          </p:grpSpPr>
          <p:sp>
            <p:nvSpPr>
              <p:cNvPr id="1554" name="Shape 1554"/>
              <p:cNvSpPr/>
              <p:nvPr/>
            </p:nvSpPr>
            <p:spPr>
              <a:xfrm>
                <a:off x="1458625" y="4245900"/>
                <a:ext cx="71400" cy="225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1555" name="Shape 1555"/>
              <p:cNvCxnSpPr>
                <a:stCxn id="1556" idx="2"/>
                <a:endCxn id="1554" idx="2"/>
              </p:cNvCxnSpPr>
              <p:nvPr/>
            </p:nvCxnSpPr>
            <p:spPr>
              <a:xfrm rot="10800000" flipH="1">
                <a:off x="557837" y="4471800"/>
                <a:ext cx="936600" cy="1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557" name="Shape 1557"/>
              <p:cNvCxnSpPr>
                <a:stCxn id="1556" idx="0"/>
                <a:endCxn id="1554" idx="0"/>
              </p:cNvCxnSpPr>
              <p:nvPr/>
            </p:nvCxnSpPr>
            <p:spPr>
              <a:xfrm>
                <a:off x="557837" y="4131600"/>
                <a:ext cx="936600" cy="1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1556" name="Shape 1556"/>
              <p:cNvSpPr/>
              <p:nvPr/>
            </p:nvSpPr>
            <p:spPr>
              <a:xfrm>
                <a:off x="522137" y="4131600"/>
                <a:ext cx="71400" cy="454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pic>
          <p:nvPicPr>
            <p:cNvPr id="1558" name="Shape 155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752825" y="4378074"/>
              <a:ext cx="313494" cy="18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9" name="Shape 155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45692" y="2855174"/>
              <a:ext cx="301756" cy="177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0" name="Shape 156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04362" y="4367417"/>
              <a:ext cx="124316" cy="205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1" name="Shape 1561"/>
            <p:cNvSpPr/>
            <p:nvPr/>
          </p:nvSpPr>
          <p:spPr>
            <a:xfrm>
              <a:off x="4861600" y="3554675"/>
              <a:ext cx="939000" cy="50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562" name="Shape 1562"/>
            <p:cNvGrpSpPr/>
            <p:nvPr/>
          </p:nvGrpSpPr>
          <p:grpSpPr>
            <a:xfrm>
              <a:off x="3873875" y="3459874"/>
              <a:ext cx="1492925" cy="242400"/>
              <a:chOff x="3873875" y="3459874"/>
              <a:chExt cx="1492925" cy="242400"/>
            </a:xfrm>
          </p:grpSpPr>
          <p:cxnSp>
            <p:nvCxnSpPr>
              <p:cNvPr id="1563" name="Shape 1563"/>
              <p:cNvCxnSpPr>
                <a:stCxn id="1564" idx="2"/>
                <a:endCxn id="1565" idx="2"/>
              </p:cNvCxnSpPr>
              <p:nvPr/>
            </p:nvCxnSpPr>
            <p:spPr>
              <a:xfrm>
                <a:off x="3909575" y="3594574"/>
                <a:ext cx="1421400" cy="10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566" name="Shape 1566"/>
              <p:cNvCxnSpPr>
                <a:stCxn id="1564" idx="0"/>
                <a:endCxn id="1565" idx="0"/>
              </p:cNvCxnSpPr>
              <p:nvPr/>
            </p:nvCxnSpPr>
            <p:spPr>
              <a:xfrm>
                <a:off x="3909575" y="3459874"/>
                <a:ext cx="1421400" cy="1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1564" name="Shape 1564"/>
              <p:cNvSpPr/>
              <p:nvPr/>
            </p:nvSpPr>
            <p:spPr>
              <a:xfrm>
                <a:off x="3873875" y="3459874"/>
                <a:ext cx="71400" cy="134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65" name="Shape 1565"/>
              <p:cNvSpPr/>
              <p:nvPr/>
            </p:nvSpPr>
            <p:spPr>
              <a:xfrm>
                <a:off x="5295400" y="3630872"/>
                <a:ext cx="71400" cy="71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67" name="Shape 1567"/>
            <p:cNvGrpSpPr/>
            <p:nvPr/>
          </p:nvGrpSpPr>
          <p:grpSpPr>
            <a:xfrm>
              <a:off x="5295390" y="3907468"/>
              <a:ext cx="1492925" cy="242400"/>
              <a:chOff x="5295390" y="3907468"/>
              <a:chExt cx="1492925" cy="242400"/>
            </a:xfrm>
          </p:grpSpPr>
          <p:cxnSp>
            <p:nvCxnSpPr>
              <p:cNvPr id="1568" name="Shape 1568"/>
              <p:cNvCxnSpPr>
                <a:stCxn id="1569" idx="2"/>
                <a:endCxn id="1570" idx="2"/>
              </p:cNvCxnSpPr>
              <p:nvPr/>
            </p:nvCxnSpPr>
            <p:spPr>
              <a:xfrm rot="10800000">
                <a:off x="5331215" y="3978868"/>
                <a:ext cx="1421400" cy="1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571" name="Shape 1571"/>
              <p:cNvCxnSpPr>
                <a:stCxn id="1569" idx="0"/>
                <a:endCxn id="1570" idx="0"/>
              </p:cNvCxnSpPr>
              <p:nvPr/>
            </p:nvCxnSpPr>
            <p:spPr>
              <a:xfrm rot="10800000">
                <a:off x="5331215" y="3907468"/>
                <a:ext cx="1421400" cy="10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1569" name="Shape 1569"/>
              <p:cNvSpPr/>
              <p:nvPr/>
            </p:nvSpPr>
            <p:spPr>
              <a:xfrm>
                <a:off x="6716915" y="4015168"/>
                <a:ext cx="71400" cy="134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70" name="Shape 1570"/>
              <p:cNvSpPr/>
              <p:nvPr/>
            </p:nvSpPr>
            <p:spPr>
              <a:xfrm>
                <a:off x="5295390" y="3907472"/>
                <a:ext cx="71400" cy="71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pic>
        <p:nvPicPr>
          <p:cNvPr id="1572" name="Shape 157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38500" y="2310812"/>
            <a:ext cx="3905250" cy="409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3" name="Shape 1573"/>
          <p:cNvGrpSpPr/>
          <p:nvPr/>
        </p:nvGrpSpPr>
        <p:grpSpPr>
          <a:xfrm>
            <a:off x="3017125" y="2796850"/>
            <a:ext cx="3122400" cy="2279700"/>
            <a:chOff x="3017125" y="2796850"/>
            <a:chExt cx="3122400" cy="2279700"/>
          </a:xfrm>
        </p:grpSpPr>
        <p:sp>
          <p:nvSpPr>
            <p:cNvPr id="1574" name="Shape 1574"/>
            <p:cNvSpPr/>
            <p:nvPr/>
          </p:nvSpPr>
          <p:spPr>
            <a:xfrm>
              <a:off x="3017125" y="2796850"/>
              <a:ext cx="3122400" cy="2279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575" name="Shape 157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890962" y="2812350"/>
              <a:ext cx="1362075" cy="276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6" name="Shape 1576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3020292" y="3180550"/>
              <a:ext cx="3103400" cy="1886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Shape 158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Experiment: 1-d model-RIP</a:t>
            </a:r>
          </a:p>
        </p:txBody>
      </p:sp>
      <p:sp>
        <p:nvSpPr>
          <p:cNvPr id="1582" name="Shape 1582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Synthesized environment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To see the distribution of the model-RIP condition and the reconstruction error in an ideal case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Model-</a:t>
            </a:r>
            <a:r>
              <a:rPr lang="en" i="1"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lang="en"/>
              <a:t>-sparse random signal </a:t>
            </a:r>
            <a:r>
              <a:rPr lang="en" i="1">
                <a:latin typeface="Cambria"/>
                <a:ea typeface="Cambria"/>
                <a:cs typeface="Cambria"/>
                <a:sym typeface="Cambria"/>
              </a:rPr>
              <a:t>z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Gaussian random filters (Structured Gaussian random matrix </a:t>
            </a:r>
            <a:r>
              <a:rPr lang="en" i="1"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Reconstruction error:</a:t>
            </a:r>
          </a:p>
        </p:txBody>
      </p:sp>
      <p:grpSp>
        <p:nvGrpSpPr>
          <p:cNvPr id="1583" name="Shape 1583"/>
          <p:cNvGrpSpPr/>
          <p:nvPr/>
        </p:nvGrpSpPr>
        <p:grpSpPr>
          <a:xfrm>
            <a:off x="592827" y="2851625"/>
            <a:ext cx="7958364" cy="1721692"/>
            <a:chOff x="592827" y="2851625"/>
            <a:chExt cx="7958364" cy="1721692"/>
          </a:xfrm>
        </p:grpSpPr>
        <p:pic>
          <p:nvPicPr>
            <p:cNvPr id="1584" name="Shape 158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61908" y="2851625"/>
              <a:ext cx="227205" cy="184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5" name="Shape 158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29217" y="2855174"/>
              <a:ext cx="301756" cy="177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6" name="Shape 158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40579" y="2864049"/>
              <a:ext cx="181054" cy="159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Shape 158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95250" y="4370969"/>
              <a:ext cx="1114725" cy="1988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8" name="Shape 158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795024" y="4376297"/>
              <a:ext cx="756167" cy="188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9" name="Shape 1589"/>
            <p:cNvSpPr/>
            <p:nvPr/>
          </p:nvSpPr>
          <p:spPr>
            <a:xfrm rot="5400000">
              <a:off x="5288925" y="2135050"/>
              <a:ext cx="70200" cy="19035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590" name="Shape 159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106004" y="4376192"/>
              <a:ext cx="764087" cy="1883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1" name="Shape 1591"/>
            <p:cNvSpPr/>
            <p:nvPr/>
          </p:nvSpPr>
          <p:spPr>
            <a:xfrm>
              <a:off x="2252900" y="3307475"/>
              <a:ext cx="469500" cy="994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2253300" y="3307475"/>
              <a:ext cx="469500" cy="994800"/>
            </a:xfrm>
            <a:prstGeom prst="rect">
              <a:avLst/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3435875" y="3307475"/>
              <a:ext cx="947400" cy="994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6278927" y="3307475"/>
              <a:ext cx="947400" cy="994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7938340" y="3307475"/>
              <a:ext cx="469500" cy="994800"/>
            </a:xfrm>
            <a:prstGeom prst="rect">
              <a:avLst/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92827" y="3307475"/>
              <a:ext cx="947400" cy="994800"/>
            </a:xfrm>
            <a:prstGeom prst="rect">
              <a:avLst/>
            </a:prstGeom>
            <a:solidFill>
              <a:srgbClr val="CC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597" name="Shape 1597"/>
            <p:cNvGrpSpPr/>
            <p:nvPr/>
          </p:nvGrpSpPr>
          <p:grpSpPr>
            <a:xfrm>
              <a:off x="1392625" y="3422650"/>
              <a:ext cx="1007862" cy="454500"/>
              <a:chOff x="522150" y="3454950"/>
              <a:chExt cx="1007862" cy="454500"/>
            </a:xfrm>
          </p:grpSpPr>
          <p:sp>
            <p:nvSpPr>
              <p:cNvPr id="1598" name="Shape 1598"/>
              <p:cNvSpPr/>
              <p:nvPr/>
            </p:nvSpPr>
            <p:spPr>
              <a:xfrm>
                <a:off x="522150" y="3569250"/>
                <a:ext cx="71400" cy="225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1599" name="Shape 1599"/>
              <p:cNvCxnSpPr>
                <a:stCxn id="1600" idx="2"/>
                <a:endCxn id="1598" idx="2"/>
              </p:cNvCxnSpPr>
              <p:nvPr/>
            </p:nvCxnSpPr>
            <p:spPr>
              <a:xfrm rot="10800000">
                <a:off x="557712" y="3795150"/>
                <a:ext cx="936600" cy="1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601" name="Shape 1601"/>
              <p:cNvCxnSpPr>
                <a:stCxn id="1600" idx="0"/>
                <a:endCxn id="1598" idx="0"/>
              </p:cNvCxnSpPr>
              <p:nvPr/>
            </p:nvCxnSpPr>
            <p:spPr>
              <a:xfrm flipH="1">
                <a:off x="557712" y="3454950"/>
                <a:ext cx="936600" cy="1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1600" name="Shape 1600"/>
              <p:cNvSpPr/>
              <p:nvPr/>
            </p:nvSpPr>
            <p:spPr>
              <a:xfrm>
                <a:off x="1458612" y="3454950"/>
                <a:ext cx="71400" cy="454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02" name="Shape 1602"/>
            <p:cNvGrpSpPr/>
            <p:nvPr/>
          </p:nvGrpSpPr>
          <p:grpSpPr>
            <a:xfrm>
              <a:off x="2571562" y="3651250"/>
              <a:ext cx="1007887" cy="454500"/>
              <a:chOff x="522137" y="4131600"/>
              <a:chExt cx="1007887" cy="454500"/>
            </a:xfrm>
          </p:grpSpPr>
          <p:sp>
            <p:nvSpPr>
              <p:cNvPr id="1603" name="Shape 1603"/>
              <p:cNvSpPr/>
              <p:nvPr/>
            </p:nvSpPr>
            <p:spPr>
              <a:xfrm>
                <a:off x="1458625" y="4245900"/>
                <a:ext cx="71400" cy="225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1604" name="Shape 1604"/>
              <p:cNvCxnSpPr>
                <a:stCxn id="1605" idx="2"/>
                <a:endCxn id="1603" idx="2"/>
              </p:cNvCxnSpPr>
              <p:nvPr/>
            </p:nvCxnSpPr>
            <p:spPr>
              <a:xfrm rot="10800000" flipH="1">
                <a:off x="557837" y="4471800"/>
                <a:ext cx="936600" cy="1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606" name="Shape 1606"/>
              <p:cNvCxnSpPr>
                <a:stCxn id="1605" idx="0"/>
                <a:endCxn id="1603" idx="0"/>
              </p:cNvCxnSpPr>
              <p:nvPr/>
            </p:nvCxnSpPr>
            <p:spPr>
              <a:xfrm>
                <a:off x="557837" y="4131600"/>
                <a:ext cx="936600" cy="1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1605" name="Shape 1605"/>
              <p:cNvSpPr/>
              <p:nvPr/>
            </p:nvSpPr>
            <p:spPr>
              <a:xfrm>
                <a:off x="522137" y="4131600"/>
                <a:ext cx="71400" cy="454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07" name="Shape 1607"/>
            <p:cNvGrpSpPr/>
            <p:nvPr/>
          </p:nvGrpSpPr>
          <p:grpSpPr>
            <a:xfrm>
              <a:off x="7076139" y="3422650"/>
              <a:ext cx="1007887" cy="454500"/>
              <a:chOff x="522137" y="4131600"/>
              <a:chExt cx="1007887" cy="454500"/>
            </a:xfrm>
          </p:grpSpPr>
          <p:sp>
            <p:nvSpPr>
              <p:cNvPr id="1608" name="Shape 1608"/>
              <p:cNvSpPr/>
              <p:nvPr/>
            </p:nvSpPr>
            <p:spPr>
              <a:xfrm>
                <a:off x="1458625" y="4245900"/>
                <a:ext cx="71400" cy="225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1609" name="Shape 1609"/>
              <p:cNvCxnSpPr>
                <a:stCxn id="1610" idx="2"/>
                <a:endCxn id="1608" idx="2"/>
              </p:cNvCxnSpPr>
              <p:nvPr/>
            </p:nvCxnSpPr>
            <p:spPr>
              <a:xfrm rot="10800000" flipH="1">
                <a:off x="557837" y="4471800"/>
                <a:ext cx="936600" cy="1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611" name="Shape 1611"/>
              <p:cNvCxnSpPr>
                <a:stCxn id="1610" idx="0"/>
                <a:endCxn id="1608" idx="0"/>
              </p:cNvCxnSpPr>
              <p:nvPr/>
            </p:nvCxnSpPr>
            <p:spPr>
              <a:xfrm>
                <a:off x="557837" y="4131600"/>
                <a:ext cx="936600" cy="1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1610" name="Shape 1610"/>
              <p:cNvSpPr/>
              <p:nvPr/>
            </p:nvSpPr>
            <p:spPr>
              <a:xfrm>
                <a:off x="522137" y="4131600"/>
                <a:ext cx="71400" cy="454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pic>
          <p:nvPicPr>
            <p:cNvPr id="1612" name="Shape 161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752825" y="4378074"/>
              <a:ext cx="313494" cy="18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3" name="Shape 16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45692" y="2855174"/>
              <a:ext cx="301756" cy="177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4" name="Shape 161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04362" y="4367417"/>
              <a:ext cx="124316" cy="205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5" name="Shape 1615"/>
            <p:cNvSpPr/>
            <p:nvPr/>
          </p:nvSpPr>
          <p:spPr>
            <a:xfrm>
              <a:off x="4861600" y="3554675"/>
              <a:ext cx="939000" cy="50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16" name="Shape 1616"/>
            <p:cNvGrpSpPr/>
            <p:nvPr/>
          </p:nvGrpSpPr>
          <p:grpSpPr>
            <a:xfrm>
              <a:off x="3873875" y="3459874"/>
              <a:ext cx="1492925" cy="242400"/>
              <a:chOff x="3873875" y="3459874"/>
              <a:chExt cx="1492925" cy="242400"/>
            </a:xfrm>
          </p:grpSpPr>
          <p:cxnSp>
            <p:nvCxnSpPr>
              <p:cNvPr id="1617" name="Shape 1617"/>
              <p:cNvCxnSpPr>
                <a:stCxn id="1618" idx="2"/>
                <a:endCxn id="1619" idx="2"/>
              </p:cNvCxnSpPr>
              <p:nvPr/>
            </p:nvCxnSpPr>
            <p:spPr>
              <a:xfrm>
                <a:off x="3909575" y="3594574"/>
                <a:ext cx="1421400" cy="10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620" name="Shape 1620"/>
              <p:cNvCxnSpPr>
                <a:stCxn id="1618" idx="0"/>
                <a:endCxn id="1619" idx="0"/>
              </p:cNvCxnSpPr>
              <p:nvPr/>
            </p:nvCxnSpPr>
            <p:spPr>
              <a:xfrm>
                <a:off x="3909575" y="3459874"/>
                <a:ext cx="1421400" cy="1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1618" name="Shape 1618"/>
              <p:cNvSpPr/>
              <p:nvPr/>
            </p:nvSpPr>
            <p:spPr>
              <a:xfrm>
                <a:off x="3873875" y="3459874"/>
                <a:ext cx="71400" cy="134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19" name="Shape 1619"/>
              <p:cNvSpPr/>
              <p:nvPr/>
            </p:nvSpPr>
            <p:spPr>
              <a:xfrm>
                <a:off x="5295400" y="3630872"/>
                <a:ext cx="71400" cy="71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21" name="Shape 1621"/>
            <p:cNvGrpSpPr/>
            <p:nvPr/>
          </p:nvGrpSpPr>
          <p:grpSpPr>
            <a:xfrm>
              <a:off x="5295390" y="3907468"/>
              <a:ext cx="1492925" cy="242400"/>
              <a:chOff x="5295390" y="3907468"/>
              <a:chExt cx="1492925" cy="242400"/>
            </a:xfrm>
          </p:grpSpPr>
          <p:cxnSp>
            <p:nvCxnSpPr>
              <p:cNvPr id="1622" name="Shape 1622"/>
              <p:cNvCxnSpPr>
                <a:stCxn id="1623" idx="2"/>
                <a:endCxn id="1624" idx="2"/>
              </p:cNvCxnSpPr>
              <p:nvPr/>
            </p:nvCxnSpPr>
            <p:spPr>
              <a:xfrm rot="10800000">
                <a:off x="5331215" y="3978868"/>
                <a:ext cx="1421400" cy="1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625" name="Shape 1625"/>
              <p:cNvCxnSpPr>
                <a:stCxn id="1623" idx="0"/>
                <a:endCxn id="1624" idx="0"/>
              </p:cNvCxnSpPr>
              <p:nvPr/>
            </p:nvCxnSpPr>
            <p:spPr>
              <a:xfrm rot="10800000">
                <a:off x="5331215" y="3907468"/>
                <a:ext cx="1421400" cy="10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1623" name="Shape 1623"/>
              <p:cNvSpPr/>
              <p:nvPr/>
            </p:nvSpPr>
            <p:spPr>
              <a:xfrm>
                <a:off x="6716915" y="4015168"/>
                <a:ext cx="71400" cy="134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24" name="Shape 1624"/>
              <p:cNvSpPr/>
              <p:nvPr/>
            </p:nvSpPr>
            <p:spPr>
              <a:xfrm>
                <a:off x="5295390" y="3907472"/>
                <a:ext cx="71400" cy="71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pic>
        <p:nvPicPr>
          <p:cNvPr id="1626" name="Shape 16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49000" y="2199600"/>
            <a:ext cx="3162300" cy="64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7" name="Shape 1627"/>
          <p:cNvGrpSpPr/>
          <p:nvPr/>
        </p:nvGrpSpPr>
        <p:grpSpPr>
          <a:xfrm>
            <a:off x="3010927" y="2796850"/>
            <a:ext cx="3128597" cy="2279700"/>
            <a:chOff x="3010927" y="2796850"/>
            <a:chExt cx="3128597" cy="2279700"/>
          </a:xfrm>
        </p:grpSpPr>
        <p:sp>
          <p:nvSpPr>
            <p:cNvPr id="1628" name="Shape 1628"/>
            <p:cNvSpPr/>
            <p:nvPr/>
          </p:nvSpPr>
          <p:spPr>
            <a:xfrm>
              <a:off x="3017125" y="2796850"/>
              <a:ext cx="3122400" cy="2279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629" name="Shape 16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881425" y="2812337"/>
              <a:ext cx="1381125" cy="276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0" name="Shape 163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3010927" y="3180550"/>
              <a:ext cx="3122122" cy="1886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Invertibility of CNNs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Reconstruction from deep features obtained by CNNs is nearly perfect.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We provide theoretical analysis about the invertibility of CNNs.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Contribution: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CNNs are analyzable with the theory of compressive sensing.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We derive a theoretical reconstruction error bound.</a:t>
            </a:r>
            <a:br>
              <a:rPr lang="en" dirty="0"/>
            </a:b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Shape 163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Experiment: 2-d model-RIP</a:t>
            </a:r>
          </a:p>
        </p:txBody>
      </p:sp>
      <p:sp>
        <p:nvSpPr>
          <p:cNvPr id="1636" name="Shape 1636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VGGNet-16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To see the distribution of the model-RIP condition in a real case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Latent signal </a:t>
            </a:r>
            <a:r>
              <a:rPr lang="en" i="1">
                <a:latin typeface="Cambria"/>
                <a:ea typeface="Cambria"/>
                <a:cs typeface="Cambria"/>
                <a:sym typeface="Cambria"/>
              </a:rPr>
              <a:t>z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conv(5,1) filters</a:t>
            </a:r>
          </a:p>
        </p:txBody>
      </p:sp>
      <p:pic>
        <p:nvPicPr>
          <p:cNvPr id="1637" name="Shape 16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437" y="6304717"/>
            <a:ext cx="124316" cy="205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8" name="Shape 1638"/>
          <p:cNvGrpSpPr/>
          <p:nvPr/>
        </p:nvGrpSpPr>
        <p:grpSpPr>
          <a:xfrm>
            <a:off x="124837" y="2614817"/>
            <a:ext cx="8894325" cy="2528682"/>
            <a:chOff x="124837" y="2614817"/>
            <a:chExt cx="8894325" cy="2528682"/>
          </a:xfrm>
        </p:grpSpPr>
        <p:pic>
          <p:nvPicPr>
            <p:cNvPr id="1639" name="Shape 16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73158" y="3082300"/>
              <a:ext cx="227205" cy="184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0" name="Shape 164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99979" y="3085849"/>
              <a:ext cx="301756" cy="177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1" name="Shape 16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937405" y="4495445"/>
              <a:ext cx="124252" cy="166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2" name="Shape 164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579092" y="3048749"/>
              <a:ext cx="181054" cy="159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3" name="Shape 164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002880" y="4479469"/>
              <a:ext cx="1114725" cy="1988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4" name="Shape 164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216907" y="4713397"/>
              <a:ext cx="756167" cy="188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5" name="Shape 1645"/>
            <p:cNvSpPr/>
            <p:nvPr/>
          </p:nvSpPr>
          <p:spPr>
            <a:xfrm rot="5400000">
              <a:off x="4634512" y="2516700"/>
              <a:ext cx="70200" cy="15096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646" name="Shape 1646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095024" y="4486574"/>
              <a:ext cx="313494" cy="18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7" name="Shape 1647"/>
            <p:cNvSpPr txBox="1"/>
            <p:nvPr/>
          </p:nvSpPr>
          <p:spPr>
            <a:xfrm>
              <a:off x="4055662" y="4809891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Switch</a:t>
              </a:r>
            </a:p>
          </p:txBody>
        </p:sp>
        <p:pic>
          <p:nvPicPr>
            <p:cNvPr id="1648" name="Shape 16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64717" y="3266624"/>
              <a:ext cx="301756" cy="1775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9" name="Shape 1649"/>
            <p:cNvSpPr/>
            <p:nvPr/>
          </p:nvSpPr>
          <p:spPr>
            <a:xfrm>
              <a:off x="2068128" y="3370010"/>
              <a:ext cx="665400" cy="1042200"/>
            </a:xfrm>
            <a:prstGeom prst="cube">
              <a:avLst>
                <a:gd name="adj" fmla="val 496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2914423" y="3370012"/>
              <a:ext cx="1004700" cy="10422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1" name="Shape 1651"/>
            <p:cNvGrpSpPr/>
            <p:nvPr/>
          </p:nvGrpSpPr>
          <p:grpSpPr>
            <a:xfrm>
              <a:off x="2406203" y="3597444"/>
              <a:ext cx="677026" cy="427942"/>
              <a:chOff x="784400" y="3231049"/>
              <a:chExt cx="946625" cy="598353"/>
            </a:xfrm>
          </p:grpSpPr>
          <p:grpSp>
            <p:nvGrpSpPr>
              <p:cNvPr id="1652" name="Shape 1652"/>
              <p:cNvGrpSpPr/>
              <p:nvPr/>
            </p:nvGrpSpPr>
            <p:grpSpPr>
              <a:xfrm>
                <a:off x="784400" y="3231049"/>
                <a:ext cx="280500" cy="598353"/>
                <a:chOff x="3586312" y="3569699"/>
                <a:chExt cx="280500" cy="598353"/>
              </a:xfrm>
            </p:grpSpPr>
            <p:sp>
              <p:nvSpPr>
                <p:cNvPr id="1653" name="Shape 1653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654" name="Shape 1654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655" name="Shape 1655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656" name="Shape 1656"/>
              <p:cNvCxnSpPr>
                <a:stCxn id="1654" idx="0"/>
                <a:endCxn id="1657" idx="0"/>
              </p:cNvCxnSpPr>
              <p:nvPr/>
            </p:nvCxnSpPr>
            <p:spPr>
              <a:xfrm>
                <a:off x="924650" y="3530303"/>
                <a:ext cx="7356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658" name="Shape 1658"/>
              <p:cNvCxnSpPr>
                <a:stCxn id="1654" idx="3"/>
                <a:endCxn id="1657" idx="3"/>
              </p:cNvCxnSpPr>
              <p:nvPr/>
            </p:nvCxnSpPr>
            <p:spPr>
              <a:xfrm rot="10800000" flipH="1">
                <a:off x="1064900" y="3608153"/>
                <a:ext cx="666000" cy="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659" name="Shape 1659"/>
              <p:cNvCxnSpPr>
                <a:stCxn id="1653" idx="3"/>
                <a:endCxn id="1660" idx="3"/>
              </p:cNvCxnSpPr>
              <p:nvPr/>
            </p:nvCxnSpPr>
            <p:spPr>
              <a:xfrm>
                <a:off x="1064900" y="3380599"/>
                <a:ext cx="6660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661" name="Shape 1661"/>
              <p:cNvCxnSpPr>
                <a:stCxn id="1654" idx="2"/>
                <a:endCxn id="1657" idx="2"/>
              </p:cNvCxnSpPr>
              <p:nvPr/>
            </p:nvCxnSpPr>
            <p:spPr>
              <a:xfrm rot="10800000" flipH="1">
                <a:off x="924650" y="3683303"/>
                <a:ext cx="7356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662" name="Shape 1662"/>
              <p:cNvGrpSpPr/>
              <p:nvPr/>
            </p:nvGrpSpPr>
            <p:grpSpPr>
              <a:xfrm>
                <a:off x="1589425" y="3381471"/>
                <a:ext cx="141600" cy="301966"/>
                <a:chOff x="4619937" y="3720121"/>
                <a:chExt cx="141600" cy="301966"/>
              </a:xfrm>
            </p:grpSpPr>
            <p:sp>
              <p:nvSpPr>
                <p:cNvPr id="1660" name="Shape 1660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657" name="Shape 1657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663" name="Shape 1663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1664" name="Shape 1664"/>
            <p:cNvSpPr/>
            <p:nvPr/>
          </p:nvSpPr>
          <p:spPr>
            <a:xfrm>
              <a:off x="5108237" y="3370012"/>
              <a:ext cx="1004700" cy="10422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6293744" y="3370010"/>
              <a:ext cx="665399" cy="1042200"/>
            </a:xfrm>
            <a:prstGeom prst="cube">
              <a:avLst>
                <a:gd name="adj" fmla="val 496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6" name="Shape 1666"/>
            <p:cNvGrpSpPr/>
            <p:nvPr/>
          </p:nvGrpSpPr>
          <p:grpSpPr>
            <a:xfrm>
              <a:off x="5858598" y="3597229"/>
              <a:ext cx="627141" cy="428366"/>
              <a:chOff x="5111675" y="4423074"/>
              <a:chExt cx="876875" cy="598946"/>
            </a:xfrm>
          </p:grpSpPr>
          <p:grpSp>
            <p:nvGrpSpPr>
              <p:cNvPr id="1667" name="Shape 1667"/>
              <p:cNvGrpSpPr/>
              <p:nvPr/>
            </p:nvGrpSpPr>
            <p:grpSpPr>
              <a:xfrm>
                <a:off x="5111675" y="4579134"/>
                <a:ext cx="141600" cy="301966"/>
                <a:chOff x="5111675" y="3512334"/>
                <a:chExt cx="141600" cy="301966"/>
              </a:xfrm>
            </p:grpSpPr>
            <p:sp>
              <p:nvSpPr>
                <p:cNvPr id="1668" name="Shape 1668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669" name="Shape 1669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670" name="Shape 1670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671" name="Shape 1671"/>
              <p:cNvCxnSpPr>
                <a:stCxn id="1672" idx="0"/>
                <a:endCxn id="1669" idx="0"/>
              </p:cNvCxnSpPr>
              <p:nvPr/>
            </p:nvCxnSpPr>
            <p:spPr>
              <a:xfrm flipH="1">
                <a:off x="5182450" y="4722328"/>
                <a:ext cx="664500" cy="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673" name="Shape 1673"/>
              <p:cNvCxnSpPr>
                <a:stCxn id="1672" idx="3"/>
                <a:endCxn id="1669" idx="3"/>
              </p:cNvCxnSpPr>
              <p:nvPr/>
            </p:nvCxnSpPr>
            <p:spPr>
              <a:xfrm rot="10800000">
                <a:off x="5253100" y="4805578"/>
                <a:ext cx="7341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674" name="Shape 1674"/>
              <p:cNvCxnSpPr>
                <a:stCxn id="1675" idx="3"/>
                <a:endCxn id="1668" idx="3"/>
              </p:cNvCxnSpPr>
              <p:nvPr/>
            </p:nvCxnSpPr>
            <p:spPr>
              <a:xfrm flipH="1">
                <a:off x="5253100" y="4572624"/>
                <a:ext cx="7341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676" name="Shape 1676"/>
              <p:cNvCxnSpPr>
                <a:stCxn id="1672" idx="2"/>
                <a:endCxn id="1669" idx="2"/>
              </p:cNvCxnSpPr>
              <p:nvPr/>
            </p:nvCxnSpPr>
            <p:spPr>
              <a:xfrm rot="10800000">
                <a:off x="5182450" y="4881028"/>
                <a:ext cx="6645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677" name="Shape 1677"/>
              <p:cNvGrpSpPr/>
              <p:nvPr/>
            </p:nvGrpSpPr>
            <p:grpSpPr>
              <a:xfrm>
                <a:off x="5706700" y="4423074"/>
                <a:ext cx="281850" cy="598946"/>
                <a:chOff x="5935300" y="3356274"/>
                <a:chExt cx="281850" cy="598946"/>
              </a:xfrm>
            </p:grpSpPr>
            <p:sp>
              <p:nvSpPr>
                <p:cNvPr id="1675" name="Shape 1675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672" name="Shape 1672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678" name="Shape 1678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1679" name="Shape 1679"/>
            <p:cNvSpPr/>
            <p:nvPr/>
          </p:nvSpPr>
          <p:spPr>
            <a:xfrm>
              <a:off x="4095863" y="3551045"/>
              <a:ext cx="835500" cy="5208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4095863" y="4327591"/>
              <a:ext cx="835500" cy="5208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1" name="Shape 1681"/>
            <p:cNvGrpSpPr/>
            <p:nvPr/>
          </p:nvGrpSpPr>
          <p:grpSpPr>
            <a:xfrm>
              <a:off x="3639565" y="3597444"/>
              <a:ext cx="568154" cy="1086523"/>
              <a:chOff x="3578500" y="3195299"/>
              <a:chExt cx="794400" cy="1519187"/>
            </a:xfrm>
          </p:grpSpPr>
          <p:grpSp>
            <p:nvGrpSpPr>
              <p:cNvPr id="1682" name="Shape 1682"/>
              <p:cNvGrpSpPr/>
              <p:nvPr/>
            </p:nvGrpSpPr>
            <p:grpSpPr>
              <a:xfrm>
                <a:off x="3578500" y="3195299"/>
                <a:ext cx="280500" cy="598353"/>
                <a:chOff x="3586312" y="3569699"/>
                <a:chExt cx="280500" cy="598353"/>
              </a:xfrm>
            </p:grpSpPr>
            <p:sp>
              <p:nvSpPr>
                <p:cNvPr id="1683" name="Shape 1683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684" name="Shape 1684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685" name="Shape 1685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686" name="Shape 1686"/>
              <p:cNvCxnSpPr>
                <a:stCxn id="1684" idx="0"/>
                <a:endCxn id="1687" idx="0"/>
              </p:cNvCxnSpPr>
              <p:nvPr/>
            </p:nvCxnSpPr>
            <p:spPr>
              <a:xfrm>
                <a:off x="3718750" y="3494553"/>
                <a:ext cx="5832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688" name="Shape 1688"/>
              <p:cNvCxnSpPr>
                <a:stCxn id="1684" idx="3"/>
                <a:endCxn id="1687" idx="3"/>
              </p:cNvCxnSpPr>
              <p:nvPr/>
            </p:nvCxnSpPr>
            <p:spPr>
              <a:xfrm rot="10800000" flipH="1">
                <a:off x="3859000" y="3572403"/>
                <a:ext cx="513900" cy="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689" name="Shape 1689"/>
              <p:cNvCxnSpPr>
                <a:stCxn id="1683" idx="3"/>
                <a:endCxn id="1690" idx="3"/>
              </p:cNvCxnSpPr>
              <p:nvPr/>
            </p:nvCxnSpPr>
            <p:spPr>
              <a:xfrm>
                <a:off x="3859000" y="3344849"/>
                <a:ext cx="5139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691" name="Shape 1691"/>
              <p:cNvCxnSpPr>
                <a:stCxn id="1684" idx="2"/>
                <a:endCxn id="1687" idx="2"/>
              </p:cNvCxnSpPr>
              <p:nvPr/>
            </p:nvCxnSpPr>
            <p:spPr>
              <a:xfrm rot="10800000" flipH="1">
                <a:off x="3718750" y="3647553"/>
                <a:ext cx="5832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692" name="Shape 1692"/>
              <p:cNvGrpSpPr/>
              <p:nvPr/>
            </p:nvGrpSpPr>
            <p:grpSpPr>
              <a:xfrm>
                <a:off x="4231125" y="3345721"/>
                <a:ext cx="141600" cy="301966"/>
                <a:chOff x="4619937" y="3720121"/>
                <a:chExt cx="141600" cy="301966"/>
              </a:xfrm>
            </p:grpSpPr>
            <p:sp>
              <p:nvSpPr>
                <p:cNvPr id="1690" name="Shape 1690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687" name="Shape 1687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693" name="Shape 1693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694" name="Shape 1694"/>
              <p:cNvCxnSpPr>
                <a:stCxn id="1684" idx="0"/>
                <a:endCxn id="1695" idx="0"/>
              </p:cNvCxnSpPr>
              <p:nvPr/>
            </p:nvCxnSpPr>
            <p:spPr>
              <a:xfrm>
                <a:off x="3718750" y="3494553"/>
                <a:ext cx="583200" cy="106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696" name="Shape 1696"/>
              <p:cNvCxnSpPr>
                <a:stCxn id="1684" idx="3"/>
                <a:endCxn id="1695" idx="3"/>
              </p:cNvCxnSpPr>
              <p:nvPr/>
            </p:nvCxnSpPr>
            <p:spPr>
              <a:xfrm>
                <a:off x="3859000" y="3644103"/>
                <a:ext cx="513900" cy="99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697" name="Shape 1697"/>
              <p:cNvCxnSpPr>
                <a:stCxn id="1683" idx="3"/>
                <a:endCxn id="1698" idx="3"/>
              </p:cNvCxnSpPr>
              <p:nvPr/>
            </p:nvCxnSpPr>
            <p:spPr>
              <a:xfrm>
                <a:off x="3859000" y="3344849"/>
                <a:ext cx="513900" cy="114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699" name="Shape 1699"/>
              <p:cNvCxnSpPr>
                <a:stCxn id="1684" idx="2"/>
                <a:endCxn id="1695" idx="2"/>
              </p:cNvCxnSpPr>
              <p:nvPr/>
            </p:nvCxnSpPr>
            <p:spPr>
              <a:xfrm>
                <a:off x="3718750" y="3793653"/>
                <a:ext cx="583200" cy="9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700" name="Shape 1700"/>
              <p:cNvGrpSpPr/>
              <p:nvPr/>
            </p:nvGrpSpPr>
            <p:grpSpPr>
              <a:xfrm>
                <a:off x="4231125" y="4412521"/>
                <a:ext cx="141600" cy="301966"/>
                <a:chOff x="4619937" y="3720121"/>
                <a:chExt cx="141600" cy="301966"/>
              </a:xfrm>
            </p:grpSpPr>
            <p:sp>
              <p:nvSpPr>
                <p:cNvPr id="1698" name="Shape 1698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695" name="Shape 1695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701" name="Shape 1701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702" name="Shape 1702"/>
            <p:cNvGrpSpPr/>
            <p:nvPr/>
          </p:nvGrpSpPr>
          <p:grpSpPr>
            <a:xfrm>
              <a:off x="4772661" y="3597236"/>
              <a:ext cx="518144" cy="1083704"/>
              <a:chOff x="4705605" y="3195009"/>
              <a:chExt cx="724475" cy="1515247"/>
            </a:xfrm>
          </p:grpSpPr>
          <p:grpSp>
            <p:nvGrpSpPr>
              <p:cNvPr id="1703" name="Shape 1703"/>
              <p:cNvGrpSpPr/>
              <p:nvPr/>
            </p:nvGrpSpPr>
            <p:grpSpPr>
              <a:xfrm>
                <a:off x="4705605" y="3351068"/>
                <a:ext cx="141600" cy="301966"/>
                <a:chOff x="5111675" y="3512334"/>
                <a:chExt cx="141600" cy="301966"/>
              </a:xfrm>
            </p:grpSpPr>
            <p:sp>
              <p:nvSpPr>
                <p:cNvPr id="1704" name="Shape 1704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705" name="Shape 1705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706" name="Shape 1706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707" name="Shape 1707"/>
              <p:cNvCxnSpPr>
                <a:stCxn id="1708" idx="0"/>
                <a:endCxn id="1705" idx="0"/>
              </p:cNvCxnSpPr>
              <p:nvPr/>
            </p:nvCxnSpPr>
            <p:spPr>
              <a:xfrm flipH="1">
                <a:off x="4776380" y="3494262"/>
                <a:ext cx="512100" cy="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09" name="Shape 1709"/>
              <p:cNvCxnSpPr>
                <a:stCxn id="1708" idx="3"/>
                <a:endCxn id="1705" idx="3"/>
              </p:cNvCxnSpPr>
              <p:nvPr/>
            </p:nvCxnSpPr>
            <p:spPr>
              <a:xfrm rot="10800000">
                <a:off x="4847330" y="3577512"/>
                <a:ext cx="5814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10" name="Shape 1710"/>
              <p:cNvCxnSpPr>
                <a:stCxn id="1711" idx="3"/>
                <a:endCxn id="1704" idx="3"/>
              </p:cNvCxnSpPr>
              <p:nvPr/>
            </p:nvCxnSpPr>
            <p:spPr>
              <a:xfrm flipH="1">
                <a:off x="4847330" y="3344559"/>
                <a:ext cx="5814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12" name="Shape 1712"/>
              <p:cNvCxnSpPr>
                <a:stCxn id="1708" idx="2"/>
                <a:endCxn id="1705" idx="2"/>
              </p:cNvCxnSpPr>
              <p:nvPr/>
            </p:nvCxnSpPr>
            <p:spPr>
              <a:xfrm rot="10800000">
                <a:off x="4776380" y="3652962"/>
                <a:ext cx="5121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713" name="Shape 1713"/>
              <p:cNvGrpSpPr/>
              <p:nvPr/>
            </p:nvGrpSpPr>
            <p:grpSpPr>
              <a:xfrm>
                <a:off x="5148230" y="3195009"/>
                <a:ext cx="281850" cy="598946"/>
                <a:chOff x="5935300" y="3356274"/>
                <a:chExt cx="281850" cy="598946"/>
              </a:xfrm>
            </p:grpSpPr>
            <p:sp>
              <p:nvSpPr>
                <p:cNvPr id="1711" name="Shape 1711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708" name="Shape 1708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714" name="Shape 1714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715" name="Shape 1715"/>
              <p:cNvGrpSpPr/>
              <p:nvPr/>
            </p:nvGrpSpPr>
            <p:grpSpPr>
              <a:xfrm>
                <a:off x="4705605" y="4408290"/>
                <a:ext cx="141600" cy="301966"/>
                <a:chOff x="5111675" y="3512334"/>
                <a:chExt cx="141600" cy="301966"/>
              </a:xfrm>
            </p:grpSpPr>
            <p:sp>
              <p:nvSpPr>
                <p:cNvPr id="1716" name="Shape 1716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717" name="Shape 1717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718" name="Shape 1718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719" name="Shape 1719"/>
              <p:cNvCxnSpPr>
                <a:stCxn id="1708" idx="0"/>
                <a:endCxn id="1717" idx="0"/>
              </p:cNvCxnSpPr>
              <p:nvPr/>
            </p:nvCxnSpPr>
            <p:spPr>
              <a:xfrm flipH="1">
                <a:off x="4776380" y="3494262"/>
                <a:ext cx="512100" cy="10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20" name="Shape 1720"/>
              <p:cNvCxnSpPr>
                <a:stCxn id="1708" idx="3"/>
                <a:endCxn id="1717" idx="3"/>
              </p:cNvCxnSpPr>
              <p:nvPr/>
            </p:nvCxnSpPr>
            <p:spPr>
              <a:xfrm flipH="1">
                <a:off x="4847330" y="3643812"/>
                <a:ext cx="581400" cy="99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21" name="Shape 1721"/>
              <p:cNvCxnSpPr>
                <a:stCxn id="1711" idx="3"/>
                <a:endCxn id="1716" idx="3"/>
              </p:cNvCxnSpPr>
              <p:nvPr/>
            </p:nvCxnSpPr>
            <p:spPr>
              <a:xfrm flipH="1">
                <a:off x="4847330" y="3344559"/>
                <a:ext cx="581400" cy="113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22" name="Shape 1722"/>
              <p:cNvCxnSpPr>
                <a:stCxn id="1708" idx="2"/>
                <a:endCxn id="1717" idx="2"/>
              </p:cNvCxnSpPr>
              <p:nvPr/>
            </p:nvCxnSpPr>
            <p:spPr>
              <a:xfrm flipH="1">
                <a:off x="4776380" y="3793362"/>
                <a:ext cx="512100" cy="91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1723" name="Shape 1723"/>
            <p:cNvSpPr/>
            <p:nvPr/>
          </p:nvSpPr>
          <p:spPr>
            <a:xfrm>
              <a:off x="1035021" y="2653367"/>
              <a:ext cx="1004700" cy="1042199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4" name="Shape 1724"/>
            <p:cNvGrpSpPr/>
            <p:nvPr/>
          </p:nvGrpSpPr>
          <p:grpSpPr>
            <a:xfrm>
              <a:off x="1773170" y="3046695"/>
              <a:ext cx="474741" cy="978900"/>
              <a:chOff x="1773170" y="3046695"/>
              <a:chExt cx="474741" cy="978900"/>
            </a:xfrm>
          </p:grpSpPr>
          <p:grpSp>
            <p:nvGrpSpPr>
              <p:cNvPr id="1725" name="Shape 1725"/>
              <p:cNvGrpSpPr/>
              <p:nvPr/>
            </p:nvGrpSpPr>
            <p:grpSpPr>
              <a:xfrm>
                <a:off x="1773170" y="3046695"/>
                <a:ext cx="101272" cy="215966"/>
                <a:chOff x="5111675" y="3512334"/>
                <a:chExt cx="141600" cy="301966"/>
              </a:xfrm>
            </p:grpSpPr>
            <p:sp>
              <p:nvSpPr>
                <p:cNvPr id="1726" name="Shape 1726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727" name="Shape 1727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728" name="Shape 1728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729" name="Shape 1729"/>
              <p:cNvCxnSpPr>
                <a:stCxn id="1730" idx="0"/>
                <a:endCxn id="1727" idx="0"/>
              </p:cNvCxnSpPr>
              <p:nvPr/>
            </p:nvCxnSpPr>
            <p:spPr>
              <a:xfrm rot="10800000">
                <a:off x="1823839" y="3154855"/>
                <a:ext cx="322800" cy="65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31" name="Shape 1731"/>
              <p:cNvCxnSpPr>
                <a:stCxn id="1730" idx="3"/>
                <a:endCxn id="1727" idx="3"/>
              </p:cNvCxnSpPr>
              <p:nvPr/>
            </p:nvCxnSpPr>
            <p:spPr>
              <a:xfrm rot="10800000">
                <a:off x="1874346" y="3208713"/>
                <a:ext cx="372600" cy="70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32" name="Shape 1732"/>
              <p:cNvCxnSpPr>
                <a:stCxn id="1733" idx="3"/>
                <a:endCxn id="1726" idx="3"/>
              </p:cNvCxnSpPr>
              <p:nvPr/>
            </p:nvCxnSpPr>
            <p:spPr>
              <a:xfrm rot="10800000">
                <a:off x="1874346" y="3100587"/>
                <a:ext cx="372600" cy="60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34" name="Shape 1734"/>
              <p:cNvCxnSpPr>
                <a:stCxn id="1730" idx="2"/>
                <a:endCxn id="1727" idx="2"/>
              </p:cNvCxnSpPr>
              <p:nvPr/>
            </p:nvCxnSpPr>
            <p:spPr>
              <a:xfrm rot="10800000">
                <a:off x="1823839" y="3262571"/>
                <a:ext cx="322800" cy="76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735" name="Shape 1735"/>
              <p:cNvGrpSpPr/>
              <p:nvPr/>
            </p:nvGrpSpPr>
            <p:grpSpPr>
              <a:xfrm>
                <a:off x="2046332" y="3597229"/>
                <a:ext cx="201579" cy="428366"/>
                <a:chOff x="5935300" y="3356274"/>
                <a:chExt cx="281850" cy="598946"/>
              </a:xfrm>
            </p:grpSpPr>
            <p:sp>
              <p:nvSpPr>
                <p:cNvPr id="1733" name="Shape 1733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730" name="Shape 1730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736" name="Shape 1736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737" name="Shape 1737"/>
            <p:cNvGrpSpPr/>
            <p:nvPr/>
          </p:nvGrpSpPr>
          <p:grpSpPr>
            <a:xfrm>
              <a:off x="7126602" y="3009880"/>
              <a:ext cx="1148325" cy="1762593"/>
              <a:chOff x="1632161" y="309187"/>
              <a:chExt cx="1605600" cy="2464476"/>
            </a:xfrm>
          </p:grpSpPr>
          <p:sp>
            <p:nvSpPr>
              <p:cNvPr id="1738" name="Shape 1738"/>
              <p:cNvSpPr/>
              <p:nvPr/>
            </p:nvSpPr>
            <p:spPr>
              <a:xfrm rot="-5400000">
                <a:off x="1215475" y="1301263"/>
                <a:ext cx="1995600" cy="949200"/>
              </a:xfrm>
              <a:prstGeom prst="trapezoid">
                <a:avLst>
                  <a:gd name="adj" fmla="val 53002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39" name="Shape 1739"/>
              <p:cNvSpPr/>
              <p:nvPr/>
            </p:nvSpPr>
            <p:spPr>
              <a:xfrm rot="-5400000" flipH="1">
                <a:off x="1688037" y="1319142"/>
                <a:ext cx="2451900" cy="456300"/>
              </a:xfrm>
              <a:prstGeom prst="parallelogram">
                <a:avLst>
                  <a:gd name="adj" fmla="val 99775"/>
                </a:avLst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40" name="Shape 1740"/>
              <p:cNvSpPr/>
              <p:nvPr/>
            </p:nvSpPr>
            <p:spPr>
              <a:xfrm rot="-1682899">
                <a:off x="1577164" y="701137"/>
                <a:ext cx="1715594" cy="195000"/>
              </a:xfrm>
              <a:prstGeom prst="parallelogram">
                <a:avLst>
                  <a:gd name="adj" fmla="val 331463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741" name="Shape 1741"/>
            <p:cNvSpPr/>
            <p:nvPr/>
          </p:nvSpPr>
          <p:spPr>
            <a:xfrm>
              <a:off x="311596" y="3026393"/>
              <a:ext cx="390000" cy="1754700"/>
            </a:xfrm>
            <a:prstGeom prst="cube">
              <a:avLst>
                <a:gd name="adj" fmla="val 831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2" name="Shape 1742"/>
            <p:cNvGrpSpPr/>
            <p:nvPr/>
          </p:nvGrpSpPr>
          <p:grpSpPr>
            <a:xfrm>
              <a:off x="880468" y="2988514"/>
              <a:ext cx="1006715" cy="1829813"/>
              <a:chOff x="331776" y="215199"/>
              <a:chExt cx="1407600" cy="2558463"/>
            </a:xfrm>
          </p:grpSpPr>
          <p:sp>
            <p:nvSpPr>
              <p:cNvPr id="1743" name="Shape 1743"/>
              <p:cNvSpPr/>
              <p:nvPr/>
            </p:nvSpPr>
            <p:spPr>
              <a:xfrm rot="5400000">
                <a:off x="-189600" y="1301263"/>
                <a:ext cx="1995600" cy="949200"/>
              </a:xfrm>
              <a:prstGeom prst="trapezoid">
                <a:avLst>
                  <a:gd name="adj" fmla="val 53002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44" name="Shape 1744"/>
              <p:cNvSpPr/>
              <p:nvPr/>
            </p:nvSpPr>
            <p:spPr>
              <a:xfrm rot="-5400000" flipH="1">
                <a:off x="781075" y="1319150"/>
                <a:ext cx="1457100" cy="456300"/>
              </a:xfrm>
              <a:prstGeom prst="parallelogram">
                <a:avLst>
                  <a:gd name="adj" fmla="val 99775"/>
                </a:avLst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45" name="Shape 1745"/>
              <p:cNvSpPr/>
              <p:nvPr/>
            </p:nvSpPr>
            <p:spPr>
              <a:xfrm rot="1679243">
                <a:off x="405884" y="473887"/>
                <a:ext cx="1259383" cy="629824"/>
              </a:xfrm>
              <a:prstGeom prst="parallelogram">
                <a:avLst>
                  <a:gd name="adj" fmla="val 31025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746" name="Shape 1746"/>
            <p:cNvSpPr/>
            <p:nvPr/>
          </p:nvSpPr>
          <p:spPr>
            <a:xfrm>
              <a:off x="8442419" y="3026400"/>
              <a:ext cx="390000" cy="1754699"/>
            </a:xfrm>
            <a:prstGeom prst="cube">
              <a:avLst>
                <a:gd name="adj" fmla="val 831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Shape 1747"/>
            <p:cNvSpPr txBox="1"/>
            <p:nvPr/>
          </p:nvSpPr>
          <p:spPr>
            <a:xfrm>
              <a:off x="124837" y="4809900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Image</a:t>
              </a:r>
            </a:p>
          </p:txBody>
        </p:sp>
        <p:sp>
          <p:nvSpPr>
            <p:cNvPr id="1748" name="Shape 1748"/>
            <p:cNvSpPr txBox="1"/>
            <p:nvPr/>
          </p:nvSpPr>
          <p:spPr>
            <a:xfrm>
              <a:off x="892862" y="4809900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Encoder</a:t>
              </a:r>
            </a:p>
          </p:txBody>
        </p:sp>
        <p:sp>
          <p:nvSpPr>
            <p:cNvPr id="1749" name="Shape 1749"/>
            <p:cNvSpPr txBox="1"/>
            <p:nvPr/>
          </p:nvSpPr>
          <p:spPr>
            <a:xfrm>
              <a:off x="7209812" y="4809900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Decoder</a:t>
              </a:r>
            </a:p>
          </p:txBody>
        </p:sp>
        <p:sp>
          <p:nvSpPr>
            <p:cNvPr id="1750" name="Shape 1750"/>
            <p:cNvSpPr txBox="1"/>
            <p:nvPr/>
          </p:nvSpPr>
          <p:spPr>
            <a:xfrm>
              <a:off x="8255662" y="4809900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Recon</a:t>
              </a:r>
            </a:p>
          </p:txBody>
        </p:sp>
        <p:sp>
          <p:nvSpPr>
            <p:cNvPr id="1751" name="Shape 1751"/>
            <p:cNvSpPr txBox="1"/>
            <p:nvPr/>
          </p:nvSpPr>
          <p:spPr>
            <a:xfrm>
              <a:off x="1942275" y="4415106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Pool(4)</a:t>
              </a:r>
            </a:p>
          </p:txBody>
        </p:sp>
        <p:sp>
          <p:nvSpPr>
            <p:cNvPr id="1752" name="Shape 1752"/>
            <p:cNvSpPr txBox="1"/>
            <p:nvPr/>
          </p:nvSpPr>
          <p:spPr>
            <a:xfrm>
              <a:off x="6186304" y="4412075"/>
              <a:ext cx="1189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Unpool(4)</a:t>
              </a:r>
            </a:p>
          </p:txBody>
        </p:sp>
        <p:sp>
          <p:nvSpPr>
            <p:cNvPr id="1753" name="Shape 1753"/>
            <p:cNvSpPr txBox="1"/>
            <p:nvPr/>
          </p:nvSpPr>
          <p:spPr>
            <a:xfrm>
              <a:off x="2468771" y="3007800"/>
              <a:ext cx="11148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Conv(5,1)</a:t>
              </a:r>
            </a:p>
          </p:txBody>
        </p:sp>
        <p:sp>
          <p:nvSpPr>
            <p:cNvPr id="1754" name="Shape 1754"/>
            <p:cNvSpPr txBox="1"/>
            <p:nvPr/>
          </p:nvSpPr>
          <p:spPr>
            <a:xfrm>
              <a:off x="5681076" y="3007800"/>
              <a:ext cx="12780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Deconv(5,1)</a:t>
              </a:r>
            </a:p>
          </p:txBody>
        </p:sp>
        <p:pic>
          <p:nvPicPr>
            <p:cNvPr id="1755" name="Shape 17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04362" y="2614817"/>
              <a:ext cx="124316" cy="205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6" name="Shape 175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212118" y="4486576"/>
              <a:ext cx="145553" cy="18460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57" name="Shape 1757"/>
            <p:cNvCxnSpPr>
              <a:stCxn id="1753" idx="2"/>
            </p:cNvCxnSpPr>
            <p:nvPr/>
          </p:nvCxnSpPr>
          <p:spPr>
            <a:xfrm flipH="1">
              <a:off x="2791271" y="3341400"/>
              <a:ext cx="234900" cy="38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58" name="Shape 1758"/>
            <p:cNvCxnSpPr>
              <a:stCxn id="1754" idx="2"/>
            </p:cNvCxnSpPr>
            <p:nvPr/>
          </p:nvCxnSpPr>
          <p:spPr>
            <a:xfrm flipH="1">
              <a:off x="6179076" y="3341400"/>
              <a:ext cx="141000" cy="39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Shape 176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Experiment: 2-d model-RIP</a:t>
            </a:r>
          </a:p>
        </p:txBody>
      </p:sp>
      <p:sp>
        <p:nvSpPr>
          <p:cNvPr id="1764" name="Shape 1764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VGGNet-16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To see the distribution of the model-RIP condition in a real case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Model-</a:t>
            </a:r>
            <a:r>
              <a:rPr lang="en" i="1"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lang="en"/>
              <a:t>-sparse random signal </a:t>
            </a:r>
            <a:r>
              <a:rPr lang="en" i="1">
                <a:latin typeface="Cambria"/>
                <a:ea typeface="Cambria"/>
                <a:cs typeface="Cambria"/>
                <a:sym typeface="Cambria"/>
              </a:rPr>
              <a:t>z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conv(5,1) filters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Model-RIP condition:</a:t>
            </a:r>
            <a:br>
              <a:rPr lang="en"/>
            </a:br>
            <a:endParaRPr lang="en"/>
          </a:p>
        </p:txBody>
      </p:sp>
      <p:pic>
        <p:nvPicPr>
          <p:cNvPr id="1765" name="Shape 17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500" y="2006012"/>
            <a:ext cx="3905250" cy="409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6" name="Shape 1766"/>
          <p:cNvGrpSpPr/>
          <p:nvPr/>
        </p:nvGrpSpPr>
        <p:grpSpPr>
          <a:xfrm>
            <a:off x="124837" y="2614817"/>
            <a:ext cx="8894325" cy="2528682"/>
            <a:chOff x="124837" y="2614817"/>
            <a:chExt cx="8894325" cy="2528682"/>
          </a:xfrm>
        </p:grpSpPr>
        <p:pic>
          <p:nvPicPr>
            <p:cNvPr id="1767" name="Shape 176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73158" y="3082300"/>
              <a:ext cx="227205" cy="184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8" name="Shape 176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99979" y="3085849"/>
              <a:ext cx="301756" cy="177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9" name="Shape 176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79092" y="3048749"/>
              <a:ext cx="181054" cy="159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0" name="Shape 177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002880" y="4479469"/>
              <a:ext cx="1114725" cy="1988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1" name="Shape 1771"/>
            <p:cNvSpPr/>
            <p:nvPr/>
          </p:nvSpPr>
          <p:spPr>
            <a:xfrm rot="5400000">
              <a:off x="4634512" y="2516700"/>
              <a:ext cx="70200" cy="15096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772" name="Shape 177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095024" y="4486574"/>
              <a:ext cx="313494" cy="18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3" name="Shape 1773"/>
            <p:cNvSpPr txBox="1"/>
            <p:nvPr/>
          </p:nvSpPr>
          <p:spPr>
            <a:xfrm>
              <a:off x="4055662" y="4809891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Switch</a:t>
              </a:r>
            </a:p>
          </p:txBody>
        </p:sp>
        <p:pic>
          <p:nvPicPr>
            <p:cNvPr id="1774" name="Shape 177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64717" y="3266624"/>
              <a:ext cx="301756" cy="1775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5" name="Shape 1775"/>
            <p:cNvSpPr/>
            <p:nvPr/>
          </p:nvSpPr>
          <p:spPr>
            <a:xfrm>
              <a:off x="2068128" y="3370010"/>
              <a:ext cx="665400" cy="1042200"/>
            </a:xfrm>
            <a:prstGeom prst="cube">
              <a:avLst>
                <a:gd name="adj" fmla="val 49610"/>
              </a:avLst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2914423" y="3370012"/>
              <a:ext cx="1004700" cy="10422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7" name="Shape 1777"/>
            <p:cNvGrpSpPr/>
            <p:nvPr/>
          </p:nvGrpSpPr>
          <p:grpSpPr>
            <a:xfrm>
              <a:off x="2406203" y="3597444"/>
              <a:ext cx="677026" cy="427942"/>
              <a:chOff x="784400" y="3231049"/>
              <a:chExt cx="946625" cy="598353"/>
            </a:xfrm>
          </p:grpSpPr>
          <p:grpSp>
            <p:nvGrpSpPr>
              <p:cNvPr id="1778" name="Shape 1778"/>
              <p:cNvGrpSpPr/>
              <p:nvPr/>
            </p:nvGrpSpPr>
            <p:grpSpPr>
              <a:xfrm>
                <a:off x="784400" y="3231049"/>
                <a:ext cx="280500" cy="598353"/>
                <a:chOff x="3586312" y="3569699"/>
                <a:chExt cx="280500" cy="598353"/>
              </a:xfrm>
            </p:grpSpPr>
            <p:sp>
              <p:nvSpPr>
                <p:cNvPr id="1779" name="Shape 1779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780" name="Shape 1780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781" name="Shape 1781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782" name="Shape 1782"/>
              <p:cNvCxnSpPr>
                <a:stCxn id="1780" idx="0"/>
                <a:endCxn id="1783" idx="0"/>
              </p:cNvCxnSpPr>
              <p:nvPr/>
            </p:nvCxnSpPr>
            <p:spPr>
              <a:xfrm>
                <a:off x="924650" y="3530303"/>
                <a:ext cx="7356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84" name="Shape 1784"/>
              <p:cNvCxnSpPr>
                <a:stCxn id="1780" idx="3"/>
                <a:endCxn id="1783" idx="3"/>
              </p:cNvCxnSpPr>
              <p:nvPr/>
            </p:nvCxnSpPr>
            <p:spPr>
              <a:xfrm rot="10800000" flipH="1">
                <a:off x="1064900" y="3608153"/>
                <a:ext cx="666000" cy="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85" name="Shape 1785"/>
              <p:cNvCxnSpPr>
                <a:stCxn id="1779" idx="3"/>
                <a:endCxn id="1786" idx="3"/>
              </p:cNvCxnSpPr>
              <p:nvPr/>
            </p:nvCxnSpPr>
            <p:spPr>
              <a:xfrm>
                <a:off x="1064900" y="3380599"/>
                <a:ext cx="6660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87" name="Shape 1787"/>
              <p:cNvCxnSpPr>
                <a:stCxn id="1780" idx="2"/>
                <a:endCxn id="1783" idx="2"/>
              </p:cNvCxnSpPr>
              <p:nvPr/>
            </p:nvCxnSpPr>
            <p:spPr>
              <a:xfrm rot="10800000" flipH="1">
                <a:off x="924650" y="3683303"/>
                <a:ext cx="7356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788" name="Shape 1788"/>
              <p:cNvGrpSpPr/>
              <p:nvPr/>
            </p:nvGrpSpPr>
            <p:grpSpPr>
              <a:xfrm>
                <a:off x="1589425" y="3381471"/>
                <a:ext cx="141600" cy="301966"/>
                <a:chOff x="4619937" y="3720121"/>
                <a:chExt cx="141600" cy="301966"/>
              </a:xfrm>
            </p:grpSpPr>
            <p:sp>
              <p:nvSpPr>
                <p:cNvPr id="1786" name="Shape 1786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783" name="Shape 1783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789" name="Shape 1789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1790" name="Shape 1790"/>
            <p:cNvSpPr/>
            <p:nvPr/>
          </p:nvSpPr>
          <p:spPr>
            <a:xfrm>
              <a:off x="5108237" y="3370012"/>
              <a:ext cx="1004700" cy="10422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6293744" y="3370010"/>
              <a:ext cx="665399" cy="1042200"/>
            </a:xfrm>
            <a:prstGeom prst="cube">
              <a:avLst>
                <a:gd name="adj" fmla="val 496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2" name="Shape 1792"/>
            <p:cNvGrpSpPr/>
            <p:nvPr/>
          </p:nvGrpSpPr>
          <p:grpSpPr>
            <a:xfrm>
              <a:off x="5858598" y="3597229"/>
              <a:ext cx="627141" cy="428366"/>
              <a:chOff x="5111675" y="4423074"/>
              <a:chExt cx="876875" cy="598946"/>
            </a:xfrm>
          </p:grpSpPr>
          <p:grpSp>
            <p:nvGrpSpPr>
              <p:cNvPr id="1793" name="Shape 1793"/>
              <p:cNvGrpSpPr/>
              <p:nvPr/>
            </p:nvGrpSpPr>
            <p:grpSpPr>
              <a:xfrm>
                <a:off x="5111675" y="4579134"/>
                <a:ext cx="141600" cy="301966"/>
                <a:chOff x="5111675" y="3512334"/>
                <a:chExt cx="141600" cy="301966"/>
              </a:xfrm>
            </p:grpSpPr>
            <p:sp>
              <p:nvSpPr>
                <p:cNvPr id="1794" name="Shape 1794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795" name="Shape 1795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796" name="Shape 1796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797" name="Shape 1797"/>
              <p:cNvCxnSpPr>
                <a:stCxn id="1798" idx="0"/>
                <a:endCxn id="1795" idx="0"/>
              </p:cNvCxnSpPr>
              <p:nvPr/>
            </p:nvCxnSpPr>
            <p:spPr>
              <a:xfrm flipH="1">
                <a:off x="5182450" y="4722328"/>
                <a:ext cx="664500" cy="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99" name="Shape 1799"/>
              <p:cNvCxnSpPr>
                <a:stCxn id="1798" idx="3"/>
                <a:endCxn id="1795" idx="3"/>
              </p:cNvCxnSpPr>
              <p:nvPr/>
            </p:nvCxnSpPr>
            <p:spPr>
              <a:xfrm rot="10800000">
                <a:off x="5253100" y="4805578"/>
                <a:ext cx="7341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00" name="Shape 1800"/>
              <p:cNvCxnSpPr>
                <a:stCxn id="1801" idx="3"/>
                <a:endCxn id="1794" idx="3"/>
              </p:cNvCxnSpPr>
              <p:nvPr/>
            </p:nvCxnSpPr>
            <p:spPr>
              <a:xfrm flipH="1">
                <a:off x="5253100" y="4572624"/>
                <a:ext cx="7341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02" name="Shape 1802"/>
              <p:cNvCxnSpPr>
                <a:stCxn id="1798" idx="2"/>
                <a:endCxn id="1795" idx="2"/>
              </p:cNvCxnSpPr>
              <p:nvPr/>
            </p:nvCxnSpPr>
            <p:spPr>
              <a:xfrm rot="10800000">
                <a:off x="5182450" y="4881028"/>
                <a:ext cx="6645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803" name="Shape 1803"/>
              <p:cNvGrpSpPr/>
              <p:nvPr/>
            </p:nvGrpSpPr>
            <p:grpSpPr>
              <a:xfrm>
                <a:off x="5706700" y="4423074"/>
                <a:ext cx="281850" cy="598946"/>
                <a:chOff x="5935300" y="3356274"/>
                <a:chExt cx="281850" cy="598946"/>
              </a:xfrm>
            </p:grpSpPr>
            <p:sp>
              <p:nvSpPr>
                <p:cNvPr id="1801" name="Shape 1801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798" name="Shape 1798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804" name="Shape 1804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1805" name="Shape 1805"/>
            <p:cNvSpPr/>
            <p:nvPr/>
          </p:nvSpPr>
          <p:spPr>
            <a:xfrm>
              <a:off x="4095863" y="3551045"/>
              <a:ext cx="835500" cy="5208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4095863" y="4327591"/>
              <a:ext cx="835500" cy="5208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7" name="Shape 1807"/>
            <p:cNvGrpSpPr/>
            <p:nvPr/>
          </p:nvGrpSpPr>
          <p:grpSpPr>
            <a:xfrm>
              <a:off x="3639565" y="3597444"/>
              <a:ext cx="568154" cy="1086523"/>
              <a:chOff x="3578500" y="3195299"/>
              <a:chExt cx="794400" cy="1519187"/>
            </a:xfrm>
          </p:grpSpPr>
          <p:grpSp>
            <p:nvGrpSpPr>
              <p:cNvPr id="1808" name="Shape 1808"/>
              <p:cNvGrpSpPr/>
              <p:nvPr/>
            </p:nvGrpSpPr>
            <p:grpSpPr>
              <a:xfrm>
                <a:off x="3578500" y="3195299"/>
                <a:ext cx="280500" cy="598353"/>
                <a:chOff x="3586312" y="3569699"/>
                <a:chExt cx="280500" cy="598353"/>
              </a:xfrm>
            </p:grpSpPr>
            <p:sp>
              <p:nvSpPr>
                <p:cNvPr id="1809" name="Shape 1809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810" name="Shape 1810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811" name="Shape 1811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812" name="Shape 1812"/>
              <p:cNvCxnSpPr>
                <a:stCxn id="1810" idx="0"/>
                <a:endCxn id="1813" idx="0"/>
              </p:cNvCxnSpPr>
              <p:nvPr/>
            </p:nvCxnSpPr>
            <p:spPr>
              <a:xfrm>
                <a:off x="3718750" y="3494553"/>
                <a:ext cx="5832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14" name="Shape 1814"/>
              <p:cNvCxnSpPr>
                <a:stCxn id="1810" idx="3"/>
                <a:endCxn id="1813" idx="3"/>
              </p:cNvCxnSpPr>
              <p:nvPr/>
            </p:nvCxnSpPr>
            <p:spPr>
              <a:xfrm rot="10800000" flipH="1">
                <a:off x="3859000" y="3572403"/>
                <a:ext cx="513900" cy="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15" name="Shape 1815"/>
              <p:cNvCxnSpPr>
                <a:stCxn id="1809" idx="3"/>
                <a:endCxn id="1816" idx="3"/>
              </p:cNvCxnSpPr>
              <p:nvPr/>
            </p:nvCxnSpPr>
            <p:spPr>
              <a:xfrm>
                <a:off x="3859000" y="3344849"/>
                <a:ext cx="5139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17" name="Shape 1817"/>
              <p:cNvCxnSpPr>
                <a:stCxn id="1810" idx="2"/>
                <a:endCxn id="1813" idx="2"/>
              </p:cNvCxnSpPr>
              <p:nvPr/>
            </p:nvCxnSpPr>
            <p:spPr>
              <a:xfrm rot="10800000" flipH="1">
                <a:off x="3718750" y="3647553"/>
                <a:ext cx="5832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818" name="Shape 1818"/>
              <p:cNvGrpSpPr/>
              <p:nvPr/>
            </p:nvGrpSpPr>
            <p:grpSpPr>
              <a:xfrm>
                <a:off x="4231125" y="3345721"/>
                <a:ext cx="141600" cy="301966"/>
                <a:chOff x="4619937" y="3720121"/>
                <a:chExt cx="141600" cy="301966"/>
              </a:xfrm>
            </p:grpSpPr>
            <p:sp>
              <p:nvSpPr>
                <p:cNvPr id="1816" name="Shape 1816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813" name="Shape 1813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819" name="Shape 1819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820" name="Shape 1820"/>
              <p:cNvCxnSpPr>
                <a:stCxn id="1810" idx="0"/>
                <a:endCxn id="1821" idx="0"/>
              </p:cNvCxnSpPr>
              <p:nvPr/>
            </p:nvCxnSpPr>
            <p:spPr>
              <a:xfrm>
                <a:off x="3718750" y="3494553"/>
                <a:ext cx="583200" cy="106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22" name="Shape 1822"/>
              <p:cNvCxnSpPr>
                <a:stCxn id="1810" idx="3"/>
                <a:endCxn id="1821" idx="3"/>
              </p:cNvCxnSpPr>
              <p:nvPr/>
            </p:nvCxnSpPr>
            <p:spPr>
              <a:xfrm>
                <a:off x="3859000" y="3644103"/>
                <a:ext cx="513900" cy="99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23" name="Shape 1823"/>
              <p:cNvCxnSpPr>
                <a:stCxn id="1809" idx="3"/>
                <a:endCxn id="1824" idx="3"/>
              </p:cNvCxnSpPr>
              <p:nvPr/>
            </p:nvCxnSpPr>
            <p:spPr>
              <a:xfrm>
                <a:off x="3859000" y="3344849"/>
                <a:ext cx="513900" cy="114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25" name="Shape 1825"/>
              <p:cNvCxnSpPr>
                <a:stCxn id="1810" idx="2"/>
                <a:endCxn id="1821" idx="2"/>
              </p:cNvCxnSpPr>
              <p:nvPr/>
            </p:nvCxnSpPr>
            <p:spPr>
              <a:xfrm>
                <a:off x="3718750" y="3793653"/>
                <a:ext cx="583200" cy="9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826" name="Shape 1826"/>
              <p:cNvGrpSpPr/>
              <p:nvPr/>
            </p:nvGrpSpPr>
            <p:grpSpPr>
              <a:xfrm>
                <a:off x="4231125" y="4412521"/>
                <a:ext cx="141600" cy="301966"/>
                <a:chOff x="4619937" y="3720121"/>
                <a:chExt cx="141600" cy="301966"/>
              </a:xfrm>
            </p:grpSpPr>
            <p:sp>
              <p:nvSpPr>
                <p:cNvPr id="1824" name="Shape 1824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821" name="Shape 1821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827" name="Shape 1827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828" name="Shape 1828"/>
            <p:cNvGrpSpPr/>
            <p:nvPr/>
          </p:nvGrpSpPr>
          <p:grpSpPr>
            <a:xfrm>
              <a:off x="4772661" y="3597236"/>
              <a:ext cx="518144" cy="1083704"/>
              <a:chOff x="4705605" y="3195009"/>
              <a:chExt cx="724475" cy="1515247"/>
            </a:xfrm>
          </p:grpSpPr>
          <p:grpSp>
            <p:nvGrpSpPr>
              <p:cNvPr id="1829" name="Shape 1829"/>
              <p:cNvGrpSpPr/>
              <p:nvPr/>
            </p:nvGrpSpPr>
            <p:grpSpPr>
              <a:xfrm>
                <a:off x="4705605" y="3351068"/>
                <a:ext cx="141600" cy="301966"/>
                <a:chOff x="5111675" y="3512334"/>
                <a:chExt cx="141600" cy="301966"/>
              </a:xfrm>
            </p:grpSpPr>
            <p:sp>
              <p:nvSpPr>
                <p:cNvPr id="1830" name="Shape 1830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831" name="Shape 1831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832" name="Shape 1832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833" name="Shape 1833"/>
              <p:cNvCxnSpPr>
                <a:stCxn id="1834" idx="0"/>
                <a:endCxn id="1831" idx="0"/>
              </p:cNvCxnSpPr>
              <p:nvPr/>
            </p:nvCxnSpPr>
            <p:spPr>
              <a:xfrm flipH="1">
                <a:off x="4776380" y="3494262"/>
                <a:ext cx="512100" cy="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35" name="Shape 1835"/>
              <p:cNvCxnSpPr>
                <a:stCxn id="1834" idx="3"/>
                <a:endCxn id="1831" idx="3"/>
              </p:cNvCxnSpPr>
              <p:nvPr/>
            </p:nvCxnSpPr>
            <p:spPr>
              <a:xfrm rot="10800000">
                <a:off x="4847330" y="3577512"/>
                <a:ext cx="5814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36" name="Shape 1836"/>
              <p:cNvCxnSpPr>
                <a:stCxn id="1837" idx="3"/>
                <a:endCxn id="1830" idx="3"/>
              </p:cNvCxnSpPr>
              <p:nvPr/>
            </p:nvCxnSpPr>
            <p:spPr>
              <a:xfrm flipH="1">
                <a:off x="4847330" y="3344559"/>
                <a:ext cx="5814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38" name="Shape 1838"/>
              <p:cNvCxnSpPr>
                <a:stCxn id="1834" idx="2"/>
                <a:endCxn id="1831" idx="2"/>
              </p:cNvCxnSpPr>
              <p:nvPr/>
            </p:nvCxnSpPr>
            <p:spPr>
              <a:xfrm rot="10800000">
                <a:off x="4776380" y="3652962"/>
                <a:ext cx="5121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839" name="Shape 1839"/>
              <p:cNvGrpSpPr/>
              <p:nvPr/>
            </p:nvGrpSpPr>
            <p:grpSpPr>
              <a:xfrm>
                <a:off x="5148230" y="3195009"/>
                <a:ext cx="281850" cy="598946"/>
                <a:chOff x="5935300" y="3356274"/>
                <a:chExt cx="281850" cy="598946"/>
              </a:xfrm>
            </p:grpSpPr>
            <p:sp>
              <p:nvSpPr>
                <p:cNvPr id="1837" name="Shape 1837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834" name="Shape 1834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840" name="Shape 1840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841" name="Shape 1841"/>
              <p:cNvGrpSpPr/>
              <p:nvPr/>
            </p:nvGrpSpPr>
            <p:grpSpPr>
              <a:xfrm>
                <a:off x="4705605" y="4408290"/>
                <a:ext cx="141600" cy="301966"/>
                <a:chOff x="5111675" y="3512334"/>
                <a:chExt cx="141600" cy="301966"/>
              </a:xfrm>
            </p:grpSpPr>
            <p:sp>
              <p:nvSpPr>
                <p:cNvPr id="1842" name="Shape 1842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843" name="Shape 1843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844" name="Shape 1844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845" name="Shape 1845"/>
              <p:cNvCxnSpPr>
                <a:stCxn id="1834" idx="0"/>
                <a:endCxn id="1843" idx="0"/>
              </p:cNvCxnSpPr>
              <p:nvPr/>
            </p:nvCxnSpPr>
            <p:spPr>
              <a:xfrm flipH="1">
                <a:off x="4776380" y="3494262"/>
                <a:ext cx="512100" cy="10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46" name="Shape 1846"/>
              <p:cNvCxnSpPr>
                <a:stCxn id="1834" idx="3"/>
                <a:endCxn id="1843" idx="3"/>
              </p:cNvCxnSpPr>
              <p:nvPr/>
            </p:nvCxnSpPr>
            <p:spPr>
              <a:xfrm flipH="1">
                <a:off x="4847330" y="3643812"/>
                <a:ext cx="581400" cy="99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47" name="Shape 1847"/>
              <p:cNvCxnSpPr>
                <a:stCxn id="1837" idx="3"/>
                <a:endCxn id="1842" idx="3"/>
              </p:cNvCxnSpPr>
              <p:nvPr/>
            </p:nvCxnSpPr>
            <p:spPr>
              <a:xfrm flipH="1">
                <a:off x="4847330" y="3344559"/>
                <a:ext cx="581400" cy="113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48" name="Shape 1848"/>
              <p:cNvCxnSpPr>
                <a:stCxn id="1834" idx="2"/>
                <a:endCxn id="1843" idx="2"/>
              </p:cNvCxnSpPr>
              <p:nvPr/>
            </p:nvCxnSpPr>
            <p:spPr>
              <a:xfrm flipH="1">
                <a:off x="4776380" y="3793362"/>
                <a:ext cx="512100" cy="91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1849" name="Shape 1849"/>
            <p:cNvSpPr/>
            <p:nvPr/>
          </p:nvSpPr>
          <p:spPr>
            <a:xfrm>
              <a:off x="1035021" y="2653367"/>
              <a:ext cx="1004700" cy="1042199"/>
            </a:xfrm>
            <a:prstGeom prst="cube">
              <a:avLst>
                <a:gd name="adj" fmla="val 32474"/>
              </a:avLst>
            </a:prstGeom>
            <a:solidFill>
              <a:srgbClr val="4A86E8"/>
            </a:solidFill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0" name="Shape 1850"/>
            <p:cNvGrpSpPr/>
            <p:nvPr/>
          </p:nvGrpSpPr>
          <p:grpSpPr>
            <a:xfrm>
              <a:off x="1773170" y="3046695"/>
              <a:ext cx="474741" cy="978900"/>
              <a:chOff x="1773170" y="3046695"/>
              <a:chExt cx="474741" cy="978900"/>
            </a:xfrm>
          </p:grpSpPr>
          <p:grpSp>
            <p:nvGrpSpPr>
              <p:cNvPr id="1851" name="Shape 1851"/>
              <p:cNvGrpSpPr/>
              <p:nvPr/>
            </p:nvGrpSpPr>
            <p:grpSpPr>
              <a:xfrm>
                <a:off x="1773170" y="3046695"/>
                <a:ext cx="101272" cy="215966"/>
                <a:chOff x="5111675" y="3512334"/>
                <a:chExt cx="141600" cy="301966"/>
              </a:xfrm>
            </p:grpSpPr>
            <p:sp>
              <p:nvSpPr>
                <p:cNvPr id="1852" name="Shape 1852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853" name="Shape 1853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854" name="Shape 1854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855" name="Shape 1855"/>
              <p:cNvCxnSpPr>
                <a:stCxn id="1856" idx="0"/>
                <a:endCxn id="1853" idx="0"/>
              </p:cNvCxnSpPr>
              <p:nvPr/>
            </p:nvCxnSpPr>
            <p:spPr>
              <a:xfrm rot="10800000">
                <a:off x="1823839" y="3154855"/>
                <a:ext cx="322800" cy="65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57" name="Shape 1857"/>
              <p:cNvCxnSpPr>
                <a:stCxn id="1856" idx="3"/>
                <a:endCxn id="1853" idx="3"/>
              </p:cNvCxnSpPr>
              <p:nvPr/>
            </p:nvCxnSpPr>
            <p:spPr>
              <a:xfrm rot="10800000">
                <a:off x="1874346" y="3208713"/>
                <a:ext cx="372600" cy="70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58" name="Shape 1858"/>
              <p:cNvCxnSpPr>
                <a:stCxn id="1859" idx="3"/>
                <a:endCxn id="1852" idx="3"/>
              </p:cNvCxnSpPr>
              <p:nvPr/>
            </p:nvCxnSpPr>
            <p:spPr>
              <a:xfrm rot="10800000">
                <a:off x="1874346" y="3100587"/>
                <a:ext cx="372600" cy="60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60" name="Shape 1860"/>
              <p:cNvCxnSpPr>
                <a:stCxn id="1856" idx="2"/>
                <a:endCxn id="1853" idx="2"/>
              </p:cNvCxnSpPr>
              <p:nvPr/>
            </p:nvCxnSpPr>
            <p:spPr>
              <a:xfrm rot="10800000">
                <a:off x="1823839" y="3262571"/>
                <a:ext cx="322800" cy="76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861" name="Shape 1861"/>
              <p:cNvGrpSpPr/>
              <p:nvPr/>
            </p:nvGrpSpPr>
            <p:grpSpPr>
              <a:xfrm>
                <a:off x="2046332" y="3597229"/>
                <a:ext cx="201579" cy="428366"/>
                <a:chOff x="5935300" y="3356274"/>
                <a:chExt cx="281850" cy="598946"/>
              </a:xfrm>
            </p:grpSpPr>
            <p:sp>
              <p:nvSpPr>
                <p:cNvPr id="1859" name="Shape 1859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856" name="Shape 1856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862" name="Shape 1862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863" name="Shape 1863"/>
            <p:cNvGrpSpPr/>
            <p:nvPr/>
          </p:nvGrpSpPr>
          <p:grpSpPr>
            <a:xfrm>
              <a:off x="7126602" y="3009880"/>
              <a:ext cx="1148325" cy="1762593"/>
              <a:chOff x="1632161" y="309187"/>
              <a:chExt cx="1605600" cy="2464476"/>
            </a:xfrm>
          </p:grpSpPr>
          <p:sp>
            <p:nvSpPr>
              <p:cNvPr id="1864" name="Shape 1864"/>
              <p:cNvSpPr/>
              <p:nvPr/>
            </p:nvSpPr>
            <p:spPr>
              <a:xfrm rot="-5400000">
                <a:off x="1215475" y="1301263"/>
                <a:ext cx="1995600" cy="949200"/>
              </a:xfrm>
              <a:prstGeom prst="trapezoid">
                <a:avLst>
                  <a:gd name="adj" fmla="val 53002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65" name="Shape 1865"/>
              <p:cNvSpPr/>
              <p:nvPr/>
            </p:nvSpPr>
            <p:spPr>
              <a:xfrm rot="-5400000" flipH="1">
                <a:off x="1688037" y="1319142"/>
                <a:ext cx="2451900" cy="456300"/>
              </a:xfrm>
              <a:prstGeom prst="parallelogram">
                <a:avLst>
                  <a:gd name="adj" fmla="val 99775"/>
                </a:avLst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66" name="Shape 1866"/>
              <p:cNvSpPr/>
              <p:nvPr/>
            </p:nvSpPr>
            <p:spPr>
              <a:xfrm rot="-1682899">
                <a:off x="1577164" y="701137"/>
                <a:ext cx="1715594" cy="195000"/>
              </a:xfrm>
              <a:prstGeom prst="parallelogram">
                <a:avLst>
                  <a:gd name="adj" fmla="val 331463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867" name="Shape 1867"/>
            <p:cNvSpPr/>
            <p:nvPr/>
          </p:nvSpPr>
          <p:spPr>
            <a:xfrm>
              <a:off x="311596" y="3026393"/>
              <a:ext cx="390000" cy="1754700"/>
            </a:xfrm>
            <a:prstGeom prst="cube">
              <a:avLst>
                <a:gd name="adj" fmla="val 831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8" name="Shape 1868"/>
            <p:cNvGrpSpPr/>
            <p:nvPr/>
          </p:nvGrpSpPr>
          <p:grpSpPr>
            <a:xfrm>
              <a:off x="880468" y="2988514"/>
              <a:ext cx="1006715" cy="1829813"/>
              <a:chOff x="331776" y="215199"/>
              <a:chExt cx="1407600" cy="2558463"/>
            </a:xfrm>
          </p:grpSpPr>
          <p:sp>
            <p:nvSpPr>
              <p:cNvPr id="1869" name="Shape 1869"/>
              <p:cNvSpPr/>
              <p:nvPr/>
            </p:nvSpPr>
            <p:spPr>
              <a:xfrm rot="5400000">
                <a:off x="-189600" y="1301263"/>
                <a:ext cx="1995600" cy="949200"/>
              </a:xfrm>
              <a:prstGeom prst="trapezoid">
                <a:avLst>
                  <a:gd name="adj" fmla="val 53002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70" name="Shape 1870"/>
              <p:cNvSpPr/>
              <p:nvPr/>
            </p:nvSpPr>
            <p:spPr>
              <a:xfrm rot="-5400000" flipH="1">
                <a:off x="781075" y="1319150"/>
                <a:ext cx="1457100" cy="456300"/>
              </a:xfrm>
              <a:prstGeom prst="parallelogram">
                <a:avLst>
                  <a:gd name="adj" fmla="val 99775"/>
                </a:avLst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71" name="Shape 1871"/>
              <p:cNvSpPr/>
              <p:nvPr/>
            </p:nvSpPr>
            <p:spPr>
              <a:xfrm rot="1679243">
                <a:off x="405884" y="473887"/>
                <a:ext cx="1259383" cy="629824"/>
              </a:xfrm>
              <a:prstGeom prst="parallelogram">
                <a:avLst>
                  <a:gd name="adj" fmla="val 31025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872" name="Shape 1872"/>
            <p:cNvSpPr/>
            <p:nvPr/>
          </p:nvSpPr>
          <p:spPr>
            <a:xfrm>
              <a:off x="8442419" y="3026400"/>
              <a:ext cx="390000" cy="1754699"/>
            </a:xfrm>
            <a:prstGeom prst="cube">
              <a:avLst>
                <a:gd name="adj" fmla="val 831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Shape 1873"/>
            <p:cNvSpPr txBox="1"/>
            <p:nvPr/>
          </p:nvSpPr>
          <p:spPr>
            <a:xfrm>
              <a:off x="124837" y="4809900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Image</a:t>
              </a:r>
            </a:p>
          </p:txBody>
        </p:sp>
        <p:sp>
          <p:nvSpPr>
            <p:cNvPr id="1874" name="Shape 1874"/>
            <p:cNvSpPr txBox="1"/>
            <p:nvPr/>
          </p:nvSpPr>
          <p:spPr>
            <a:xfrm>
              <a:off x="892862" y="4809900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Encoder</a:t>
              </a:r>
            </a:p>
          </p:txBody>
        </p:sp>
        <p:sp>
          <p:nvSpPr>
            <p:cNvPr id="1875" name="Shape 1875"/>
            <p:cNvSpPr txBox="1"/>
            <p:nvPr/>
          </p:nvSpPr>
          <p:spPr>
            <a:xfrm>
              <a:off x="7209812" y="4809900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Decoder</a:t>
              </a:r>
            </a:p>
          </p:txBody>
        </p:sp>
        <p:sp>
          <p:nvSpPr>
            <p:cNvPr id="1876" name="Shape 1876"/>
            <p:cNvSpPr txBox="1"/>
            <p:nvPr/>
          </p:nvSpPr>
          <p:spPr>
            <a:xfrm>
              <a:off x="8255662" y="4809900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Recon</a:t>
              </a:r>
            </a:p>
          </p:txBody>
        </p:sp>
        <p:pic>
          <p:nvPicPr>
            <p:cNvPr id="1877" name="Shape 187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004362" y="2614817"/>
              <a:ext cx="124316" cy="205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8" name="Shape 187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37405" y="4495445"/>
              <a:ext cx="124252" cy="166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9" name="Shape 187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216907" y="4713397"/>
              <a:ext cx="756167" cy="188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0" name="Shape 1880"/>
            <p:cNvSpPr txBox="1"/>
            <p:nvPr/>
          </p:nvSpPr>
          <p:spPr>
            <a:xfrm>
              <a:off x="1942275" y="4415106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Pool(4)</a:t>
              </a:r>
            </a:p>
          </p:txBody>
        </p:sp>
        <p:sp>
          <p:nvSpPr>
            <p:cNvPr id="1881" name="Shape 1881"/>
            <p:cNvSpPr txBox="1"/>
            <p:nvPr/>
          </p:nvSpPr>
          <p:spPr>
            <a:xfrm>
              <a:off x="6186304" y="4412075"/>
              <a:ext cx="1189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Unpool(4)</a:t>
              </a:r>
            </a:p>
          </p:txBody>
        </p:sp>
        <p:sp>
          <p:nvSpPr>
            <p:cNvPr id="1882" name="Shape 1882"/>
            <p:cNvSpPr txBox="1"/>
            <p:nvPr/>
          </p:nvSpPr>
          <p:spPr>
            <a:xfrm>
              <a:off x="2468771" y="3007800"/>
              <a:ext cx="11148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Conv(5,1)</a:t>
              </a:r>
            </a:p>
          </p:txBody>
        </p:sp>
        <p:sp>
          <p:nvSpPr>
            <p:cNvPr id="1883" name="Shape 1883"/>
            <p:cNvSpPr txBox="1"/>
            <p:nvPr/>
          </p:nvSpPr>
          <p:spPr>
            <a:xfrm>
              <a:off x="5681076" y="3007800"/>
              <a:ext cx="12780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Deconv(5,1)</a:t>
              </a:r>
            </a:p>
          </p:txBody>
        </p:sp>
        <p:pic>
          <p:nvPicPr>
            <p:cNvPr id="1884" name="Shape 188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212118" y="4486576"/>
              <a:ext cx="145553" cy="18460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85" name="Shape 1885"/>
            <p:cNvCxnSpPr>
              <a:stCxn id="1882" idx="2"/>
            </p:cNvCxnSpPr>
            <p:nvPr/>
          </p:nvCxnSpPr>
          <p:spPr>
            <a:xfrm flipH="1">
              <a:off x="2791271" y="3341400"/>
              <a:ext cx="234900" cy="38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86" name="Shape 1886"/>
            <p:cNvCxnSpPr>
              <a:stCxn id="1883" idx="2"/>
            </p:cNvCxnSpPr>
            <p:nvPr/>
          </p:nvCxnSpPr>
          <p:spPr>
            <a:xfrm flipH="1">
              <a:off x="6179076" y="3341400"/>
              <a:ext cx="141000" cy="39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1887" name="Shape 1887"/>
          <p:cNvGrpSpPr/>
          <p:nvPr/>
        </p:nvGrpSpPr>
        <p:grpSpPr>
          <a:xfrm>
            <a:off x="2994090" y="2796850"/>
            <a:ext cx="3155814" cy="2279700"/>
            <a:chOff x="2994090" y="2796850"/>
            <a:chExt cx="3155814" cy="2279700"/>
          </a:xfrm>
        </p:grpSpPr>
        <p:sp>
          <p:nvSpPr>
            <p:cNvPr id="1888" name="Shape 1888"/>
            <p:cNvSpPr/>
            <p:nvPr/>
          </p:nvSpPr>
          <p:spPr>
            <a:xfrm>
              <a:off x="3017125" y="2796850"/>
              <a:ext cx="3122400" cy="2279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889" name="Shape 1889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2994090" y="3180550"/>
              <a:ext cx="3155814" cy="1886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0" name="Shape 189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3890962" y="2812350"/>
              <a:ext cx="1362075" cy="276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Shape 189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Experiment: 2-d model-RIP</a:t>
            </a:r>
          </a:p>
        </p:txBody>
      </p:sp>
      <p:sp>
        <p:nvSpPr>
          <p:cNvPr id="1896" name="Shape 1896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VGGNet-16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To see the distribution of the model-RIP condition in a real case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Model-</a:t>
            </a:r>
            <a:r>
              <a:rPr lang="en" i="1"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lang="en"/>
              <a:t>-sparse signal </a:t>
            </a:r>
            <a:r>
              <a:rPr lang="en" i="1">
                <a:latin typeface="Cambria"/>
                <a:ea typeface="Cambria"/>
                <a:cs typeface="Cambria"/>
                <a:sym typeface="Cambria"/>
              </a:rPr>
              <a:t>z</a:t>
            </a:r>
            <a:r>
              <a:rPr lang="en"/>
              <a:t> (recovery from Algorithm 2)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conv(5,1) filters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Model-RIP condition:</a:t>
            </a:r>
          </a:p>
        </p:txBody>
      </p:sp>
      <p:pic>
        <p:nvPicPr>
          <p:cNvPr id="1897" name="Shape 18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500" y="2006012"/>
            <a:ext cx="3905250" cy="409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8" name="Shape 1898"/>
          <p:cNvGrpSpPr/>
          <p:nvPr/>
        </p:nvGrpSpPr>
        <p:grpSpPr>
          <a:xfrm>
            <a:off x="124837" y="2614817"/>
            <a:ext cx="8894325" cy="2528682"/>
            <a:chOff x="124837" y="2614817"/>
            <a:chExt cx="8894325" cy="2528682"/>
          </a:xfrm>
        </p:grpSpPr>
        <p:pic>
          <p:nvPicPr>
            <p:cNvPr id="1899" name="Shape 189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73158" y="3082300"/>
              <a:ext cx="227205" cy="184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0" name="Shape 190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99979" y="3085849"/>
              <a:ext cx="301756" cy="177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1" name="Shape 190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79092" y="3048749"/>
              <a:ext cx="181054" cy="159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2" name="Shape 190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002880" y="4479469"/>
              <a:ext cx="1114725" cy="1988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3" name="Shape 1903"/>
            <p:cNvSpPr/>
            <p:nvPr/>
          </p:nvSpPr>
          <p:spPr>
            <a:xfrm rot="5400000">
              <a:off x="4634512" y="2516700"/>
              <a:ext cx="70200" cy="15096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904" name="Shape 190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095024" y="4486574"/>
              <a:ext cx="313494" cy="18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5" name="Shape 1905"/>
            <p:cNvSpPr txBox="1"/>
            <p:nvPr/>
          </p:nvSpPr>
          <p:spPr>
            <a:xfrm>
              <a:off x="4055662" y="4809891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Switch</a:t>
              </a:r>
            </a:p>
          </p:txBody>
        </p:sp>
        <p:pic>
          <p:nvPicPr>
            <p:cNvPr id="1906" name="Shape 190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64717" y="3266624"/>
              <a:ext cx="301756" cy="1775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7" name="Shape 1907"/>
            <p:cNvSpPr/>
            <p:nvPr/>
          </p:nvSpPr>
          <p:spPr>
            <a:xfrm>
              <a:off x="2068128" y="3370010"/>
              <a:ext cx="665400" cy="1042200"/>
            </a:xfrm>
            <a:prstGeom prst="cube">
              <a:avLst>
                <a:gd name="adj" fmla="val 49610"/>
              </a:avLst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2914423" y="3370012"/>
              <a:ext cx="1004700" cy="10422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9" name="Shape 1909"/>
            <p:cNvGrpSpPr/>
            <p:nvPr/>
          </p:nvGrpSpPr>
          <p:grpSpPr>
            <a:xfrm>
              <a:off x="2406203" y="3597444"/>
              <a:ext cx="677026" cy="427942"/>
              <a:chOff x="784400" y="3231049"/>
              <a:chExt cx="946625" cy="598353"/>
            </a:xfrm>
          </p:grpSpPr>
          <p:grpSp>
            <p:nvGrpSpPr>
              <p:cNvPr id="1910" name="Shape 1910"/>
              <p:cNvGrpSpPr/>
              <p:nvPr/>
            </p:nvGrpSpPr>
            <p:grpSpPr>
              <a:xfrm>
                <a:off x="784400" y="3231049"/>
                <a:ext cx="280500" cy="598353"/>
                <a:chOff x="3586312" y="3569699"/>
                <a:chExt cx="280500" cy="598353"/>
              </a:xfrm>
            </p:grpSpPr>
            <p:sp>
              <p:nvSpPr>
                <p:cNvPr id="1911" name="Shape 1911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912" name="Shape 1912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913" name="Shape 1913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914" name="Shape 1914"/>
              <p:cNvCxnSpPr>
                <a:stCxn id="1912" idx="0"/>
                <a:endCxn id="1915" idx="0"/>
              </p:cNvCxnSpPr>
              <p:nvPr/>
            </p:nvCxnSpPr>
            <p:spPr>
              <a:xfrm>
                <a:off x="924650" y="3530303"/>
                <a:ext cx="7356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16" name="Shape 1916"/>
              <p:cNvCxnSpPr>
                <a:stCxn id="1912" idx="3"/>
                <a:endCxn id="1915" idx="3"/>
              </p:cNvCxnSpPr>
              <p:nvPr/>
            </p:nvCxnSpPr>
            <p:spPr>
              <a:xfrm rot="10800000" flipH="1">
                <a:off x="1064900" y="3608153"/>
                <a:ext cx="666000" cy="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17" name="Shape 1917"/>
              <p:cNvCxnSpPr>
                <a:stCxn id="1911" idx="3"/>
                <a:endCxn id="1918" idx="3"/>
              </p:cNvCxnSpPr>
              <p:nvPr/>
            </p:nvCxnSpPr>
            <p:spPr>
              <a:xfrm>
                <a:off x="1064900" y="3380599"/>
                <a:ext cx="6660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19" name="Shape 1919"/>
              <p:cNvCxnSpPr>
                <a:stCxn id="1912" idx="2"/>
                <a:endCxn id="1915" idx="2"/>
              </p:cNvCxnSpPr>
              <p:nvPr/>
            </p:nvCxnSpPr>
            <p:spPr>
              <a:xfrm rot="10800000" flipH="1">
                <a:off x="924650" y="3683303"/>
                <a:ext cx="7356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920" name="Shape 1920"/>
              <p:cNvGrpSpPr/>
              <p:nvPr/>
            </p:nvGrpSpPr>
            <p:grpSpPr>
              <a:xfrm>
                <a:off x="1589425" y="3381471"/>
                <a:ext cx="141600" cy="301966"/>
                <a:chOff x="4619937" y="3720121"/>
                <a:chExt cx="141600" cy="301966"/>
              </a:xfrm>
            </p:grpSpPr>
            <p:sp>
              <p:nvSpPr>
                <p:cNvPr id="1918" name="Shape 1918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915" name="Shape 1915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921" name="Shape 1921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1922" name="Shape 1922"/>
            <p:cNvSpPr/>
            <p:nvPr/>
          </p:nvSpPr>
          <p:spPr>
            <a:xfrm>
              <a:off x="5108237" y="3370012"/>
              <a:ext cx="1004700" cy="10422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6293744" y="3370010"/>
              <a:ext cx="665399" cy="1042200"/>
            </a:xfrm>
            <a:prstGeom prst="cube">
              <a:avLst>
                <a:gd name="adj" fmla="val 496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4" name="Shape 1924"/>
            <p:cNvGrpSpPr/>
            <p:nvPr/>
          </p:nvGrpSpPr>
          <p:grpSpPr>
            <a:xfrm>
              <a:off x="5858598" y="3597229"/>
              <a:ext cx="627141" cy="428366"/>
              <a:chOff x="5111675" y="4423074"/>
              <a:chExt cx="876875" cy="598946"/>
            </a:xfrm>
          </p:grpSpPr>
          <p:grpSp>
            <p:nvGrpSpPr>
              <p:cNvPr id="1925" name="Shape 1925"/>
              <p:cNvGrpSpPr/>
              <p:nvPr/>
            </p:nvGrpSpPr>
            <p:grpSpPr>
              <a:xfrm>
                <a:off x="5111675" y="4579134"/>
                <a:ext cx="141600" cy="301966"/>
                <a:chOff x="5111675" y="3512334"/>
                <a:chExt cx="141600" cy="301966"/>
              </a:xfrm>
            </p:grpSpPr>
            <p:sp>
              <p:nvSpPr>
                <p:cNvPr id="1926" name="Shape 1926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927" name="Shape 1927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928" name="Shape 1928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929" name="Shape 1929"/>
              <p:cNvCxnSpPr>
                <a:stCxn id="1930" idx="0"/>
                <a:endCxn id="1927" idx="0"/>
              </p:cNvCxnSpPr>
              <p:nvPr/>
            </p:nvCxnSpPr>
            <p:spPr>
              <a:xfrm flipH="1">
                <a:off x="5182450" y="4722328"/>
                <a:ext cx="664500" cy="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31" name="Shape 1931"/>
              <p:cNvCxnSpPr>
                <a:stCxn id="1930" idx="3"/>
                <a:endCxn id="1927" idx="3"/>
              </p:cNvCxnSpPr>
              <p:nvPr/>
            </p:nvCxnSpPr>
            <p:spPr>
              <a:xfrm rot="10800000">
                <a:off x="5253100" y="4805578"/>
                <a:ext cx="7341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32" name="Shape 1932"/>
              <p:cNvCxnSpPr>
                <a:stCxn id="1933" idx="3"/>
                <a:endCxn id="1926" idx="3"/>
              </p:cNvCxnSpPr>
              <p:nvPr/>
            </p:nvCxnSpPr>
            <p:spPr>
              <a:xfrm flipH="1">
                <a:off x="5253100" y="4572624"/>
                <a:ext cx="7341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34" name="Shape 1934"/>
              <p:cNvCxnSpPr>
                <a:stCxn id="1930" idx="2"/>
                <a:endCxn id="1927" idx="2"/>
              </p:cNvCxnSpPr>
              <p:nvPr/>
            </p:nvCxnSpPr>
            <p:spPr>
              <a:xfrm rot="10800000">
                <a:off x="5182450" y="4881028"/>
                <a:ext cx="6645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935" name="Shape 1935"/>
              <p:cNvGrpSpPr/>
              <p:nvPr/>
            </p:nvGrpSpPr>
            <p:grpSpPr>
              <a:xfrm>
                <a:off x="5706700" y="4423074"/>
                <a:ext cx="281850" cy="598946"/>
                <a:chOff x="5935300" y="3356274"/>
                <a:chExt cx="281850" cy="598946"/>
              </a:xfrm>
            </p:grpSpPr>
            <p:sp>
              <p:nvSpPr>
                <p:cNvPr id="1933" name="Shape 1933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930" name="Shape 1930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936" name="Shape 1936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1937" name="Shape 1937"/>
            <p:cNvSpPr/>
            <p:nvPr/>
          </p:nvSpPr>
          <p:spPr>
            <a:xfrm>
              <a:off x="4095863" y="3551045"/>
              <a:ext cx="835500" cy="5208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4095863" y="4327591"/>
              <a:ext cx="835500" cy="5208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9" name="Shape 1939"/>
            <p:cNvGrpSpPr/>
            <p:nvPr/>
          </p:nvGrpSpPr>
          <p:grpSpPr>
            <a:xfrm>
              <a:off x="3639565" y="3597444"/>
              <a:ext cx="568154" cy="1086523"/>
              <a:chOff x="3578500" y="3195299"/>
              <a:chExt cx="794400" cy="1519187"/>
            </a:xfrm>
          </p:grpSpPr>
          <p:grpSp>
            <p:nvGrpSpPr>
              <p:cNvPr id="1940" name="Shape 1940"/>
              <p:cNvGrpSpPr/>
              <p:nvPr/>
            </p:nvGrpSpPr>
            <p:grpSpPr>
              <a:xfrm>
                <a:off x="3578500" y="3195299"/>
                <a:ext cx="280500" cy="598353"/>
                <a:chOff x="3586312" y="3569699"/>
                <a:chExt cx="280500" cy="598353"/>
              </a:xfrm>
            </p:grpSpPr>
            <p:sp>
              <p:nvSpPr>
                <p:cNvPr id="1941" name="Shape 1941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942" name="Shape 1942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943" name="Shape 1943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944" name="Shape 1944"/>
              <p:cNvCxnSpPr>
                <a:stCxn id="1942" idx="0"/>
                <a:endCxn id="1945" idx="0"/>
              </p:cNvCxnSpPr>
              <p:nvPr/>
            </p:nvCxnSpPr>
            <p:spPr>
              <a:xfrm>
                <a:off x="3718750" y="3494553"/>
                <a:ext cx="5832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46" name="Shape 1946"/>
              <p:cNvCxnSpPr>
                <a:stCxn id="1942" idx="3"/>
                <a:endCxn id="1945" idx="3"/>
              </p:cNvCxnSpPr>
              <p:nvPr/>
            </p:nvCxnSpPr>
            <p:spPr>
              <a:xfrm rot="10800000" flipH="1">
                <a:off x="3859000" y="3572403"/>
                <a:ext cx="513900" cy="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47" name="Shape 1947"/>
              <p:cNvCxnSpPr>
                <a:stCxn id="1941" idx="3"/>
                <a:endCxn id="1948" idx="3"/>
              </p:cNvCxnSpPr>
              <p:nvPr/>
            </p:nvCxnSpPr>
            <p:spPr>
              <a:xfrm>
                <a:off x="3859000" y="3344849"/>
                <a:ext cx="5139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49" name="Shape 1949"/>
              <p:cNvCxnSpPr>
                <a:stCxn id="1942" idx="2"/>
                <a:endCxn id="1945" idx="2"/>
              </p:cNvCxnSpPr>
              <p:nvPr/>
            </p:nvCxnSpPr>
            <p:spPr>
              <a:xfrm rot="10800000" flipH="1">
                <a:off x="3718750" y="3647553"/>
                <a:ext cx="5832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950" name="Shape 1950"/>
              <p:cNvGrpSpPr/>
              <p:nvPr/>
            </p:nvGrpSpPr>
            <p:grpSpPr>
              <a:xfrm>
                <a:off x="4231125" y="3345721"/>
                <a:ext cx="141600" cy="301966"/>
                <a:chOff x="4619937" y="3720121"/>
                <a:chExt cx="141600" cy="301966"/>
              </a:xfrm>
            </p:grpSpPr>
            <p:sp>
              <p:nvSpPr>
                <p:cNvPr id="1948" name="Shape 1948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945" name="Shape 1945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951" name="Shape 1951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952" name="Shape 1952"/>
              <p:cNvCxnSpPr>
                <a:stCxn id="1942" idx="0"/>
                <a:endCxn id="1953" idx="0"/>
              </p:cNvCxnSpPr>
              <p:nvPr/>
            </p:nvCxnSpPr>
            <p:spPr>
              <a:xfrm>
                <a:off x="3718750" y="3494553"/>
                <a:ext cx="583200" cy="106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54" name="Shape 1954"/>
              <p:cNvCxnSpPr>
                <a:stCxn id="1942" idx="3"/>
                <a:endCxn id="1953" idx="3"/>
              </p:cNvCxnSpPr>
              <p:nvPr/>
            </p:nvCxnSpPr>
            <p:spPr>
              <a:xfrm>
                <a:off x="3859000" y="3644103"/>
                <a:ext cx="513900" cy="99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55" name="Shape 1955"/>
              <p:cNvCxnSpPr>
                <a:stCxn id="1941" idx="3"/>
                <a:endCxn id="1956" idx="3"/>
              </p:cNvCxnSpPr>
              <p:nvPr/>
            </p:nvCxnSpPr>
            <p:spPr>
              <a:xfrm>
                <a:off x="3859000" y="3344849"/>
                <a:ext cx="513900" cy="114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57" name="Shape 1957"/>
              <p:cNvCxnSpPr>
                <a:stCxn id="1942" idx="2"/>
                <a:endCxn id="1953" idx="2"/>
              </p:cNvCxnSpPr>
              <p:nvPr/>
            </p:nvCxnSpPr>
            <p:spPr>
              <a:xfrm>
                <a:off x="3718750" y="3793653"/>
                <a:ext cx="583200" cy="9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958" name="Shape 1958"/>
              <p:cNvGrpSpPr/>
              <p:nvPr/>
            </p:nvGrpSpPr>
            <p:grpSpPr>
              <a:xfrm>
                <a:off x="4231125" y="4412521"/>
                <a:ext cx="141600" cy="301966"/>
                <a:chOff x="4619937" y="3720121"/>
                <a:chExt cx="141600" cy="301966"/>
              </a:xfrm>
            </p:grpSpPr>
            <p:sp>
              <p:nvSpPr>
                <p:cNvPr id="1956" name="Shape 1956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953" name="Shape 1953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959" name="Shape 1959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960" name="Shape 1960"/>
            <p:cNvGrpSpPr/>
            <p:nvPr/>
          </p:nvGrpSpPr>
          <p:grpSpPr>
            <a:xfrm>
              <a:off x="4772661" y="3597236"/>
              <a:ext cx="518144" cy="1083704"/>
              <a:chOff x="4705605" y="3195009"/>
              <a:chExt cx="724475" cy="1515247"/>
            </a:xfrm>
          </p:grpSpPr>
          <p:grpSp>
            <p:nvGrpSpPr>
              <p:cNvPr id="1961" name="Shape 1961"/>
              <p:cNvGrpSpPr/>
              <p:nvPr/>
            </p:nvGrpSpPr>
            <p:grpSpPr>
              <a:xfrm>
                <a:off x="4705605" y="3351068"/>
                <a:ext cx="141600" cy="301966"/>
                <a:chOff x="5111675" y="3512334"/>
                <a:chExt cx="141600" cy="301966"/>
              </a:xfrm>
            </p:grpSpPr>
            <p:sp>
              <p:nvSpPr>
                <p:cNvPr id="1962" name="Shape 1962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963" name="Shape 1963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964" name="Shape 1964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965" name="Shape 1965"/>
              <p:cNvCxnSpPr>
                <a:stCxn id="1966" idx="0"/>
                <a:endCxn id="1963" idx="0"/>
              </p:cNvCxnSpPr>
              <p:nvPr/>
            </p:nvCxnSpPr>
            <p:spPr>
              <a:xfrm flipH="1">
                <a:off x="4776380" y="3494262"/>
                <a:ext cx="512100" cy="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67" name="Shape 1967"/>
              <p:cNvCxnSpPr>
                <a:stCxn id="1966" idx="3"/>
                <a:endCxn id="1963" idx="3"/>
              </p:cNvCxnSpPr>
              <p:nvPr/>
            </p:nvCxnSpPr>
            <p:spPr>
              <a:xfrm rot="10800000">
                <a:off x="4847330" y="3577512"/>
                <a:ext cx="5814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68" name="Shape 1968"/>
              <p:cNvCxnSpPr>
                <a:stCxn id="1969" idx="3"/>
                <a:endCxn id="1962" idx="3"/>
              </p:cNvCxnSpPr>
              <p:nvPr/>
            </p:nvCxnSpPr>
            <p:spPr>
              <a:xfrm flipH="1">
                <a:off x="4847330" y="3344559"/>
                <a:ext cx="5814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70" name="Shape 1970"/>
              <p:cNvCxnSpPr>
                <a:stCxn id="1966" idx="2"/>
                <a:endCxn id="1963" idx="2"/>
              </p:cNvCxnSpPr>
              <p:nvPr/>
            </p:nvCxnSpPr>
            <p:spPr>
              <a:xfrm rot="10800000">
                <a:off x="4776380" y="3652962"/>
                <a:ext cx="5121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971" name="Shape 1971"/>
              <p:cNvGrpSpPr/>
              <p:nvPr/>
            </p:nvGrpSpPr>
            <p:grpSpPr>
              <a:xfrm>
                <a:off x="5148230" y="3195009"/>
                <a:ext cx="281850" cy="598946"/>
                <a:chOff x="5935300" y="3356274"/>
                <a:chExt cx="281850" cy="598946"/>
              </a:xfrm>
            </p:grpSpPr>
            <p:sp>
              <p:nvSpPr>
                <p:cNvPr id="1969" name="Shape 1969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966" name="Shape 1966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972" name="Shape 1972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973" name="Shape 1973"/>
              <p:cNvGrpSpPr/>
              <p:nvPr/>
            </p:nvGrpSpPr>
            <p:grpSpPr>
              <a:xfrm>
                <a:off x="4705605" y="4408290"/>
                <a:ext cx="141600" cy="301966"/>
                <a:chOff x="5111675" y="3512334"/>
                <a:chExt cx="141600" cy="301966"/>
              </a:xfrm>
            </p:grpSpPr>
            <p:sp>
              <p:nvSpPr>
                <p:cNvPr id="1974" name="Shape 1974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975" name="Shape 1975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976" name="Shape 1976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977" name="Shape 1977"/>
              <p:cNvCxnSpPr>
                <a:stCxn id="1966" idx="0"/>
                <a:endCxn id="1975" idx="0"/>
              </p:cNvCxnSpPr>
              <p:nvPr/>
            </p:nvCxnSpPr>
            <p:spPr>
              <a:xfrm flipH="1">
                <a:off x="4776380" y="3494262"/>
                <a:ext cx="512100" cy="10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78" name="Shape 1978"/>
              <p:cNvCxnSpPr>
                <a:stCxn id="1966" idx="3"/>
                <a:endCxn id="1975" idx="3"/>
              </p:cNvCxnSpPr>
              <p:nvPr/>
            </p:nvCxnSpPr>
            <p:spPr>
              <a:xfrm flipH="1">
                <a:off x="4847330" y="3643812"/>
                <a:ext cx="581400" cy="99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79" name="Shape 1979"/>
              <p:cNvCxnSpPr>
                <a:stCxn id="1969" idx="3"/>
                <a:endCxn id="1974" idx="3"/>
              </p:cNvCxnSpPr>
              <p:nvPr/>
            </p:nvCxnSpPr>
            <p:spPr>
              <a:xfrm flipH="1">
                <a:off x="4847330" y="3344559"/>
                <a:ext cx="581400" cy="113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80" name="Shape 1980"/>
              <p:cNvCxnSpPr>
                <a:stCxn id="1966" idx="2"/>
                <a:endCxn id="1975" idx="2"/>
              </p:cNvCxnSpPr>
              <p:nvPr/>
            </p:nvCxnSpPr>
            <p:spPr>
              <a:xfrm flipH="1">
                <a:off x="4776380" y="3793362"/>
                <a:ext cx="512100" cy="91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1981" name="Shape 1981"/>
            <p:cNvSpPr/>
            <p:nvPr/>
          </p:nvSpPr>
          <p:spPr>
            <a:xfrm>
              <a:off x="1035021" y="2653367"/>
              <a:ext cx="1004700" cy="1042199"/>
            </a:xfrm>
            <a:prstGeom prst="cube">
              <a:avLst>
                <a:gd name="adj" fmla="val 32474"/>
              </a:avLst>
            </a:prstGeom>
            <a:solidFill>
              <a:srgbClr val="4A86E8"/>
            </a:solidFill>
            <a:ln w="38100" cap="flat" cmpd="sng">
              <a:solidFill>
                <a:srgbClr val="8E7CC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2" name="Shape 1982"/>
            <p:cNvGrpSpPr/>
            <p:nvPr/>
          </p:nvGrpSpPr>
          <p:grpSpPr>
            <a:xfrm>
              <a:off x="1773170" y="3046695"/>
              <a:ext cx="474741" cy="978900"/>
              <a:chOff x="1773170" y="3046695"/>
              <a:chExt cx="474741" cy="978900"/>
            </a:xfrm>
          </p:grpSpPr>
          <p:grpSp>
            <p:nvGrpSpPr>
              <p:cNvPr id="1983" name="Shape 1983"/>
              <p:cNvGrpSpPr/>
              <p:nvPr/>
            </p:nvGrpSpPr>
            <p:grpSpPr>
              <a:xfrm>
                <a:off x="1773170" y="3046695"/>
                <a:ext cx="101272" cy="215966"/>
                <a:chOff x="5111675" y="3512334"/>
                <a:chExt cx="141600" cy="301966"/>
              </a:xfrm>
            </p:grpSpPr>
            <p:sp>
              <p:nvSpPr>
                <p:cNvPr id="1984" name="Shape 1984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985" name="Shape 1985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986" name="Shape 1986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987" name="Shape 1987"/>
              <p:cNvCxnSpPr>
                <a:stCxn id="1988" idx="0"/>
                <a:endCxn id="1985" idx="0"/>
              </p:cNvCxnSpPr>
              <p:nvPr/>
            </p:nvCxnSpPr>
            <p:spPr>
              <a:xfrm rot="10800000">
                <a:off x="1823839" y="3154855"/>
                <a:ext cx="322800" cy="65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89" name="Shape 1989"/>
              <p:cNvCxnSpPr>
                <a:stCxn id="1988" idx="3"/>
                <a:endCxn id="1985" idx="3"/>
              </p:cNvCxnSpPr>
              <p:nvPr/>
            </p:nvCxnSpPr>
            <p:spPr>
              <a:xfrm rot="10800000">
                <a:off x="1874346" y="3208713"/>
                <a:ext cx="372600" cy="70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90" name="Shape 1990"/>
              <p:cNvCxnSpPr>
                <a:stCxn id="1991" idx="3"/>
                <a:endCxn id="1984" idx="3"/>
              </p:cNvCxnSpPr>
              <p:nvPr/>
            </p:nvCxnSpPr>
            <p:spPr>
              <a:xfrm rot="10800000">
                <a:off x="1874346" y="3100587"/>
                <a:ext cx="372600" cy="60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92" name="Shape 1992"/>
              <p:cNvCxnSpPr>
                <a:stCxn id="1988" idx="2"/>
                <a:endCxn id="1985" idx="2"/>
              </p:cNvCxnSpPr>
              <p:nvPr/>
            </p:nvCxnSpPr>
            <p:spPr>
              <a:xfrm rot="10800000">
                <a:off x="1823839" y="3262571"/>
                <a:ext cx="322800" cy="76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993" name="Shape 1993"/>
              <p:cNvGrpSpPr/>
              <p:nvPr/>
            </p:nvGrpSpPr>
            <p:grpSpPr>
              <a:xfrm>
                <a:off x="2046332" y="3597229"/>
                <a:ext cx="201579" cy="428366"/>
                <a:chOff x="5935300" y="3356274"/>
                <a:chExt cx="281850" cy="598946"/>
              </a:xfrm>
            </p:grpSpPr>
            <p:sp>
              <p:nvSpPr>
                <p:cNvPr id="1991" name="Shape 1991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988" name="Shape 1988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994" name="Shape 1994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995" name="Shape 1995"/>
            <p:cNvGrpSpPr/>
            <p:nvPr/>
          </p:nvGrpSpPr>
          <p:grpSpPr>
            <a:xfrm>
              <a:off x="7126602" y="3009880"/>
              <a:ext cx="1148325" cy="1762593"/>
              <a:chOff x="1632161" y="309187"/>
              <a:chExt cx="1605600" cy="2464476"/>
            </a:xfrm>
          </p:grpSpPr>
          <p:sp>
            <p:nvSpPr>
              <p:cNvPr id="1996" name="Shape 1996"/>
              <p:cNvSpPr/>
              <p:nvPr/>
            </p:nvSpPr>
            <p:spPr>
              <a:xfrm rot="-5400000">
                <a:off x="1215475" y="1301263"/>
                <a:ext cx="1995600" cy="949200"/>
              </a:xfrm>
              <a:prstGeom prst="trapezoid">
                <a:avLst>
                  <a:gd name="adj" fmla="val 53002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97" name="Shape 1997"/>
              <p:cNvSpPr/>
              <p:nvPr/>
            </p:nvSpPr>
            <p:spPr>
              <a:xfrm rot="-5400000" flipH="1">
                <a:off x="1688037" y="1319142"/>
                <a:ext cx="2451900" cy="456300"/>
              </a:xfrm>
              <a:prstGeom prst="parallelogram">
                <a:avLst>
                  <a:gd name="adj" fmla="val 99775"/>
                </a:avLst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98" name="Shape 1998"/>
              <p:cNvSpPr/>
              <p:nvPr/>
            </p:nvSpPr>
            <p:spPr>
              <a:xfrm rot="-1682899">
                <a:off x="1577164" y="701137"/>
                <a:ext cx="1715594" cy="195000"/>
              </a:xfrm>
              <a:prstGeom prst="parallelogram">
                <a:avLst>
                  <a:gd name="adj" fmla="val 331463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999" name="Shape 1999"/>
            <p:cNvSpPr/>
            <p:nvPr/>
          </p:nvSpPr>
          <p:spPr>
            <a:xfrm>
              <a:off x="311596" y="3026393"/>
              <a:ext cx="390000" cy="1754700"/>
            </a:xfrm>
            <a:prstGeom prst="cube">
              <a:avLst>
                <a:gd name="adj" fmla="val 831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0" name="Shape 2000"/>
            <p:cNvGrpSpPr/>
            <p:nvPr/>
          </p:nvGrpSpPr>
          <p:grpSpPr>
            <a:xfrm>
              <a:off x="880468" y="2988514"/>
              <a:ext cx="1006715" cy="1829813"/>
              <a:chOff x="331776" y="215199"/>
              <a:chExt cx="1407600" cy="2558463"/>
            </a:xfrm>
          </p:grpSpPr>
          <p:sp>
            <p:nvSpPr>
              <p:cNvPr id="2001" name="Shape 2001"/>
              <p:cNvSpPr/>
              <p:nvPr/>
            </p:nvSpPr>
            <p:spPr>
              <a:xfrm rot="5400000">
                <a:off x="-189600" y="1301263"/>
                <a:ext cx="1995600" cy="949200"/>
              </a:xfrm>
              <a:prstGeom prst="trapezoid">
                <a:avLst>
                  <a:gd name="adj" fmla="val 53002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02" name="Shape 2002"/>
              <p:cNvSpPr/>
              <p:nvPr/>
            </p:nvSpPr>
            <p:spPr>
              <a:xfrm rot="-5400000" flipH="1">
                <a:off x="781075" y="1319150"/>
                <a:ext cx="1457100" cy="456300"/>
              </a:xfrm>
              <a:prstGeom prst="parallelogram">
                <a:avLst>
                  <a:gd name="adj" fmla="val 99775"/>
                </a:avLst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03" name="Shape 2003"/>
              <p:cNvSpPr/>
              <p:nvPr/>
            </p:nvSpPr>
            <p:spPr>
              <a:xfrm rot="1679243">
                <a:off x="405884" y="473887"/>
                <a:ext cx="1259383" cy="629824"/>
              </a:xfrm>
              <a:prstGeom prst="parallelogram">
                <a:avLst>
                  <a:gd name="adj" fmla="val 31025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004" name="Shape 2004"/>
            <p:cNvSpPr/>
            <p:nvPr/>
          </p:nvSpPr>
          <p:spPr>
            <a:xfrm>
              <a:off x="8442419" y="3026400"/>
              <a:ext cx="390000" cy="1754699"/>
            </a:xfrm>
            <a:prstGeom prst="cube">
              <a:avLst>
                <a:gd name="adj" fmla="val 831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Shape 2005"/>
            <p:cNvSpPr txBox="1"/>
            <p:nvPr/>
          </p:nvSpPr>
          <p:spPr>
            <a:xfrm>
              <a:off x="124837" y="4809900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Image</a:t>
              </a:r>
            </a:p>
          </p:txBody>
        </p:sp>
        <p:sp>
          <p:nvSpPr>
            <p:cNvPr id="2006" name="Shape 2006"/>
            <p:cNvSpPr txBox="1"/>
            <p:nvPr/>
          </p:nvSpPr>
          <p:spPr>
            <a:xfrm>
              <a:off x="892862" y="4809900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Encoder</a:t>
              </a:r>
            </a:p>
          </p:txBody>
        </p:sp>
        <p:sp>
          <p:nvSpPr>
            <p:cNvPr id="2007" name="Shape 2007"/>
            <p:cNvSpPr txBox="1"/>
            <p:nvPr/>
          </p:nvSpPr>
          <p:spPr>
            <a:xfrm>
              <a:off x="7209812" y="4809900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Decoder</a:t>
              </a:r>
            </a:p>
          </p:txBody>
        </p:sp>
        <p:sp>
          <p:nvSpPr>
            <p:cNvPr id="2008" name="Shape 2008"/>
            <p:cNvSpPr txBox="1"/>
            <p:nvPr/>
          </p:nvSpPr>
          <p:spPr>
            <a:xfrm>
              <a:off x="8255662" y="4809900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Recon</a:t>
              </a:r>
            </a:p>
          </p:txBody>
        </p:sp>
        <p:pic>
          <p:nvPicPr>
            <p:cNvPr id="2009" name="Shape 200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004362" y="2614817"/>
              <a:ext cx="124316" cy="205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0" name="Shape 201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37405" y="4495445"/>
              <a:ext cx="124252" cy="166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1" name="Shape 201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216907" y="4713397"/>
              <a:ext cx="756167" cy="188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2" name="Shape 2012"/>
            <p:cNvSpPr txBox="1"/>
            <p:nvPr/>
          </p:nvSpPr>
          <p:spPr>
            <a:xfrm>
              <a:off x="1942275" y="4415106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Pool(4)</a:t>
              </a:r>
            </a:p>
          </p:txBody>
        </p:sp>
        <p:sp>
          <p:nvSpPr>
            <p:cNvPr id="2013" name="Shape 2013"/>
            <p:cNvSpPr txBox="1"/>
            <p:nvPr/>
          </p:nvSpPr>
          <p:spPr>
            <a:xfrm>
              <a:off x="6186304" y="4412075"/>
              <a:ext cx="1189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Unpool(4)</a:t>
              </a:r>
            </a:p>
          </p:txBody>
        </p:sp>
        <p:sp>
          <p:nvSpPr>
            <p:cNvPr id="2014" name="Shape 2014"/>
            <p:cNvSpPr txBox="1"/>
            <p:nvPr/>
          </p:nvSpPr>
          <p:spPr>
            <a:xfrm>
              <a:off x="2468771" y="3007800"/>
              <a:ext cx="11148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Conv(5,1)</a:t>
              </a:r>
            </a:p>
          </p:txBody>
        </p:sp>
        <p:sp>
          <p:nvSpPr>
            <p:cNvPr id="2015" name="Shape 2015"/>
            <p:cNvSpPr txBox="1"/>
            <p:nvPr/>
          </p:nvSpPr>
          <p:spPr>
            <a:xfrm>
              <a:off x="5681076" y="3007800"/>
              <a:ext cx="12780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Deconv(5,1)</a:t>
              </a:r>
            </a:p>
          </p:txBody>
        </p:sp>
        <p:pic>
          <p:nvPicPr>
            <p:cNvPr id="2016" name="Shape 20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212118" y="4486576"/>
              <a:ext cx="145553" cy="18460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17" name="Shape 2017"/>
            <p:cNvCxnSpPr>
              <a:stCxn id="2014" idx="2"/>
            </p:cNvCxnSpPr>
            <p:nvPr/>
          </p:nvCxnSpPr>
          <p:spPr>
            <a:xfrm flipH="1">
              <a:off x="2791271" y="3341400"/>
              <a:ext cx="234900" cy="38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18" name="Shape 2018"/>
            <p:cNvCxnSpPr>
              <a:stCxn id="2015" idx="2"/>
            </p:cNvCxnSpPr>
            <p:nvPr/>
          </p:nvCxnSpPr>
          <p:spPr>
            <a:xfrm flipH="1">
              <a:off x="6179076" y="3341400"/>
              <a:ext cx="141000" cy="39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pic>
        <p:nvPicPr>
          <p:cNvPr id="2019" name="Shape 20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436361" y="838200"/>
            <a:ext cx="4555239" cy="2051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0" name="Shape 2020"/>
          <p:cNvGrpSpPr/>
          <p:nvPr/>
        </p:nvGrpSpPr>
        <p:grpSpPr>
          <a:xfrm>
            <a:off x="3017125" y="2796850"/>
            <a:ext cx="3122400" cy="2279700"/>
            <a:chOff x="3017125" y="2796850"/>
            <a:chExt cx="3122400" cy="2279700"/>
          </a:xfrm>
        </p:grpSpPr>
        <p:sp>
          <p:nvSpPr>
            <p:cNvPr id="2021" name="Shape 2021"/>
            <p:cNvSpPr/>
            <p:nvPr/>
          </p:nvSpPr>
          <p:spPr>
            <a:xfrm>
              <a:off x="3017125" y="2796850"/>
              <a:ext cx="3122400" cy="2279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022" name="Shape 202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3020313" y="3180550"/>
              <a:ext cx="3103405" cy="1886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3" name="Shape 202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3890962" y="2812350"/>
              <a:ext cx="1362075" cy="276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Shape 202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Experiment: 2-d model-RIP</a:t>
            </a:r>
          </a:p>
        </p:txBody>
      </p:sp>
      <p:sp>
        <p:nvSpPr>
          <p:cNvPr id="2029" name="Shape 2029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VGGNet-16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To see the distribution of the model-RIP condition in a real case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Model-</a:t>
            </a:r>
            <a:r>
              <a:rPr lang="en" i="1"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lang="en"/>
              <a:t>-sparse signal </a:t>
            </a:r>
            <a:r>
              <a:rPr lang="en" i="1">
                <a:latin typeface="Cambria"/>
                <a:ea typeface="Cambria"/>
                <a:cs typeface="Cambria"/>
                <a:sym typeface="Cambria"/>
              </a:rPr>
              <a:t>z</a:t>
            </a:r>
            <a:r>
              <a:rPr lang="en"/>
              <a:t> (recovery from Algorithm 2)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conv(5,1) filters with ReLU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Model-RIP condition:</a:t>
            </a:r>
          </a:p>
        </p:txBody>
      </p:sp>
      <p:pic>
        <p:nvPicPr>
          <p:cNvPr id="2030" name="Shape 20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500" y="2006012"/>
            <a:ext cx="3905250" cy="409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1" name="Shape 2031"/>
          <p:cNvGrpSpPr/>
          <p:nvPr/>
        </p:nvGrpSpPr>
        <p:grpSpPr>
          <a:xfrm>
            <a:off x="124837" y="2614817"/>
            <a:ext cx="8894325" cy="2528682"/>
            <a:chOff x="124837" y="2614817"/>
            <a:chExt cx="8894325" cy="2528682"/>
          </a:xfrm>
        </p:grpSpPr>
        <p:pic>
          <p:nvPicPr>
            <p:cNvPr id="2032" name="Shape 20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73158" y="3082300"/>
              <a:ext cx="227205" cy="184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3" name="Shape 20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99979" y="3085849"/>
              <a:ext cx="301756" cy="177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4" name="Shape 203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79092" y="3048749"/>
              <a:ext cx="181054" cy="159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5" name="Shape 20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002880" y="4479469"/>
              <a:ext cx="1114725" cy="1988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6" name="Shape 2036"/>
            <p:cNvSpPr/>
            <p:nvPr/>
          </p:nvSpPr>
          <p:spPr>
            <a:xfrm rot="5400000">
              <a:off x="4634512" y="2516700"/>
              <a:ext cx="70200" cy="15096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037" name="Shape 203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095024" y="4486574"/>
              <a:ext cx="313494" cy="18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8" name="Shape 2038"/>
            <p:cNvSpPr txBox="1"/>
            <p:nvPr/>
          </p:nvSpPr>
          <p:spPr>
            <a:xfrm>
              <a:off x="4055662" y="4809891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Switch</a:t>
              </a:r>
            </a:p>
          </p:txBody>
        </p:sp>
        <p:pic>
          <p:nvPicPr>
            <p:cNvPr id="2039" name="Shape 20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64717" y="3266624"/>
              <a:ext cx="301756" cy="1775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0" name="Shape 2040"/>
            <p:cNvSpPr/>
            <p:nvPr/>
          </p:nvSpPr>
          <p:spPr>
            <a:xfrm>
              <a:off x="2068128" y="3370010"/>
              <a:ext cx="665400" cy="1042200"/>
            </a:xfrm>
            <a:prstGeom prst="cube">
              <a:avLst>
                <a:gd name="adj" fmla="val 49610"/>
              </a:avLst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2914423" y="3370012"/>
              <a:ext cx="1004700" cy="10422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2" name="Shape 2042"/>
            <p:cNvGrpSpPr/>
            <p:nvPr/>
          </p:nvGrpSpPr>
          <p:grpSpPr>
            <a:xfrm>
              <a:off x="2406203" y="3597444"/>
              <a:ext cx="677026" cy="427942"/>
              <a:chOff x="784400" y="3231049"/>
              <a:chExt cx="946625" cy="598353"/>
            </a:xfrm>
          </p:grpSpPr>
          <p:grpSp>
            <p:nvGrpSpPr>
              <p:cNvPr id="2043" name="Shape 2043"/>
              <p:cNvGrpSpPr/>
              <p:nvPr/>
            </p:nvGrpSpPr>
            <p:grpSpPr>
              <a:xfrm>
                <a:off x="784400" y="3231049"/>
                <a:ext cx="280500" cy="598353"/>
                <a:chOff x="3586312" y="3569699"/>
                <a:chExt cx="280500" cy="598353"/>
              </a:xfrm>
            </p:grpSpPr>
            <p:sp>
              <p:nvSpPr>
                <p:cNvPr id="2044" name="Shape 2044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45" name="Shape 2045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46" name="Shape 2046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047" name="Shape 2047"/>
              <p:cNvCxnSpPr>
                <a:stCxn id="2045" idx="0"/>
                <a:endCxn id="2048" idx="0"/>
              </p:cNvCxnSpPr>
              <p:nvPr/>
            </p:nvCxnSpPr>
            <p:spPr>
              <a:xfrm>
                <a:off x="924650" y="3530303"/>
                <a:ext cx="7356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049" name="Shape 2049"/>
              <p:cNvCxnSpPr>
                <a:stCxn id="2045" idx="3"/>
                <a:endCxn id="2048" idx="3"/>
              </p:cNvCxnSpPr>
              <p:nvPr/>
            </p:nvCxnSpPr>
            <p:spPr>
              <a:xfrm rot="10800000" flipH="1">
                <a:off x="1064900" y="3608153"/>
                <a:ext cx="666000" cy="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050" name="Shape 2050"/>
              <p:cNvCxnSpPr>
                <a:stCxn id="2044" idx="3"/>
                <a:endCxn id="2051" idx="3"/>
              </p:cNvCxnSpPr>
              <p:nvPr/>
            </p:nvCxnSpPr>
            <p:spPr>
              <a:xfrm>
                <a:off x="1064900" y="3380599"/>
                <a:ext cx="6660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052" name="Shape 2052"/>
              <p:cNvCxnSpPr>
                <a:stCxn id="2045" idx="2"/>
                <a:endCxn id="2048" idx="2"/>
              </p:cNvCxnSpPr>
              <p:nvPr/>
            </p:nvCxnSpPr>
            <p:spPr>
              <a:xfrm rot="10800000" flipH="1">
                <a:off x="924650" y="3683303"/>
                <a:ext cx="7356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053" name="Shape 2053"/>
              <p:cNvGrpSpPr/>
              <p:nvPr/>
            </p:nvGrpSpPr>
            <p:grpSpPr>
              <a:xfrm>
                <a:off x="1589425" y="3381471"/>
                <a:ext cx="141600" cy="301966"/>
                <a:chOff x="4619937" y="3720121"/>
                <a:chExt cx="141600" cy="301966"/>
              </a:xfrm>
            </p:grpSpPr>
            <p:sp>
              <p:nvSpPr>
                <p:cNvPr id="2051" name="Shape 2051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48" name="Shape 2048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54" name="Shape 2054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2055" name="Shape 2055"/>
            <p:cNvSpPr/>
            <p:nvPr/>
          </p:nvSpPr>
          <p:spPr>
            <a:xfrm>
              <a:off x="5108237" y="3370012"/>
              <a:ext cx="1004700" cy="10422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293744" y="3370010"/>
              <a:ext cx="665399" cy="1042200"/>
            </a:xfrm>
            <a:prstGeom prst="cube">
              <a:avLst>
                <a:gd name="adj" fmla="val 496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7" name="Shape 2057"/>
            <p:cNvGrpSpPr/>
            <p:nvPr/>
          </p:nvGrpSpPr>
          <p:grpSpPr>
            <a:xfrm>
              <a:off x="5858598" y="3597229"/>
              <a:ext cx="627141" cy="428366"/>
              <a:chOff x="5111675" y="4423074"/>
              <a:chExt cx="876875" cy="598946"/>
            </a:xfrm>
          </p:grpSpPr>
          <p:grpSp>
            <p:nvGrpSpPr>
              <p:cNvPr id="2058" name="Shape 2058"/>
              <p:cNvGrpSpPr/>
              <p:nvPr/>
            </p:nvGrpSpPr>
            <p:grpSpPr>
              <a:xfrm>
                <a:off x="5111675" y="4579134"/>
                <a:ext cx="141600" cy="301966"/>
                <a:chOff x="5111675" y="3512334"/>
                <a:chExt cx="141600" cy="301966"/>
              </a:xfrm>
            </p:grpSpPr>
            <p:sp>
              <p:nvSpPr>
                <p:cNvPr id="2059" name="Shape 2059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60" name="Shape 2060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61" name="Shape 2061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062" name="Shape 2062"/>
              <p:cNvCxnSpPr>
                <a:stCxn id="2063" idx="0"/>
                <a:endCxn id="2060" idx="0"/>
              </p:cNvCxnSpPr>
              <p:nvPr/>
            </p:nvCxnSpPr>
            <p:spPr>
              <a:xfrm flipH="1">
                <a:off x="5182450" y="4722328"/>
                <a:ext cx="664500" cy="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064" name="Shape 2064"/>
              <p:cNvCxnSpPr>
                <a:stCxn id="2063" idx="3"/>
                <a:endCxn id="2060" idx="3"/>
              </p:cNvCxnSpPr>
              <p:nvPr/>
            </p:nvCxnSpPr>
            <p:spPr>
              <a:xfrm rot="10800000">
                <a:off x="5253100" y="4805578"/>
                <a:ext cx="7341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065" name="Shape 2065"/>
              <p:cNvCxnSpPr>
                <a:stCxn id="2066" idx="3"/>
                <a:endCxn id="2059" idx="3"/>
              </p:cNvCxnSpPr>
              <p:nvPr/>
            </p:nvCxnSpPr>
            <p:spPr>
              <a:xfrm flipH="1">
                <a:off x="5253100" y="4572624"/>
                <a:ext cx="7341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067" name="Shape 2067"/>
              <p:cNvCxnSpPr>
                <a:stCxn id="2063" idx="2"/>
                <a:endCxn id="2060" idx="2"/>
              </p:cNvCxnSpPr>
              <p:nvPr/>
            </p:nvCxnSpPr>
            <p:spPr>
              <a:xfrm rot="10800000">
                <a:off x="5182450" y="4881028"/>
                <a:ext cx="6645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068" name="Shape 2068"/>
              <p:cNvGrpSpPr/>
              <p:nvPr/>
            </p:nvGrpSpPr>
            <p:grpSpPr>
              <a:xfrm>
                <a:off x="5706700" y="4423074"/>
                <a:ext cx="281850" cy="598946"/>
                <a:chOff x="5935300" y="3356274"/>
                <a:chExt cx="281850" cy="598946"/>
              </a:xfrm>
            </p:grpSpPr>
            <p:sp>
              <p:nvSpPr>
                <p:cNvPr id="2066" name="Shape 2066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63" name="Shape 2063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69" name="Shape 2069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2070" name="Shape 2070"/>
            <p:cNvSpPr/>
            <p:nvPr/>
          </p:nvSpPr>
          <p:spPr>
            <a:xfrm>
              <a:off x="4095863" y="3551045"/>
              <a:ext cx="835500" cy="5208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4095863" y="4327591"/>
              <a:ext cx="835500" cy="5208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2" name="Shape 2072"/>
            <p:cNvGrpSpPr/>
            <p:nvPr/>
          </p:nvGrpSpPr>
          <p:grpSpPr>
            <a:xfrm>
              <a:off x="3639565" y="3597444"/>
              <a:ext cx="568154" cy="1086523"/>
              <a:chOff x="3578500" y="3195299"/>
              <a:chExt cx="794400" cy="1519187"/>
            </a:xfrm>
          </p:grpSpPr>
          <p:grpSp>
            <p:nvGrpSpPr>
              <p:cNvPr id="2073" name="Shape 2073"/>
              <p:cNvGrpSpPr/>
              <p:nvPr/>
            </p:nvGrpSpPr>
            <p:grpSpPr>
              <a:xfrm>
                <a:off x="3578500" y="3195299"/>
                <a:ext cx="280500" cy="598353"/>
                <a:chOff x="3586312" y="3569699"/>
                <a:chExt cx="280500" cy="598353"/>
              </a:xfrm>
            </p:grpSpPr>
            <p:sp>
              <p:nvSpPr>
                <p:cNvPr id="2074" name="Shape 2074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75" name="Shape 2075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76" name="Shape 2076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077" name="Shape 2077"/>
              <p:cNvCxnSpPr>
                <a:stCxn id="2075" idx="0"/>
                <a:endCxn id="2078" idx="0"/>
              </p:cNvCxnSpPr>
              <p:nvPr/>
            </p:nvCxnSpPr>
            <p:spPr>
              <a:xfrm>
                <a:off x="3718750" y="3494553"/>
                <a:ext cx="5832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079" name="Shape 2079"/>
              <p:cNvCxnSpPr>
                <a:stCxn id="2075" idx="3"/>
                <a:endCxn id="2078" idx="3"/>
              </p:cNvCxnSpPr>
              <p:nvPr/>
            </p:nvCxnSpPr>
            <p:spPr>
              <a:xfrm rot="10800000" flipH="1">
                <a:off x="3859000" y="3572403"/>
                <a:ext cx="513900" cy="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080" name="Shape 2080"/>
              <p:cNvCxnSpPr>
                <a:stCxn id="2074" idx="3"/>
                <a:endCxn id="2081" idx="3"/>
              </p:cNvCxnSpPr>
              <p:nvPr/>
            </p:nvCxnSpPr>
            <p:spPr>
              <a:xfrm>
                <a:off x="3859000" y="3344849"/>
                <a:ext cx="5139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082" name="Shape 2082"/>
              <p:cNvCxnSpPr>
                <a:stCxn id="2075" idx="2"/>
                <a:endCxn id="2078" idx="2"/>
              </p:cNvCxnSpPr>
              <p:nvPr/>
            </p:nvCxnSpPr>
            <p:spPr>
              <a:xfrm rot="10800000" flipH="1">
                <a:off x="3718750" y="3647553"/>
                <a:ext cx="5832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083" name="Shape 2083"/>
              <p:cNvGrpSpPr/>
              <p:nvPr/>
            </p:nvGrpSpPr>
            <p:grpSpPr>
              <a:xfrm>
                <a:off x="4231125" y="3345721"/>
                <a:ext cx="141600" cy="301966"/>
                <a:chOff x="4619937" y="3720121"/>
                <a:chExt cx="141600" cy="301966"/>
              </a:xfrm>
            </p:grpSpPr>
            <p:sp>
              <p:nvSpPr>
                <p:cNvPr id="2081" name="Shape 2081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78" name="Shape 2078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84" name="Shape 2084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085" name="Shape 2085"/>
              <p:cNvCxnSpPr>
                <a:stCxn id="2075" idx="0"/>
                <a:endCxn id="2086" idx="0"/>
              </p:cNvCxnSpPr>
              <p:nvPr/>
            </p:nvCxnSpPr>
            <p:spPr>
              <a:xfrm>
                <a:off x="3718750" y="3494553"/>
                <a:ext cx="583200" cy="106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087" name="Shape 2087"/>
              <p:cNvCxnSpPr>
                <a:stCxn id="2075" idx="3"/>
                <a:endCxn id="2086" idx="3"/>
              </p:cNvCxnSpPr>
              <p:nvPr/>
            </p:nvCxnSpPr>
            <p:spPr>
              <a:xfrm>
                <a:off x="3859000" y="3644103"/>
                <a:ext cx="513900" cy="99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088" name="Shape 2088"/>
              <p:cNvCxnSpPr>
                <a:stCxn id="2074" idx="3"/>
                <a:endCxn id="2089" idx="3"/>
              </p:cNvCxnSpPr>
              <p:nvPr/>
            </p:nvCxnSpPr>
            <p:spPr>
              <a:xfrm>
                <a:off x="3859000" y="3344849"/>
                <a:ext cx="513900" cy="114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090" name="Shape 2090"/>
              <p:cNvCxnSpPr>
                <a:stCxn id="2075" idx="2"/>
                <a:endCxn id="2086" idx="2"/>
              </p:cNvCxnSpPr>
              <p:nvPr/>
            </p:nvCxnSpPr>
            <p:spPr>
              <a:xfrm>
                <a:off x="3718750" y="3793653"/>
                <a:ext cx="583200" cy="9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091" name="Shape 2091"/>
              <p:cNvGrpSpPr/>
              <p:nvPr/>
            </p:nvGrpSpPr>
            <p:grpSpPr>
              <a:xfrm>
                <a:off x="4231125" y="4412521"/>
                <a:ext cx="141600" cy="301966"/>
                <a:chOff x="4619937" y="3720121"/>
                <a:chExt cx="141600" cy="301966"/>
              </a:xfrm>
            </p:grpSpPr>
            <p:sp>
              <p:nvSpPr>
                <p:cNvPr id="2089" name="Shape 2089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86" name="Shape 2086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92" name="Shape 2092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2093" name="Shape 2093"/>
            <p:cNvGrpSpPr/>
            <p:nvPr/>
          </p:nvGrpSpPr>
          <p:grpSpPr>
            <a:xfrm>
              <a:off x="4772661" y="3597236"/>
              <a:ext cx="518144" cy="1083704"/>
              <a:chOff x="4705605" y="3195009"/>
              <a:chExt cx="724475" cy="1515247"/>
            </a:xfrm>
          </p:grpSpPr>
          <p:grpSp>
            <p:nvGrpSpPr>
              <p:cNvPr id="2094" name="Shape 2094"/>
              <p:cNvGrpSpPr/>
              <p:nvPr/>
            </p:nvGrpSpPr>
            <p:grpSpPr>
              <a:xfrm>
                <a:off x="4705605" y="3351068"/>
                <a:ext cx="141600" cy="301966"/>
                <a:chOff x="5111675" y="3512334"/>
                <a:chExt cx="141600" cy="301966"/>
              </a:xfrm>
            </p:grpSpPr>
            <p:sp>
              <p:nvSpPr>
                <p:cNvPr id="2095" name="Shape 2095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96" name="Shape 2096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97" name="Shape 2097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098" name="Shape 2098"/>
              <p:cNvCxnSpPr>
                <a:stCxn id="2099" idx="0"/>
                <a:endCxn id="2096" idx="0"/>
              </p:cNvCxnSpPr>
              <p:nvPr/>
            </p:nvCxnSpPr>
            <p:spPr>
              <a:xfrm flipH="1">
                <a:off x="4776380" y="3494262"/>
                <a:ext cx="512100" cy="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100" name="Shape 2100"/>
              <p:cNvCxnSpPr>
                <a:stCxn id="2099" idx="3"/>
                <a:endCxn id="2096" idx="3"/>
              </p:cNvCxnSpPr>
              <p:nvPr/>
            </p:nvCxnSpPr>
            <p:spPr>
              <a:xfrm rot="10800000">
                <a:off x="4847330" y="3577512"/>
                <a:ext cx="5814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101" name="Shape 2101"/>
              <p:cNvCxnSpPr>
                <a:stCxn id="2102" idx="3"/>
                <a:endCxn id="2095" idx="3"/>
              </p:cNvCxnSpPr>
              <p:nvPr/>
            </p:nvCxnSpPr>
            <p:spPr>
              <a:xfrm flipH="1">
                <a:off x="4847330" y="3344559"/>
                <a:ext cx="5814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103" name="Shape 2103"/>
              <p:cNvCxnSpPr>
                <a:stCxn id="2099" idx="2"/>
                <a:endCxn id="2096" idx="2"/>
              </p:cNvCxnSpPr>
              <p:nvPr/>
            </p:nvCxnSpPr>
            <p:spPr>
              <a:xfrm rot="10800000">
                <a:off x="4776380" y="3652962"/>
                <a:ext cx="5121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104" name="Shape 2104"/>
              <p:cNvGrpSpPr/>
              <p:nvPr/>
            </p:nvGrpSpPr>
            <p:grpSpPr>
              <a:xfrm>
                <a:off x="5148230" y="3195009"/>
                <a:ext cx="281850" cy="598946"/>
                <a:chOff x="5935300" y="3356274"/>
                <a:chExt cx="281850" cy="598946"/>
              </a:xfrm>
            </p:grpSpPr>
            <p:sp>
              <p:nvSpPr>
                <p:cNvPr id="2102" name="Shape 2102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99" name="Shape 2099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105" name="Shape 2105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2106" name="Shape 2106"/>
              <p:cNvGrpSpPr/>
              <p:nvPr/>
            </p:nvGrpSpPr>
            <p:grpSpPr>
              <a:xfrm>
                <a:off x="4705605" y="4408290"/>
                <a:ext cx="141600" cy="301966"/>
                <a:chOff x="5111675" y="3512334"/>
                <a:chExt cx="141600" cy="301966"/>
              </a:xfrm>
            </p:grpSpPr>
            <p:sp>
              <p:nvSpPr>
                <p:cNvPr id="2107" name="Shape 2107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108" name="Shape 2108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109" name="Shape 2109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110" name="Shape 2110"/>
              <p:cNvCxnSpPr>
                <a:stCxn id="2099" idx="0"/>
                <a:endCxn id="2108" idx="0"/>
              </p:cNvCxnSpPr>
              <p:nvPr/>
            </p:nvCxnSpPr>
            <p:spPr>
              <a:xfrm flipH="1">
                <a:off x="4776380" y="3494262"/>
                <a:ext cx="512100" cy="10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111" name="Shape 2111"/>
              <p:cNvCxnSpPr>
                <a:stCxn id="2099" idx="3"/>
                <a:endCxn id="2108" idx="3"/>
              </p:cNvCxnSpPr>
              <p:nvPr/>
            </p:nvCxnSpPr>
            <p:spPr>
              <a:xfrm flipH="1">
                <a:off x="4847330" y="3643812"/>
                <a:ext cx="581400" cy="99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112" name="Shape 2112"/>
              <p:cNvCxnSpPr>
                <a:stCxn id="2102" idx="3"/>
                <a:endCxn id="2107" idx="3"/>
              </p:cNvCxnSpPr>
              <p:nvPr/>
            </p:nvCxnSpPr>
            <p:spPr>
              <a:xfrm flipH="1">
                <a:off x="4847330" y="3344559"/>
                <a:ext cx="581400" cy="113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113" name="Shape 2113"/>
              <p:cNvCxnSpPr>
                <a:stCxn id="2099" idx="2"/>
                <a:endCxn id="2108" idx="2"/>
              </p:cNvCxnSpPr>
              <p:nvPr/>
            </p:nvCxnSpPr>
            <p:spPr>
              <a:xfrm flipH="1">
                <a:off x="4776380" y="3793362"/>
                <a:ext cx="512100" cy="91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2114" name="Shape 2114"/>
            <p:cNvSpPr/>
            <p:nvPr/>
          </p:nvSpPr>
          <p:spPr>
            <a:xfrm>
              <a:off x="1035021" y="2653367"/>
              <a:ext cx="1004700" cy="1042199"/>
            </a:xfrm>
            <a:prstGeom prst="cube">
              <a:avLst>
                <a:gd name="adj" fmla="val 32474"/>
              </a:avLst>
            </a:prstGeom>
            <a:solidFill>
              <a:srgbClr val="4A86E8"/>
            </a:solidFill>
            <a:ln w="38100" cap="flat" cmpd="sng">
              <a:solidFill>
                <a:srgbClr val="8E7CC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5" name="Shape 2115"/>
            <p:cNvGrpSpPr/>
            <p:nvPr/>
          </p:nvGrpSpPr>
          <p:grpSpPr>
            <a:xfrm>
              <a:off x="1773170" y="3046695"/>
              <a:ext cx="474741" cy="978900"/>
              <a:chOff x="1773170" y="3046695"/>
              <a:chExt cx="474741" cy="978900"/>
            </a:xfrm>
          </p:grpSpPr>
          <p:grpSp>
            <p:nvGrpSpPr>
              <p:cNvPr id="2116" name="Shape 2116"/>
              <p:cNvGrpSpPr/>
              <p:nvPr/>
            </p:nvGrpSpPr>
            <p:grpSpPr>
              <a:xfrm>
                <a:off x="1773170" y="3046695"/>
                <a:ext cx="101272" cy="215966"/>
                <a:chOff x="5111675" y="3512334"/>
                <a:chExt cx="141600" cy="301966"/>
              </a:xfrm>
            </p:grpSpPr>
            <p:sp>
              <p:nvSpPr>
                <p:cNvPr id="2117" name="Shape 2117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118" name="Shape 2118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119" name="Shape 2119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120" name="Shape 2120"/>
              <p:cNvCxnSpPr>
                <a:stCxn id="2121" idx="0"/>
                <a:endCxn id="2118" idx="0"/>
              </p:cNvCxnSpPr>
              <p:nvPr/>
            </p:nvCxnSpPr>
            <p:spPr>
              <a:xfrm rot="10800000">
                <a:off x="1823839" y="3154855"/>
                <a:ext cx="322800" cy="65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122" name="Shape 2122"/>
              <p:cNvCxnSpPr>
                <a:stCxn id="2121" idx="3"/>
                <a:endCxn id="2118" idx="3"/>
              </p:cNvCxnSpPr>
              <p:nvPr/>
            </p:nvCxnSpPr>
            <p:spPr>
              <a:xfrm rot="10800000">
                <a:off x="1874346" y="3208713"/>
                <a:ext cx="372600" cy="70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123" name="Shape 2123"/>
              <p:cNvCxnSpPr>
                <a:stCxn id="2124" idx="3"/>
                <a:endCxn id="2117" idx="3"/>
              </p:cNvCxnSpPr>
              <p:nvPr/>
            </p:nvCxnSpPr>
            <p:spPr>
              <a:xfrm rot="10800000">
                <a:off x="1874346" y="3100587"/>
                <a:ext cx="372600" cy="60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125" name="Shape 2125"/>
              <p:cNvCxnSpPr>
                <a:stCxn id="2121" idx="2"/>
                <a:endCxn id="2118" idx="2"/>
              </p:cNvCxnSpPr>
              <p:nvPr/>
            </p:nvCxnSpPr>
            <p:spPr>
              <a:xfrm rot="10800000">
                <a:off x="1823839" y="3262571"/>
                <a:ext cx="322800" cy="76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126" name="Shape 2126"/>
              <p:cNvGrpSpPr/>
              <p:nvPr/>
            </p:nvGrpSpPr>
            <p:grpSpPr>
              <a:xfrm>
                <a:off x="2046332" y="3597229"/>
                <a:ext cx="201579" cy="428366"/>
                <a:chOff x="5935300" y="3356274"/>
                <a:chExt cx="281850" cy="598946"/>
              </a:xfrm>
            </p:grpSpPr>
            <p:sp>
              <p:nvSpPr>
                <p:cNvPr id="2124" name="Shape 2124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121" name="Shape 2121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127" name="Shape 2127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2128" name="Shape 2128"/>
            <p:cNvGrpSpPr/>
            <p:nvPr/>
          </p:nvGrpSpPr>
          <p:grpSpPr>
            <a:xfrm>
              <a:off x="7126602" y="3009880"/>
              <a:ext cx="1148325" cy="1762593"/>
              <a:chOff x="1632161" y="309187"/>
              <a:chExt cx="1605600" cy="2464476"/>
            </a:xfrm>
          </p:grpSpPr>
          <p:sp>
            <p:nvSpPr>
              <p:cNvPr id="2129" name="Shape 2129"/>
              <p:cNvSpPr/>
              <p:nvPr/>
            </p:nvSpPr>
            <p:spPr>
              <a:xfrm rot="-5400000">
                <a:off x="1215475" y="1301263"/>
                <a:ext cx="1995600" cy="949200"/>
              </a:xfrm>
              <a:prstGeom prst="trapezoid">
                <a:avLst>
                  <a:gd name="adj" fmla="val 53002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30" name="Shape 2130"/>
              <p:cNvSpPr/>
              <p:nvPr/>
            </p:nvSpPr>
            <p:spPr>
              <a:xfrm rot="-5400000" flipH="1">
                <a:off x="1688037" y="1319142"/>
                <a:ext cx="2451900" cy="456300"/>
              </a:xfrm>
              <a:prstGeom prst="parallelogram">
                <a:avLst>
                  <a:gd name="adj" fmla="val 99775"/>
                </a:avLst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31" name="Shape 2131"/>
              <p:cNvSpPr/>
              <p:nvPr/>
            </p:nvSpPr>
            <p:spPr>
              <a:xfrm rot="-1682899">
                <a:off x="1577164" y="701137"/>
                <a:ext cx="1715594" cy="195000"/>
              </a:xfrm>
              <a:prstGeom prst="parallelogram">
                <a:avLst>
                  <a:gd name="adj" fmla="val 331463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132" name="Shape 2132"/>
            <p:cNvSpPr/>
            <p:nvPr/>
          </p:nvSpPr>
          <p:spPr>
            <a:xfrm>
              <a:off x="311596" y="3026393"/>
              <a:ext cx="390000" cy="1754700"/>
            </a:xfrm>
            <a:prstGeom prst="cube">
              <a:avLst>
                <a:gd name="adj" fmla="val 831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3" name="Shape 2133"/>
            <p:cNvGrpSpPr/>
            <p:nvPr/>
          </p:nvGrpSpPr>
          <p:grpSpPr>
            <a:xfrm>
              <a:off x="880468" y="2988514"/>
              <a:ext cx="1006715" cy="1829813"/>
              <a:chOff x="331776" y="215199"/>
              <a:chExt cx="1407600" cy="2558463"/>
            </a:xfrm>
          </p:grpSpPr>
          <p:sp>
            <p:nvSpPr>
              <p:cNvPr id="2134" name="Shape 2134"/>
              <p:cNvSpPr/>
              <p:nvPr/>
            </p:nvSpPr>
            <p:spPr>
              <a:xfrm rot="5400000">
                <a:off x="-189600" y="1301263"/>
                <a:ext cx="1995600" cy="949200"/>
              </a:xfrm>
              <a:prstGeom prst="trapezoid">
                <a:avLst>
                  <a:gd name="adj" fmla="val 53002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35" name="Shape 2135"/>
              <p:cNvSpPr/>
              <p:nvPr/>
            </p:nvSpPr>
            <p:spPr>
              <a:xfrm rot="-5400000" flipH="1">
                <a:off x="781075" y="1319150"/>
                <a:ext cx="1457100" cy="456300"/>
              </a:xfrm>
              <a:prstGeom prst="parallelogram">
                <a:avLst>
                  <a:gd name="adj" fmla="val 99775"/>
                </a:avLst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36" name="Shape 2136"/>
              <p:cNvSpPr/>
              <p:nvPr/>
            </p:nvSpPr>
            <p:spPr>
              <a:xfrm rot="1679243">
                <a:off x="405884" y="473887"/>
                <a:ext cx="1259383" cy="629824"/>
              </a:xfrm>
              <a:prstGeom prst="parallelogram">
                <a:avLst>
                  <a:gd name="adj" fmla="val 31025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137" name="Shape 2137"/>
            <p:cNvSpPr/>
            <p:nvPr/>
          </p:nvSpPr>
          <p:spPr>
            <a:xfrm>
              <a:off x="8442419" y="3026400"/>
              <a:ext cx="390000" cy="1754699"/>
            </a:xfrm>
            <a:prstGeom prst="cube">
              <a:avLst>
                <a:gd name="adj" fmla="val 831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Shape 2138"/>
            <p:cNvSpPr txBox="1"/>
            <p:nvPr/>
          </p:nvSpPr>
          <p:spPr>
            <a:xfrm>
              <a:off x="124837" y="4809900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Image</a:t>
              </a:r>
            </a:p>
          </p:txBody>
        </p:sp>
        <p:sp>
          <p:nvSpPr>
            <p:cNvPr id="2139" name="Shape 2139"/>
            <p:cNvSpPr txBox="1"/>
            <p:nvPr/>
          </p:nvSpPr>
          <p:spPr>
            <a:xfrm>
              <a:off x="892862" y="4809900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Encoder</a:t>
              </a:r>
            </a:p>
          </p:txBody>
        </p:sp>
        <p:sp>
          <p:nvSpPr>
            <p:cNvPr id="2140" name="Shape 2140"/>
            <p:cNvSpPr txBox="1"/>
            <p:nvPr/>
          </p:nvSpPr>
          <p:spPr>
            <a:xfrm>
              <a:off x="7209812" y="4809900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Decoder</a:t>
              </a:r>
            </a:p>
          </p:txBody>
        </p:sp>
        <p:sp>
          <p:nvSpPr>
            <p:cNvPr id="2141" name="Shape 2141"/>
            <p:cNvSpPr txBox="1"/>
            <p:nvPr/>
          </p:nvSpPr>
          <p:spPr>
            <a:xfrm>
              <a:off x="8255662" y="4809900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Recon</a:t>
              </a:r>
            </a:p>
          </p:txBody>
        </p:sp>
        <p:pic>
          <p:nvPicPr>
            <p:cNvPr id="2142" name="Shape 214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004362" y="2614817"/>
              <a:ext cx="124316" cy="205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3" name="Shape 214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37405" y="4495445"/>
              <a:ext cx="124252" cy="166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4" name="Shape 214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216907" y="4713397"/>
              <a:ext cx="756167" cy="188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5" name="Shape 2145"/>
            <p:cNvSpPr txBox="1"/>
            <p:nvPr/>
          </p:nvSpPr>
          <p:spPr>
            <a:xfrm>
              <a:off x="1942275" y="4415106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Pool(4)</a:t>
              </a:r>
            </a:p>
          </p:txBody>
        </p:sp>
        <p:sp>
          <p:nvSpPr>
            <p:cNvPr id="2146" name="Shape 2146"/>
            <p:cNvSpPr txBox="1"/>
            <p:nvPr/>
          </p:nvSpPr>
          <p:spPr>
            <a:xfrm>
              <a:off x="6186304" y="4412075"/>
              <a:ext cx="1189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Unpool(4)</a:t>
              </a:r>
            </a:p>
          </p:txBody>
        </p:sp>
        <p:sp>
          <p:nvSpPr>
            <p:cNvPr id="2147" name="Shape 2147"/>
            <p:cNvSpPr txBox="1"/>
            <p:nvPr/>
          </p:nvSpPr>
          <p:spPr>
            <a:xfrm>
              <a:off x="2468771" y="3007800"/>
              <a:ext cx="11148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Conv(5,1)</a:t>
              </a:r>
            </a:p>
          </p:txBody>
        </p:sp>
        <p:sp>
          <p:nvSpPr>
            <p:cNvPr id="2148" name="Shape 2148"/>
            <p:cNvSpPr txBox="1"/>
            <p:nvPr/>
          </p:nvSpPr>
          <p:spPr>
            <a:xfrm>
              <a:off x="5681076" y="3007800"/>
              <a:ext cx="12780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Deconv(5,1)</a:t>
              </a:r>
            </a:p>
          </p:txBody>
        </p:sp>
        <p:pic>
          <p:nvPicPr>
            <p:cNvPr id="2149" name="Shape 214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212118" y="4486576"/>
              <a:ext cx="145553" cy="18460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50" name="Shape 2150"/>
            <p:cNvCxnSpPr>
              <a:stCxn id="2147" idx="2"/>
            </p:cNvCxnSpPr>
            <p:nvPr/>
          </p:nvCxnSpPr>
          <p:spPr>
            <a:xfrm flipH="1">
              <a:off x="2791271" y="3341400"/>
              <a:ext cx="234900" cy="38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51" name="Shape 2151"/>
            <p:cNvCxnSpPr>
              <a:stCxn id="2148" idx="2"/>
            </p:cNvCxnSpPr>
            <p:nvPr/>
          </p:nvCxnSpPr>
          <p:spPr>
            <a:xfrm flipH="1">
              <a:off x="6179076" y="3341400"/>
              <a:ext cx="141000" cy="39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2152" name="Shape 2152"/>
          <p:cNvGrpSpPr/>
          <p:nvPr/>
        </p:nvGrpSpPr>
        <p:grpSpPr>
          <a:xfrm>
            <a:off x="2994090" y="2796850"/>
            <a:ext cx="3155814" cy="2279700"/>
            <a:chOff x="2994090" y="2796850"/>
            <a:chExt cx="3155814" cy="2279700"/>
          </a:xfrm>
        </p:grpSpPr>
        <p:sp>
          <p:nvSpPr>
            <p:cNvPr id="2153" name="Shape 2153"/>
            <p:cNvSpPr/>
            <p:nvPr/>
          </p:nvSpPr>
          <p:spPr>
            <a:xfrm>
              <a:off x="3017125" y="2796850"/>
              <a:ext cx="3122400" cy="2279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154" name="Shape 2154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2994090" y="3180550"/>
              <a:ext cx="3155814" cy="1886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5" name="Shape 215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3890962" y="2812350"/>
              <a:ext cx="1362075" cy="276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Shape 216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Experiment: image reconstruction</a:t>
            </a:r>
          </a:p>
        </p:txBody>
      </p:sp>
      <p:sp>
        <p:nvSpPr>
          <p:cNvPr id="2161" name="Shape 2161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VGGNet-16; (a) Original images</a:t>
            </a:r>
          </a:p>
        </p:txBody>
      </p:sp>
      <p:pic>
        <p:nvPicPr>
          <p:cNvPr id="2162" name="Shape 2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403299"/>
            <a:ext cx="8520600" cy="773359"/>
          </a:xfrm>
          <a:prstGeom prst="rect">
            <a:avLst/>
          </a:prstGeom>
          <a:noFill/>
          <a:ln>
            <a:noFill/>
          </a:ln>
        </p:spPr>
      </p:pic>
      <p:sp>
        <p:nvSpPr>
          <p:cNvPr id="2163" name="Shape 2163"/>
          <p:cNvSpPr/>
          <p:nvPr/>
        </p:nvSpPr>
        <p:spPr>
          <a:xfrm>
            <a:off x="124850" y="1719775"/>
            <a:ext cx="140400" cy="1404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64" name="Shape 2164"/>
          <p:cNvGrpSpPr/>
          <p:nvPr/>
        </p:nvGrpSpPr>
        <p:grpSpPr>
          <a:xfrm>
            <a:off x="124837" y="2988514"/>
            <a:ext cx="8894325" cy="2154985"/>
            <a:chOff x="124837" y="2988514"/>
            <a:chExt cx="8894325" cy="2154985"/>
          </a:xfrm>
        </p:grpSpPr>
        <p:pic>
          <p:nvPicPr>
            <p:cNvPr id="2165" name="Shape 216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73158" y="3082300"/>
              <a:ext cx="227205" cy="184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6" name="Shape 216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79092" y="3048749"/>
              <a:ext cx="181054" cy="159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7" name="Shape 216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02880" y="4479469"/>
              <a:ext cx="1114725" cy="1988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8" name="Shape 2168"/>
            <p:cNvSpPr/>
            <p:nvPr/>
          </p:nvSpPr>
          <p:spPr>
            <a:xfrm rot="5400000">
              <a:off x="4634512" y="2516700"/>
              <a:ext cx="70200" cy="15096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169" name="Shape 216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095024" y="4486574"/>
              <a:ext cx="313494" cy="18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0" name="Shape 2170"/>
            <p:cNvSpPr txBox="1"/>
            <p:nvPr/>
          </p:nvSpPr>
          <p:spPr>
            <a:xfrm>
              <a:off x="4055662" y="4809891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Switch</a:t>
              </a:r>
            </a:p>
          </p:txBody>
        </p:sp>
        <p:sp>
          <p:nvSpPr>
            <p:cNvPr id="2171" name="Shape 2171"/>
            <p:cNvSpPr/>
            <p:nvPr/>
          </p:nvSpPr>
          <p:spPr>
            <a:xfrm>
              <a:off x="2068128" y="3370010"/>
              <a:ext cx="665400" cy="1042200"/>
            </a:xfrm>
            <a:prstGeom prst="cube">
              <a:avLst>
                <a:gd name="adj" fmla="val 496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Shape 2172"/>
            <p:cNvSpPr/>
            <p:nvPr/>
          </p:nvSpPr>
          <p:spPr>
            <a:xfrm>
              <a:off x="2914423" y="3370012"/>
              <a:ext cx="1004700" cy="10422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3" name="Shape 2173"/>
            <p:cNvGrpSpPr/>
            <p:nvPr/>
          </p:nvGrpSpPr>
          <p:grpSpPr>
            <a:xfrm>
              <a:off x="2406203" y="3597444"/>
              <a:ext cx="677026" cy="427942"/>
              <a:chOff x="784400" y="3231049"/>
              <a:chExt cx="946625" cy="598353"/>
            </a:xfrm>
          </p:grpSpPr>
          <p:grpSp>
            <p:nvGrpSpPr>
              <p:cNvPr id="2174" name="Shape 2174"/>
              <p:cNvGrpSpPr/>
              <p:nvPr/>
            </p:nvGrpSpPr>
            <p:grpSpPr>
              <a:xfrm>
                <a:off x="784400" y="3231049"/>
                <a:ext cx="280500" cy="598353"/>
                <a:chOff x="3586312" y="3569699"/>
                <a:chExt cx="280500" cy="598353"/>
              </a:xfrm>
            </p:grpSpPr>
            <p:sp>
              <p:nvSpPr>
                <p:cNvPr id="2175" name="Shape 2175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176" name="Shape 2176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177" name="Shape 2177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178" name="Shape 2178"/>
              <p:cNvCxnSpPr>
                <a:stCxn id="2176" idx="0"/>
                <a:endCxn id="2179" idx="0"/>
              </p:cNvCxnSpPr>
              <p:nvPr/>
            </p:nvCxnSpPr>
            <p:spPr>
              <a:xfrm>
                <a:off x="924650" y="3530303"/>
                <a:ext cx="7356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180" name="Shape 2180"/>
              <p:cNvCxnSpPr>
                <a:stCxn id="2176" idx="3"/>
                <a:endCxn id="2179" idx="3"/>
              </p:cNvCxnSpPr>
              <p:nvPr/>
            </p:nvCxnSpPr>
            <p:spPr>
              <a:xfrm rot="10800000" flipH="1">
                <a:off x="1064900" y="3608153"/>
                <a:ext cx="666000" cy="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181" name="Shape 2181"/>
              <p:cNvCxnSpPr>
                <a:stCxn id="2175" idx="3"/>
                <a:endCxn id="2182" idx="3"/>
              </p:cNvCxnSpPr>
              <p:nvPr/>
            </p:nvCxnSpPr>
            <p:spPr>
              <a:xfrm>
                <a:off x="1064900" y="3380599"/>
                <a:ext cx="6660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183" name="Shape 2183"/>
              <p:cNvCxnSpPr>
                <a:stCxn id="2176" idx="2"/>
                <a:endCxn id="2179" idx="2"/>
              </p:cNvCxnSpPr>
              <p:nvPr/>
            </p:nvCxnSpPr>
            <p:spPr>
              <a:xfrm rot="10800000" flipH="1">
                <a:off x="924650" y="3683303"/>
                <a:ext cx="7356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184" name="Shape 2184"/>
              <p:cNvGrpSpPr/>
              <p:nvPr/>
            </p:nvGrpSpPr>
            <p:grpSpPr>
              <a:xfrm>
                <a:off x="1589425" y="3381471"/>
                <a:ext cx="141600" cy="301966"/>
                <a:chOff x="4619937" y="3720121"/>
                <a:chExt cx="141600" cy="301966"/>
              </a:xfrm>
            </p:grpSpPr>
            <p:sp>
              <p:nvSpPr>
                <p:cNvPr id="2182" name="Shape 2182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179" name="Shape 2179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185" name="Shape 2185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2186" name="Shape 2186"/>
            <p:cNvSpPr/>
            <p:nvPr/>
          </p:nvSpPr>
          <p:spPr>
            <a:xfrm>
              <a:off x="5108237" y="3370012"/>
              <a:ext cx="1004700" cy="10422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Shape 2187"/>
            <p:cNvSpPr/>
            <p:nvPr/>
          </p:nvSpPr>
          <p:spPr>
            <a:xfrm>
              <a:off x="6293744" y="3370010"/>
              <a:ext cx="665399" cy="1042200"/>
            </a:xfrm>
            <a:prstGeom prst="cube">
              <a:avLst>
                <a:gd name="adj" fmla="val 496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8" name="Shape 2188"/>
            <p:cNvGrpSpPr/>
            <p:nvPr/>
          </p:nvGrpSpPr>
          <p:grpSpPr>
            <a:xfrm>
              <a:off x="5858598" y="3597229"/>
              <a:ext cx="627141" cy="428366"/>
              <a:chOff x="5111675" y="4423074"/>
              <a:chExt cx="876875" cy="598946"/>
            </a:xfrm>
          </p:grpSpPr>
          <p:grpSp>
            <p:nvGrpSpPr>
              <p:cNvPr id="2189" name="Shape 2189"/>
              <p:cNvGrpSpPr/>
              <p:nvPr/>
            </p:nvGrpSpPr>
            <p:grpSpPr>
              <a:xfrm>
                <a:off x="5111675" y="4579134"/>
                <a:ext cx="141600" cy="301966"/>
                <a:chOff x="5111675" y="3512334"/>
                <a:chExt cx="141600" cy="301966"/>
              </a:xfrm>
            </p:grpSpPr>
            <p:sp>
              <p:nvSpPr>
                <p:cNvPr id="2190" name="Shape 2190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191" name="Shape 2191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192" name="Shape 2192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193" name="Shape 2193"/>
              <p:cNvCxnSpPr>
                <a:stCxn id="2194" idx="0"/>
                <a:endCxn id="2191" idx="0"/>
              </p:cNvCxnSpPr>
              <p:nvPr/>
            </p:nvCxnSpPr>
            <p:spPr>
              <a:xfrm flipH="1">
                <a:off x="5182450" y="4722328"/>
                <a:ext cx="664500" cy="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195" name="Shape 2195"/>
              <p:cNvCxnSpPr>
                <a:stCxn id="2194" idx="3"/>
                <a:endCxn id="2191" idx="3"/>
              </p:cNvCxnSpPr>
              <p:nvPr/>
            </p:nvCxnSpPr>
            <p:spPr>
              <a:xfrm rot="10800000">
                <a:off x="5253100" y="4805578"/>
                <a:ext cx="7341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196" name="Shape 2196"/>
              <p:cNvCxnSpPr>
                <a:stCxn id="2197" idx="3"/>
                <a:endCxn id="2190" idx="3"/>
              </p:cNvCxnSpPr>
              <p:nvPr/>
            </p:nvCxnSpPr>
            <p:spPr>
              <a:xfrm flipH="1">
                <a:off x="5253100" y="4572624"/>
                <a:ext cx="7341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198" name="Shape 2198"/>
              <p:cNvCxnSpPr>
                <a:stCxn id="2194" idx="2"/>
                <a:endCxn id="2191" idx="2"/>
              </p:cNvCxnSpPr>
              <p:nvPr/>
            </p:nvCxnSpPr>
            <p:spPr>
              <a:xfrm rot="10800000">
                <a:off x="5182450" y="4881028"/>
                <a:ext cx="6645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199" name="Shape 2199"/>
              <p:cNvGrpSpPr/>
              <p:nvPr/>
            </p:nvGrpSpPr>
            <p:grpSpPr>
              <a:xfrm>
                <a:off x="5706700" y="4423074"/>
                <a:ext cx="281850" cy="598946"/>
                <a:chOff x="5935300" y="3356274"/>
                <a:chExt cx="281850" cy="598946"/>
              </a:xfrm>
            </p:grpSpPr>
            <p:sp>
              <p:nvSpPr>
                <p:cNvPr id="2197" name="Shape 2197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194" name="Shape 2194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00" name="Shape 2200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2201" name="Shape 2201"/>
            <p:cNvSpPr/>
            <p:nvPr/>
          </p:nvSpPr>
          <p:spPr>
            <a:xfrm>
              <a:off x="4095863" y="3551045"/>
              <a:ext cx="835500" cy="5208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Shape 2202"/>
            <p:cNvSpPr/>
            <p:nvPr/>
          </p:nvSpPr>
          <p:spPr>
            <a:xfrm>
              <a:off x="4095863" y="4327591"/>
              <a:ext cx="835500" cy="5208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3" name="Shape 2203"/>
            <p:cNvGrpSpPr/>
            <p:nvPr/>
          </p:nvGrpSpPr>
          <p:grpSpPr>
            <a:xfrm>
              <a:off x="3639565" y="3597444"/>
              <a:ext cx="568154" cy="1086523"/>
              <a:chOff x="3578500" y="3195299"/>
              <a:chExt cx="794400" cy="1519187"/>
            </a:xfrm>
          </p:grpSpPr>
          <p:grpSp>
            <p:nvGrpSpPr>
              <p:cNvPr id="2204" name="Shape 2204"/>
              <p:cNvGrpSpPr/>
              <p:nvPr/>
            </p:nvGrpSpPr>
            <p:grpSpPr>
              <a:xfrm>
                <a:off x="3578500" y="3195299"/>
                <a:ext cx="280500" cy="598353"/>
                <a:chOff x="3586312" y="3569699"/>
                <a:chExt cx="280500" cy="598353"/>
              </a:xfrm>
            </p:grpSpPr>
            <p:sp>
              <p:nvSpPr>
                <p:cNvPr id="2205" name="Shape 2205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06" name="Shape 2206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07" name="Shape 2207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208" name="Shape 2208"/>
              <p:cNvCxnSpPr>
                <a:stCxn id="2206" idx="0"/>
                <a:endCxn id="2209" idx="0"/>
              </p:cNvCxnSpPr>
              <p:nvPr/>
            </p:nvCxnSpPr>
            <p:spPr>
              <a:xfrm>
                <a:off x="3718750" y="3494553"/>
                <a:ext cx="5832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210" name="Shape 2210"/>
              <p:cNvCxnSpPr>
                <a:stCxn id="2206" idx="3"/>
                <a:endCxn id="2209" idx="3"/>
              </p:cNvCxnSpPr>
              <p:nvPr/>
            </p:nvCxnSpPr>
            <p:spPr>
              <a:xfrm rot="10800000" flipH="1">
                <a:off x="3859000" y="3572403"/>
                <a:ext cx="513900" cy="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211" name="Shape 2211"/>
              <p:cNvCxnSpPr>
                <a:stCxn id="2205" idx="3"/>
                <a:endCxn id="2212" idx="3"/>
              </p:cNvCxnSpPr>
              <p:nvPr/>
            </p:nvCxnSpPr>
            <p:spPr>
              <a:xfrm>
                <a:off x="3859000" y="3344849"/>
                <a:ext cx="5139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213" name="Shape 2213"/>
              <p:cNvCxnSpPr>
                <a:stCxn id="2206" idx="2"/>
                <a:endCxn id="2209" idx="2"/>
              </p:cNvCxnSpPr>
              <p:nvPr/>
            </p:nvCxnSpPr>
            <p:spPr>
              <a:xfrm rot="10800000" flipH="1">
                <a:off x="3718750" y="3647553"/>
                <a:ext cx="5832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214" name="Shape 2214"/>
              <p:cNvGrpSpPr/>
              <p:nvPr/>
            </p:nvGrpSpPr>
            <p:grpSpPr>
              <a:xfrm>
                <a:off x="4231125" y="3345721"/>
                <a:ext cx="141600" cy="301966"/>
                <a:chOff x="4619937" y="3720121"/>
                <a:chExt cx="141600" cy="301966"/>
              </a:xfrm>
            </p:grpSpPr>
            <p:sp>
              <p:nvSpPr>
                <p:cNvPr id="2212" name="Shape 2212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09" name="Shape 2209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15" name="Shape 2215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216" name="Shape 2216"/>
              <p:cNvCxnSpPr>
                <a:stCxn id="2206" idx="0"/>
                <a:endCxn id="2217" idx="0"/>
              </p:cNvCxnSpPr>
              <p:nvPr/>
            </p:nvCxnSpPr>
            <p:spPr>
              <a:xfrm>
                <a:off x="3718750" y="3494553"/>
                <a:ext cx="583200" cy="106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218" name="Shape 2218"/>
              <p:cNvCxnSpPr>
                <a:stCxn id="2206" idx="3"/>
                <a:endCxn id="2217" idx="3"/>
              </p:cNvCxnSpPr>
              <p:nvPr/>
            </p:nvCxnSpPr>
            <p:spPr>
              <a:xfrm>
                <a:off x="3859000" y="3644103"/>
                <a:ext cx="513900" cy="99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219" name="Shape 2219"/>
              <p:cNvCxnSpPr>
                <a:stCxn id="2205" idx="3"/>
                <a:endCxn id="2220" idx="3"/>
              </p:cNvCxnSpPr>
              <p:nvPr/>
            </p:nvCxnSpPr>
            <p:spPr>
              <a:xfrm>
                <a:off x="3859000" y="3344849"/>
                <a:ext cx="513900" cy="114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221" name="Shape 2221"/>
              <p:cNvCxnSpPr>
                <a:stCxn id="2206" idx="2"/>
                <a:endCxn id="2217" idx="2"/>
              </p:cNvCxnSpPr>
              <p:nvPr/>
            </p:nvCxnSpPr>
            <p:spPr>
              <a:xfrm>
                <a:off x="3718750" y="3793653"/>
                <a:ext cx="583200" cy="9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222" name="Shape 2222"/>
              <p:cNvGrpSpPr/>
              <p:nvPr/>
            </p:nvGrpSpPr>
            <p:grpSpPr>
              <a:xfrm>
                <a:off x="4231125" y="4412521"/>
                <a:ext cx="141600" cy="301966"/>
                <a:chOff x="4619937" y="3720121"/>
                <a:chExt cx="141600" cy="301966"/>
              </a:xfrm>
            </p:grpSpPr>
            <p:sp>
              <p:nvSpPr>
                <p:cNvPr id="2220" name="Shape 2220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17" name="Shape 2217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23" name="Shape 2223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2224" name="Shape 2224"/>
            <p:cNvGrpSpPr/>
            <p:nvPr/>
          </p:nvGrpSpPr>
          <p:grpSpPr>
            <a:xfrm>
              <a:off x="4772661" y="3597236"/>
              <a:ext cx="518144" cy="1083704"/>
              <a:chOff x="4705605" y="3195009"/>
              <a:chExt cx="724475" cy="1515247"/>
            </a:xfrm>
          </p:grpSpPr>
          <p:grpSp>
            <p:nvGrpSpPr>
              <p:cNvPr id="2225" name="Shape 2225"/>
              <p:cNvGrpSpPr/>
              <p:nvPr/>
            </p:nvGrpSpPr>
            <p:grpSpPr>
              <a:xfrm>
                <a:off x="4705605" y="3351068"/>
                <a:ext cx="141600" cy="301966"/>
                <a:chOff x="5111675" y="3512334"/>
                <a:chExt cx="141600" cy="301966"/>
              </a:xfrm>
            </p:grpSpPr>
            <p:sp>
              <p:nvSpPr>
                <p:cNvPr id="2226" name="Shape 2226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27" name="Shape 2227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28" name="Shape 2228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229" name="Shape 2229"/>
              <p:cNvCxnSpPr>
                <a:stCxn id="2230" idx="0"/>
                <a:endCxn id="2227" idx="0"/>
              </p:cNvCxnSpPr>
              <p:nvPr/>
            </p:nvCxnSpPr>
            <p:spPr>
              <a:xfrm flipH="1">
                <a:off x="4776380" y="3494262"/>
                <a:ext cx="512100" cy="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231" name="Shape 2231"/>
              <p:cNvCxnSpPr>
                <a:stCxn id="2230" idx="3"/>
                <a:endCxn id="2227" idx="3"/>
              </p:cNvCxnSpPr>
              <p:nvPr/>
            </p:nvCxnSpPr>
            <p:spPr>
              <a:xfrm rot="10800000">
                <a:off x="4847330" y="3577512"/>
                <a:ext cx="5814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232" name="Shape 2232"/>
              <p:cNvCxnSpPr>
                <a:stCxn id="2233" idx="3"/>
                <a:endCxn id="2226" idx="3"/>
              </p:cNvCxnSpPr>
              <p:nvPr/>
            </p:nvCxnSpPr>
            <p:spPr>
              <a:xfrm flipH="1">
                <a:off x="4847330" y="3344559"/>
                <a:ext cx="5814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234" name="Shape 2234"/>
              <p:cNvCxnSpPr>
                <a:stCxn id="2230" idx="2"/>
                <a:endCxn id="2227" idx="2"/>
              </p:cNvCxnSpPr>
              <p:nvPr/>
            </p:nvCxnSpPr>
            <p:spPr>
              <a:xfrm rot="10800000">
                <a:off x="4776380" y="3652962"/>
                <a:ext cx="5121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235" name="Shape 2235"/>
              <p:cNvGrpSpPr/>
              <p:nvPr/>
            </p:nvGrpSpPr>
            <p:grpSpPr>
              <a:xfrm>
                <a:off x="5148230" y="3195009"/>
                <a:ext cx="281850" cy="598946"/>
                <a:chOff x="5935300" y="3356274"/>
                <a:chExt cx="281850" cy="598946"/>
              </a:xfrm>
            </p:grpSpPr>
            <p:sp>
              <p:nvSpPr>
                <p:cNvPr id="2233" name="Shape 2233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30" name="Shape 2230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36" name="Shape 2236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2237" name="Shape 2237"/>
              <p:cNvGrpSpPr/>
              <p:nvPr/>
            </p:nvGrpSpPr>
            <p:grpSpPr>
              <a:xfrm>
                <a:off x="4705605" y="4408290"/>
                <a:ext cx="141600" cy="301966"/>
                <a:chOff x="5111675" y="3512334"/>
                <a:chExt cx="141600" cy="301966"/>
              </a:xfrm>
            </p:grpSpPr>
            <p:sp>
              <p:nvSpPr>
                <p:cNvPr id="2238" name="Shape 2238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39" name="Shape 2239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40" name="Shape 2240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241" name="Shape 2241"/>
              <p:cNvCxnSpPr>
                <a:stCxn id="2230" idx="0"/>
                <a:endCxn id="2239" idx="0"/>
              </p:cNvCxnSpPr>
              <p:nvPr/>
            </p:nvCxnSpPr>
            <p:spPr>
              <a:xfrm flipH="1">
                <a:off x="4776380" y="3494262"/>
                <a:ext cx="512100" cy="10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242" name="Shape 2242"/>
              <p:cNvCxnSpPr>
                <a:stCxn id="2230" idx="3"/>
                <a:endCxn id="2239" idx="3"/>
              </p:cNvCxnSpPr>
              <p:nvPr/>
            </p:nvCxnSpPr>
            <p:spPr>
              <a:xfrm flipH="1">
                <a:off x="4847330" y="3643812"/>
                <a:ext cx="581400" cy="99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243" name="Shape 2243"/>
              <p:cNvCxnSpPr>
                <a:stCxn id="2233" idx="3"/>
                <a:endCxn id="2238" idx="3"/>
              </p:cNvCxnSpPr>
              <p:nvPr/>
            </p:nvCxnSpPr>
            <p:spPr>
              <a:xfrm flipH="1">
                <a:off x="4847330" y="3344559"/>
                <a:ext cx="581400" cy="113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244" name="Shape 2244"/>
              <p:cNvCxnSpPr>
                <a:stCxn id="2230" idx="2"/>
                <a:endCxn id="2239" idx="2"/>
              </p:cNvCxnSpPr>
              <p:nvPr/>
            </p:nvCxnSpPr>
            <p:spPr>
              <a:xfrm flipH="1">
                <a:off x="4776380" y="3793362"/>
                <a:ext cx="512100" cy="91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2245" name="Shape 2245"/>
            <p:cNvGrpSpPr/>
            <p:nvPr/>
          </p:nvGrpSpPr>
          <p:grpSpPr>
            <a:xfrm>
              <a:off x="7126602" y="3009880"/>
              <a:ext cx="1148325" cy="1762593"/>
              <a:chOff x="1632161" y="309187"/>
              <a:chExt cx="1605600" cy="2464476"/>
            </a:xfrm>
          </p:grpSpPr>
          <p:sp>
            <p:nvSpPr>
              <p:cNvPr id="2246" name="Shape 2246"/>
              <p:cNvSpPr/>
              <p:nvPr/>
            </p:nvSpPr>
            <p:spPr>
              <a:xfrm rot="-5400000">
                <a:off x="1215475" y="1301263"/>
                <a:ext cx="1995600" cy="949200"/>
              </a:xfrm>
              <a:prstGeom prst="trapezoid">
                <a:avLst>
                  <a:gd name="adj" fmla="val 53002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47" name="Shape 2247"/>
              <p:cNvSpPr/>
              <p:nvPr/>
            </p:nvSpPr>
            <p:spPr>
              <a:xfrm rot="-5400000" flipH="1">
                <a:off x="1688037" y="1319142"/>
                <a:ext cx="2451900" cy="456300"/>
              </a:xfrm>
              <a:prstGeom prst="parallelogram">
                <a:avLst>
                  <a:gd name="adj" fmla="val 99775"/>
                </a:avLst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48" name="Shape 2248"/>
              <p:cNvSpPr/>
              <p:nvPr/>
            </p:nvSpPr>
            <p:spPr>
              <a:xfrm rot="-1682899">
                <a:off x="1577164" y="701137"/>
                <a:ext cx="1715594" cy="195000"/>
              </a:xfrm>
              <a:prstGeom prst="parallelogram">
                <a:avLst>
                  <a:gd name="adj" fmla="val 331463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249" name="Shape 2249"/>
            <p:cNvSpPr/>
            <p:nvPr/>
          </p:nvSpPr>
          <p:spPr>
            <a:xfrm>
              <a:off x="311596" y="3026393"/>
              <a:ext cx="390000" cy="1754700"/>
            </a:xfrm>
            <a:prstGeom prst="cube">
              <a:avLst>
                <a:gd name="adj" fmla="val 831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0" name="Shape 2250"/>
            <p:cNvGrpSpPr/>
            <p:nvPr/>
          </p:nvGrpSpPr>
          <p:grpSpPr>
            <a:xfrm>
              <a:off x="880468" y="2988514"/>
              <a:ext cx="1006715" cy="1829813"/>
              <a:chOff x="331776" y="215199"/>
              <a:chExt cx="1407600" cy="2558463"/>
            </a:xfrm>
          </p:grpSpPr>
          <p:sp>
            <p:nvSpPr>
              <p:cNvPr id="2251" name="Shape 2251"/>
              <p:cNvSpPr/>
              <p:nvPr/>
            </p:nvSpPr>
            <p:spPr>
              <a:xfrm rot="5400000">
                <a:off x="-189600" y="1301263"/>
                <a:ext cx="1995600" cy="949200"/>
              </a:xfrm>
              <a:prstGeom prst="trapezoid">
                <a:avLst>
                  <a:gd name="adj" fmla="val 53002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52" name="Shape 2252"/>
              <p:cNvSpPr/>
              <p:nvPr/>
            </p:nvSpPr>
            <p:spPr>
              <a:xfrm rot="-5400000" flipH="1">
                <a:off x="781075" y="1319150"/>
                <a:ext cx="1457100" cy="456300"/>
              </a:xfrm>
              <a:prstGeom prst="parallelogram">
                <a:avLst>
                  <a:gd name="adj" fmla="val 99775"/>
                </a:avLst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53" name="Shape 2253"/>
              <p:cNvSpPr/>
              <p:nvPr/>
            </p:nvSpPr>
            <p:spPr>
              <a:xfrm rot="1679243">
                <a:off x="405884" y="473887"/>
                <a:ext cx="1259383" cy="629824"/>
              </a:xfrm>
              <a:prstGeom prst="parallelogram">
                <a:avLst>
                  <a:gd name="adj" fmla="val 31025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254" name="Shape 2254"/>
            <p:cNvSpPr/>
            <p:nvPr/>
          </p:nvSpPr>
          <p:spPr>
            <a:xfrm>
              <a:off x="8442419" y="3026400"/>
              <a:ext cx="390000" cy="1754699"/>
            </a:xfrm>
            <a:prstGeom prst="cube">
              <a:avLst>
                <a:gd name="adj" fmla="val 831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Shape 2255"/>
            <p:cNvSpPr txBox="1"/>
            <p:nvPr/>
          </p:nvSpPr>
          <p:spPr>
            <a:xfrm>
              <a:off x="124837" y="4809900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Image</a:t>
              </a:r>
            </a:p>
          </p:txBody>
        </p:sp>
        <p:sp>
          <p:nvSpPr>
            <p:cNvPr id="2256" name="Shape 2256"/>
            <p:cNvSpPr txBox="1"/>
            <p:nvPr/>
          </p:nvSpPr>
          <p:spPr>
            <a:xfrm>
              <a:off x="892862" y="4809900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Encoder</a:t>
              </a:r>
            </a:p>
          </p:txBody>
        </p:sp>
        <p:sp>
          <p:nvSpPr>
            <p:cNvPr id="2257" name="Shape 2257"/>
            <p:cNvSpPr txBox="1"/>
            <p:nvPr/>
          </p:nvSpPr>
          <p:spPr>
            <a:xfrm>
              <a:off x="7209812" y="4809900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Decoder</a:t>
              </a:r>
            </a:p>
          </p:txBody>
        </p:sp>
        <p:sp>
          <p:nvSpPr>
            <p:cNvPr id="2258" name="Shape 2258"/>
            <p:cNvSpPr txBox="1"/>
            <p:nvPr/>
          </p:nvSpPr>
          <p:spPr>
            <a:xfrm>
              <a:off x="8255662" y="4809900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Recon</a:t>
              </a:r>
            </a:p>
          </p:txBody>
        </p:sp>
        <p:pic>
          <p:nvPicPr>
            <p:cNvPr id="2259" name="Shape 225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507079" y="3082301"/>
              <a:ext cx="287556" cy="1846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0" name="Shape 2260"/>
            <p:cNvSpPr/>
            <p:nvPr/>
          </p:nvSpPr>
          <p:spPr>
            <a:xfrm>
              <a:off x="311596" y="3026393"/>
              <a:ext cx="390000" cy="1754700"/>
            </a:xfrm>
            <a:prstGeom prst="cube">
              <a:avLst>
                <a:gd name="adj" fmla="val 831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61" name="Shape 226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937405" y="4495445"/>
              <a:ext cx="124252" cy="166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2" name="Shape 2262"/>
            <p:cNvSpPr txBox="1"/>
            <p:nvPr/>
          </p:nvSpPr>
          <p:spPr>
            <a:xfrm>
              <a:off x="1942275" y="4415106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Pool(4)</a:t>
              </a:r>
            </a:p>
          </p:txBody>
        </p:sp>
        <p:sp>
          <p:nvSpPr>
            <p:cNvPr id="2263" name="Shape 2263"/>
            <p:cNvSpPr txBox="1"/>
            <p:nvPr/>
          </p:nvSpPr>
          <p:spPr>
            <a:xfrm>
              <a:off x="6186304" y="4412075"/>
              <a:ext cx="1189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Unpool(4)</a:t>
              </a:r>
            </a:p>
          </p:txBody>
        </p:sp>
        <p:sp>
          <p:nvSpPr>
            <p:cNvPr id="2264" name="Shape 2264"/>
            <p:cNvSpPr txBox="1"/>
            <p:nvPr/>
          </p:nvSpPr>
          <p:spPr>
            <a:xfrm>
              <a:off x="2468771" y="3007800"/>
              <a:ext cx="11148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Conv(5,1)</a:t>
              </a:r>
            </a:p>
          </p:txBody>
        </p:sp>
        <p:sp>
          <p:nvSpPr>
            <p:cNvPr id="2265" name="Shape 2265"/>
            <p:cNvSpPr txBox="1"/>
            <p:nvPr/>
          </p:nvSpPr>
          <p:spPr>
            <a:xfrm>
              <a:off x="5681076" y="3007800"/>
              <a:ext cx="12780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Deconv(5,1)</a:t>
              </a:r>
            </a:p>
          </p:txBody>
        </p:sp>
        <p:pic>
          <p:nvPicPr>
            <p:cNvPr id="2266" name="Shape 2266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212118" y="4486576"/>
              <a:ext cx="145553" cy="18460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67" name="Shape 2267"/>
            <p:cNvCxnSpPr>
              <a:stCxn id="2264" idx="2"/>
            </p:cNvCxnSpPr>
            <p:nvPr/>
          </p:nvCxnSpPr>
          <p:spPr>
            <a:xfrm flipH="1">
              <a:off x="2791271" y="3341400"/>
              <a:ext cx="234900" cy="38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68" name="Shape 2268"/>
            <p:cNvCxnSpPr>
              <a:stCxn id="2265" idx="2"/>
            </p:cNvCxnSpPr>
            <p:nvPr/>
          </p:nvCxnSpPr>
          <p:spPr>
            <a:xfrm flipH="1">
              <a:off x="6179076" y="3341400"/>
              <a:ext cx="141000" cy="39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pic>
          <p:nvPicPr>
            <p:cNvPr id="2269" name="Shape 226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219162" y="4704517"/>
              <a:ext cx="748727" cy="20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0" name="Shape 2270"/>
          <p:cNvSpPr/>
          <p:nvPr/>
        </p:nvSpPr>
        <p:spPr>
          <a:xfrm>
            <a:off x="311596" y="3026393"/>
            <a:ext cx="390000" cy="1754700"/>
          </a:xfrm>
          <a:prstGeom prst="cube">
            <a:avLst>
              <a:gd name="adj" fmla="val 8311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1" name="Shape 2271"/>
          <p:cNvGrpSpPr/>
          <p:nvPr/>
        </p:nvGrpSpPr>
        <p:grpSpPr>
          <a:xfrm>
            <a:off x="5424875" y="225100"/>
            <a:ext cx="3594300" cy="442523"/>
            <a:chOff x="5424875" y="225100"/>
            <a:chExt cx="3594300" cy="442523"/>
          </a:xfrm>
        </p:grpSpPr>
        <p:sp>
          <p:nvSpPr>
            <p:cNvPr id="2272" name="Shape 2272"/>
            <p:cNvSpPr txBox="1"/>
            <p:nvPr/>
          </p:nvSpPr>
          <p:spPr>
            <a:xfrm>
              <a:off x="5424875" y="225100"/>
              <a:ext cx="35943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1371600" lvl="2" indent="-304800" rtl="0">
                <a:lnSpc>
                  <a:spcPct val="115000"/>
                </a:lnSpc>
                <a:spcBef>
                  <a:spcPts val="0"/>
                </a:spcBef>
                <a:buClr>
                  <a:schemeClr val="dk2"/>
                </a:buClr>
                <a:buSzPct val="100000"/>
              </a:pPr>
              <a:r>
                <a:rPr lang="en" sz="1200" i="1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r>
                <a:rPr lang="en" sz="1200" i="1" baseline="300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*</a:t>
              </a:r>
              <a:r>
                <a:rPr lang="en" sz="1200">
                  <a:solidFill>
                    <a:schemeClr val="dk2"/>
                  </a:solidFill>
                </a:rPr>
                <a:t>  : Learned deconv(5,1)</a:t>
              </a:r>
            </a:p>
          </p:txBody>
        </p:sp>
        <p:sp>
          <p:nvSpPr>
            <p:cNvPr id="2273" name="Shape 2273"/>
            <p:cNvSpPr txBox="1"/>
            <p:nvPr/>
          </p:nvSpPr>
          <p:spPr>
            <a:xfrm>
              <a:off x="5424875" y="444123"/>
              <a:ext cx="35943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1371600" lvl="2" indent="-304800" rtl="0">
                <a:lnSpc>
                  <a:spcPct val="115000"/>
                </a:lnSpc>
                <a:spcBef>
                  <a:spcPts val="0"/>
                </a:spcBef>
                <a:buClr>
                  <a:schemeClr val="dk2"/>
                </a:buClr>
                <a:buSzPct val="100000"/>
              </a:pPr>
              <a:r>
                <a:rPr lang="en" sz="1200" i="1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r>
                <a:rPr lang="en" sz="1200" i="1" baseline="300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T</a:t>
              </a:r>
              <a:r>
                <a:rPr lang="en" sz="1200">
                  <a:solidFill>
                    <a:schemeClr val="dk2"/>
                  </a:solidFill>
                </a:rPr>
                <a:t>  : transpose of conv(5,1)</a:t>
              </a:r>
            </a:p>
          </p:txBody>
        </p:sp>
        <p:pic>
          <p:nvPicPr>
            <p:cNvPr id="2274" name="Shape 227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839320" y="448543"/>
              <a:ext cx="301756" cy="177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5" name="Shape 227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27272" y="244795"/>
              <a:ext cx="287556" cy="1846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Shape 228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Experiment: image reconstruction</a:t>
            </a:r>
          </a:p>
        </p:txBody>
      </p:sp>
      <p:sp>
        <p:nvSpPr>
          <p:cNvPr id="2281" name="Shape 2281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VGGNet-16; (b) Reconstruction from the learned decoder</a:t>
            </a:r>
          </a:p>
        </p:txBody>
      </p:sp>
      <p:pic>
        <p:nvPicPr>
          <p:cNvPr id="2282" name="Shape 2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403299"/>
            <a:ext cx="8520600" cy="773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3" name="Shape 2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800" y="2252850"/>
            <a:ext cx="8520409" cy="773349"/>
          </a:xfrm>
          <a:prstGeom prst="rect">
            <a:avLst/>
          </a:prstGeom>
          <a:noFill/>
          <a:ln>
            <a:noFill/>
          </a:ln>
        </p:spPr>
      </p:pic>
      <p:sp>
        <p:nvSpPr>
          <p:cNvPr id="2284" name="Shape 2284"/>
          <p:cNvSpPr/>
          <p:nvPr/>
        </p:nvSpPr>
        <p:spPr>
          <a:xfrm>
            <a:off x="124850" y="1719775"/>
            <a:ext cx="140400" cy="1404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5" name="Shape 2285"/>
          <p:cNvSpPr/>
          <p:nvPr/>
        </p:nvSpPr>
        <p:spPr>
          <a:xfrm>
            <a:off x="124850" y="2501550"/>
            <a:ext cx="140400" cy="1404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286" name="Shape 2286"/>
          <p:cNvGrpSpPr/>
          <p:nvPr/>
        </p:nvGrpSpPr>
        <p:grpSpPr>
          <a:xfrm>
            <a:off x="124837" y="2988514"/>
            <a:ext cx="8894325" cy="2154985"/>
            <a:chOff x="124837" y="2988514"/>
            <a:chExt cx="8894325" cy="2154985"/>
          </a:xfrm>
        </p:grpSpPr>
        <p:pic>
          <p:nvPicPr>
            <p:cNvPr id="2287" name="Shape 228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3158" y="3082300"/>
              <a:ext cx="227205" cy="184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8" name="Shape 228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79092" y="3048749"/>
              <a:ext cx="181054" cy="159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9" name="Shape 228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002880" y="4479469"/>
              <a:ext cx="1114725" cy="1988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0" name="Shape 2290"/>
            <p:cNvSpPr/>
            <p:nvPr/>
          </p:nvSpPr>
          <p:spPr>
            <a:xfrm rot="5400000">
              <a:off x="4634512" y="2516700"/>
              <a:ext cx="70200" cy="15096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291" name="Shape 229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095024" y="4486574"/>
              <a:ext cx="313494" cy="18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2" name="Shape 2292"/>
            <p:cNvSpPr txBox="1"/>
            <p:nvPr/>
          </p:nvSpPr>
          <p:spPr>
            <a:xfrm>
              <a:off x="4055662" y="4809891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Switch</a:t>
              </a:r>
            </a:p>
          </p:txBody>
        </p:sp>
        <p:sp>
          <p:nvSpPr>
            <p:cNvPr id="2293" name="Shape 2293"/>
            <p:cNvSpPr/>
            <p:nvPr/>
          </p:nvSpPr>
          <p:spPr>
            <a:xfrm>
              <a:off x="2068128" y="3370010"/>
              <a:ext cx="665400" cy="1042200"/>
            </a:xfrm>
            <a:prstGeom prst="cube">
              <a:avLst>
                <a:gd name="adj" fmla="val 496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Shape 2294"/>
            <p:cNvSpPr/>
            <p:nvPr/>
          </p:nvSpPr>
          <p:spPr>
            <a:xfrm>
              <a:off x="2914423" y="3370012"/>
              <a:ext cx="1004700" cy="10422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5" name="Shape 2295"/>
            <p:cNvGrpSpPr/>
            <p:nvPr/>
          </p:nvGrpSpPr>
          <p:grpSpPr>
            <a:xfrm>
              <a:off x="2406203" y="3597444"/>
              <a:ext cx="677026" cy="427942"/>
              <a:chOff x="784400" y="3231049"/>
              <a:chExt cx="946625" cy="598353"/>
            </a:xfrm>
          </p:grpSpPr>
          <p:grpSp>
            <p:nvGrpSpPr>
              <p:cNvPr id="2296" name="Shape 2296"/>
              <p:cNvGrpSpPr/>
              <p:nvPr/>
            </p:nvGrpSpPr>
            <p:grpSpPr>
              <a:xfrm>
                <a:off x="784400" y="3231049"/>
                <a:ext cx="280500" cy="598353"/>
                <a:chOff x="3586312" y="3569699"/>
                <a:chExt cx="280500" cy="598353"/>
              </a:xfrm>
            </p:grpSpPr>
            <p:sp>
              <p:nvSpPr>
                <p:cNvPr id="2297" name="Shape 2297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98" name="Shape 2298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99" name="Shape 2299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300" name="Shape 2300"/>
              <p:cNvCxnSpPr>
                <a:stCxn id="2298" idx="0"/>
                <a:endCxn id="2301" idx="0"/>
              </p:cNvCxnSpPr>
              <p:nvPr/>
            </p:nvCxnSpPr>
            <p:spPr>
              <a:xfrm>
                <a:off x="924650" y="3530303"/>
                <a:ext cx="7356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302" name="Shape 2302"/>
              <p:cNvCxnSpPr>
                <a:stCxn id="2298" idx="3"/>
                <a:endCxn id="2301" idx="3"/>
              </p:cNvCxnSpPr>
              <p:nvPr/>
            </p:nvCxnSpPr>
            <p:spPr>
              <a:xfrm rot="10800000" flipH="1">
                <a:off x="1064900" y="3608153"/>
                <a:ext cx="666000" cy="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303" name="Shape 2303"/>
              <p:cNvCxnSpPr>
                <a:stCxn id="2297" idx="3"/>
                <a:endCxn id="2304" idx="3"/>
              </p:cNvCxnSpPr>
              <p:nvPr/>
            </p:nvCxnSpPr>
            <p:spPr>
              <a:xfrm>
                <a:off x="1064900" y="3380599"/>
                <a:ext cx="6660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305" name="Shape 2305"/>
              <p:cNvCxnSpPr>
                <a:stCxn id="2298" idx="2"/>
                <a:endCxn id="2301" idx="2"/>
              </p:cNvCxnSpPr>
              <p:nvPr/>
            </p:nvCxnSpPr>
            <p:spPr>
              <a:xfrm rot="10800000" flipH="1">
                <a:off x="924650" y="3683303"/>
                <a:ext cx="7356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306" name="Shape 2306"/>
              <p:cNvGrpSpPr/>
              <p:nvPr/>
            </p:nvGrpSpPr>
            <p:grpSpPr>
              <a:xfrm>
                <a:off x="1589425" y="3381471"/>
                <a:ext cx="141600" cy="301966"/>
                <a:chOff x="4619937" y="3720121"/>
                <a:chExt cx="141600" cy="301966"/>
              </a:xfrm>
            </p:grpSpPr>
            <p:sp>
              <p:nvSpPr>
                <p:cNvPr id="2304" name="Shape 2304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01" name="Shape 2301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07" name="Shape 2307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2308" name="Shape 2308"/>
            <p:cNvSpPr/>
            <p:nvPr/>
          </p:nvSpPr>
          <p:spPr>
            <a:xfrm>
              <a:off x="5108237" y="3370012"/>
              <a:ext cx="1004700" cy="10422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Shape 2309"/>
            <p:cNvSpPr/>
            <p:nvPr/>
          </p:nvSpPr>
          <p:spPr>
            <a:xfrm>
              <a:off x="6293744" y="3370010"/>
              <a:ext cx="665399" cy="1042200"/>
            </a:xfrm>
            <a:prstGeom prst="cube">
              <a:avLst>
                <a:gd name="adj" fmla="val 496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0" name="Shape 2310"/>
            <p:cNvGrpSpPr/>
            <p:nvPr/>
          </p:nvGrpSpPr>
          <p:grpSpPr>
            <a:xfrm>
              <a:off x="5858598" y="3597229"/>
              <a:ext cx="627141" cy="428366"/>
              <a:chOff x="5111675" y="4423074"/>
              <a:chExt cx="876875" cy="598946"/>
            </a:xfrm>
          </p:grpSpPr>
          <p:grpSp>
            <p:nvGrpSpPr>
              <p:cNvPr id="2311" name="Shape 2311"/>
              <p:cNvGrpSpPr/>
              <p:nvPr/>
            </p:nvGrpSpPr>
            <p:grpSpPr>
              <a:xfrm>
                <a:off x="5111675" y="4579134"/>
                <a:ext cx="141600" cy="301966"/>
                <a:chOff x="5111675" y="3512334"/>
                <a:chExt cx="141600" cy="301966"/>
              </a:xfrm>
            </p:grpSpPr>
            <p:sp>
              <p:nvSpPr>
                <p:cNvPr id="2312" name="Shape 2312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13" name="Shape 2313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14" name="Shape 2314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315" name="Shape 2315"/>
              <p:cNvCxnSpPr>
                <a:stCxn id="2316" idx="0"/>
                <a:endCxn id="2313" idx="0"/>
              </p:cNvCxnSpPr>
              <p:nvPr/>
            </p:nvCxnSpPr>
            <p:spPr>
              <a:xfrm flipH="1">
                <a:off x="5182450" y="4722328"/>
                <a:ext cx="664500" cy="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317" name="Shape 2317"/>
              <p:cNvCxnSpPr>
                <a:stCxn id="2316" idx="3"/>
                <a:endCxn id="2313" idx="3"/>
              </p:cNvCxnSpPr>
              <p:nvPr/>
            </p:nvCxnSpPr>
            <p:spPr>
              <a:xfrm rot="10800000">
                <a:off x="5253100" y="4805578"/>
                <a:ext cx="7341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318" name="Shape 2318"/>
              <p:cNvCxnSpPr>
                <a:stCxn id="2319" idx="3"/>
                <a:endCxn id="2312" idx="3"/>
              </p:cNvCxnSpPr>
              <p:nvPr/>
            </p:nvCxnSpPr>
            <p:spPr>
              <a:xfrm flipH="1">
                <a:off x="5253100" y="4572624"/>
                <a:ext cx="7341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320" name="Shape 2320"/>
              <p:cNvCxnSpPr>
                <a:stCxn id="2316" idx="2"/>
                <a:endCxn id="2313" idx="2"/>
              </p:cNvCxnSpPr>
              <p:nvPr/>
            </p:nvCxnSpPr>
            <p:spPr>
              <a:xfrm rot="10800000">
                <a:off x="5182450" y="4881028"/>
                <a:ext cx="6645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321" name="Shape 2321"/>
              <p:cNvGrpSpPr/>
              <p:nvPr/>
            </p:nvGrpSpPr>
            <p:grpSpPr>
              <a:xfrm>
                <a:off x="5706700" y="4423074"/>
                <a:ext cx="281850" cy="598946"/>
                <a:chOff x="5935300" y="3356274"/>
                <a:chExt cx="281850" cy="598946"/>
              </a:xfrm>
            </p:grpSpPr>
            <p:sp>
              <p:nvSpPr>
                <p:cNvPr id="2319" name="Shape 2319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16" name="Shape 2316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22" name="Shape 2322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2323" name="Shape 2323"/>
            <p:cNvSpPr/>
            <p:nvPr/>
          </p:nvSpPr>
          <p:spPr>
            <a:xfrm>
              <a:off x="4095863" y="3551045"/>
              <a:ext cx="835500" cy="5208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Shape 2324"/>
            <p:cNvSpPr/>
            <p:nvPr/>
          </p:nvSpPr>
          <p:spPr>
            <a:xfrm>
              <a:off x="4095863" y="4327591"/>
              <a:ext cx="835500" cy="5208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5" name="Shape 2325"/>
            <p:cNvGrpSpPr/>
            <p:nvPr/>
          </p:nvGrpSpPr>
          <p:grpSpPr>
            <a:xfrm>
              <a:off x="3639565" y="3597444"/>
              <a:ext cx="568154" cy="1086523"/>
              <a:chOff x="3578500" y="3195299"/>
              <a:chExt cx="794400" cy="1519187"/>
            </a:xfrm>
          </p:grpSpPr>
          <p:grpSp>
            <p:nvGrpSpPr>
              <p:cNvPr id="2326" name="Shape 2326"/>
              <p:cNvGrpSpPr/>
              <p:nvPr/>
            </p:nvGrpSpPr>
            <p:grpSpPr>
              <a:xfrm>
                <a:off x="3578500" y="3195299"/>
                <a:ext cx="280500" cy="598353"/>
                <a:chOff x="3586312" y="3569699"/>
                <a:chExt cx="280500" cy="598353"/>
              </a:xfrm>
            </p:grpSpPr>
            <p:sp>
              <p:nvSpPr>
                <p:cNvPr id="2327" name="Shape 2327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28" name="Shape 2328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29" name="Shape 2329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330" name="Shape 2330"/>
              <p:cNvCxnSpPr>
                <a:stCxn id="2328" idx="0"/>
                <a:endCxn id="2331" idx="0"/>
              </p:cNvCxnSpPr>
              <p:nvPr/>
            </p:nvCxnSpPr>
            <p:spPr>
              <a:xfrm>
                <a:off x="3718750" y="3494553"/>
                <a:ext cx="5832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332" name="Shape 2332"/>
              <p:cNvCxnSpPr>
                <a:stCxn id="2328" idx="3"/>
                <a:endCxn id="2331" idx="3"/>
              </p:cNvCxnSpPr>
              <p:nvPr/>
            </p:nvCxnSpPr>
            <p:spPr>
              <a:xfrm rot="10800000" flipH="1">
                <a:off x="3859000" y="3572403"/>
                <a:ext cx="513900" cy="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333" name="Shape 2333"/>
              <p:cNvCxnSpPr>
                <a:stCxn id="2327" idx="3"/>
                <a:endCxn id="2334" idx="3"/>
              </p:cNvCxnSpPr>
              <p:nvPr/>
            </p:nvCxnSpPr>
            <p:spPr>
              <a:xfrm>
                <a:off x="3859000" y="3344849"/>
                <a:ext cx="5139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335" name="Shape 2335"/>
              <p:cNvCxnSpPr>
                <a:stCxn id="2328" idx="2"/>
                <a:endCxn id="2331" idx="2"/>
              </p:cNvCxnSpPr>
              <p:nvPr/>
            </p:nvCxnSpPr>
            <p:spPr>
              <a:xfrm rot="10800000" flipH="1">
                <a:off x="3718750" y="3647553"/>
                <a:ext cx="5832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336" name="Shape 2336"/>
              <p:cNvGrpSpPr/>
              <p:nvPr/>
            </p:nvGrpSpPr>
            <p:grpSpPr>
              <a:xfrm>
                <a:off x="4231125" y="3345721"/>
                <a:ext cx="141600" cy="301966"/>
                <a:chOff x="4619937" y="3720121"/>
                <a:chExt cx="141600" cy="301966"/>
              </a:xfrm>
            </p:grpSpPr>
            <p:sp>
              <p:nvSpPr>
                <p:cNvPr id="2334" name="Shape 2334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31" name="Shape 2331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37" name="Shape 2337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338" name="Shape 2338"/>
              <p:cNvCxnSpPr>
                <a:stCxn id="2328" idx="0"/>
                <a:endCxn id="2339" idx="0"/>
              </p:cNvCxnSpPr>
              <p:nvPr/>
            </p:nvCxnSpPr>
            <p:spPr>
              <a:xfrm>
                <a:off x="3718750" y="3494553"/>
                <a:ext cx="583200" cy="106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340" name="Shape 2340"/>
              <p:cNvCxnSpPr>
                <a:stCxn id="2328" idx="3"/>
                <a:endCxn id="2339" idx="3"/>
              </p:cNvCxnSpPr>
              <p:nvPr/>
            </p:nvCxnSpPr>
            <p:spPr>
              <a:xfrm>
                <a:off x="3859000" y="3644103"/>
                <a:ext cx="513900" cy="99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341" name="Shape 2341"/>
              <p:cNvCxnSpPr>
                <a:stCxn id="2327" idx="3"/>
                <a:endCxn id="2342" idx="3"/>
              </p:cNvCxnSpPr>
              <p:nvPr/>
            </p:nvCxnSpPr>
            <p:spPr>
              <a:xfrm>
                <a:off x="3859000" y="3344849"/>
                <a:ext cx="513900" cy="114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343" name="Shape 2343"/>
              <p:cNvCxnSpPr>
                <a:stCxn id="2328" idx="2"/>
                <a:endCxn id="2339" idx="2"/>
              </p:cNvCxnSpPr>
              <p:nvPr/>
            </p:nvCxnSpPr>
            <p:spPr>
              <a:xfrm>
                <a:off x="3718750" y="3793653"/>
                <a:ext cx="583200" cy="9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344" name="Shape 2344"/>
              <p:cNvGrpSpPr/>
              <p:nvPr/>
            </p:nvGrpSpPr>
            <p:grpSpPr>
              <a:xfrm>
                <a:off x="4231125" y="4412521"/>
                <a:ext cx="141600" cy="301966"/>
                <a:chOff x="4619937" y="3720121"/>
                <a:chExt cx="141600" cy="301966"/>
              </a:xfrm>
            </p:grpSpPr>
            <p:sp>
              <p:nvSpPr>
                <p:cNvPr id="2342" name="Shape 2342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39" name="Shape 2339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45" name="Shape 2345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2346" name="Shape 2346"/>
            <p:cNvGrpSpPr/>
            <p:nvPr/>
          </p:nvGrpSpPr>
          <p:grpSpPr>
            <a:xfrm>
              <a:off x="4772661" y="3597236"/>
              <a:ext cx="518144" cy="1083704"/>
              <a:chOff x="4705605" y="3195009"/>
              <a:chExt cx="724475" cy="1515247"/>
            </a:xfrm>
          </p:grpSpPr>
          <p:grpSp>
            <p:nvGrpSpPr>
              <p:cNvPr id="2347" name="Shape 2347"/>
              <p:cNvGrpSpPr/>
              <p:nvPr/>
            </p:nvGrpSpPr>
            <p:grpSpPr>
              <a:xfrm>
                <a:off x="4705605" y="3351068"/>
                <a:ext cx="141600" cy="301966"/>
                <a:chOff x="5111675" y="3512334"/>
                <a:chExt cx="141600" cy="301966"/>
              </a:xfrm>
            </p:grpSpPr>
            <p:sp>
              <p:nvSpPr>
                <p:cNvPr id="2348" name="Shape 2348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49" name="Shape 2349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50" name="Shape 2350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351" name="Shape 2351"/>
              <p:cNvCxnSpPr>
                <a:stCxn id="2352" idx="0"/>
                <a:endCxn id="2349" idx="0"/>
              </p:cNvCxnSpPr>
              <p:nvPr/>
            </p:nvCxnSpPr>
            <p:spPr>
              <a:xfrm flipH="1">
                <a:off x="4776380" y="3494262"/>
                <a:ext cx="512100" cy="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353" name="Shape 2353"/>
              <p:cNvCxnSpPr>
                <a:stCxn id="2352" idx="3"/>
                <a:endCxn id="2349" idx="3"/>
              </p:cNvCxnSpPr>
              <p:nvPr/>
            </p:nvCxnSpPr>
            <p:spPr>
              <a:xfrm rot="10800000">
                <a:off x="4847330" y="3577512"/>
                <a:ext cx="5814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354" name="Shape 2354"/>
              <p:cNvCxnSpPr>
                <a:stCxn id="2355" idx="3"/>
                <a:endCxn id="2348" idx="3"/>
              </p:cNvCxnSpPr>
              <p:nvPr/>
            </p:nvCxnSpPr>
            <p:spPr>
              <a:xfrm flipH="1">
                <a:off x="4847330" y="3344559"/>
                <a:ext cx="5814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356" name="Shape 2356"/>
              <p:cNvCxnSpPr>
                <a:stCxn id="2352" idx="2"/>
                <a:endCxn id="2349" idx="2"/>
              </p:cNvCxnSpPr>
              <p:nvPr/>
            </p:nvCxnSpPr>
            <p:spPr>
              <a:xfrm rot="10800000">
                <a:off x="4776380" y="3652962"/>
                <a:ext cx="5121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357" name="Shape 2357"/>
              <p:cNvGrpSpPr/>
              <p:nvPr/>
            </p:nvGrpSpPr>
            <p:grpSpPr>
              <a:xfrm>
                <a:off x="5148230" y="3195009"/>
                <a:ext cx="281850" cy="598946"/>
                <a:chOff x="5935300" y="3356274"/>
                <a:chExt cx="281850" cy="598946"/>
              </a:xfrm>
            </p:grpSpPr>
            <p:sp>
              <p:nvSpPr>
                <p:cNvPr id="2355" name="Shape 2355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52" name="Shape 2352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58" name="Shape 2358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2359" name="Shape 2359"/>
              <p:cNvGrpSpPr/>
              <p:nvPr/>
            </p:nvGrpSpPr>
            <p:grpSpPr>
              <a:xfrm>
                <a:off x="4705605" y="4408290"/>
                <a:ext cx="141600" cy="301966"/>
                <a:chOff x="5111675" y="3512334"/>
                <a:chExt cx="141600" cy="301966"/>
              </a:xfrm>
            </p:grpSpPr>
            <p:sp>
              <p:nvSpPr>
                <p:cNvPr id="2360" name="Shape 2360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61" name="Shape 2361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62" name="Shape 2362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363" name="Shape 2363"/>
              <p:cNvCxnSpPr>
                <a:stCxn id="2352" idx="0"/>
                <a:endCxn id="2361" idx="0"/>
              </p:cNvCxnSpPr>
              <p:nvPr/>
            </p:nvCxnSpPr>
            <p:spPr>
              <a:xfrm flipH="1">
                <a:off x="4776380" y="3494262"/>
                <a:ext cx="512100" cy="10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364" name="Shape 2364"/>
              <p:cNvCxnSpPr>
                <a:stCxn id="2352" idx="3"/>
                <a:endCxn id="2361" idx="3"/>
              </p:cNvCxnSpPr>
              <p:nvPr/>
            </p:nvCxnSpPr>
            <p:spPr>
              <a:xfrm flipH="1">
                <a:off x="4847330" y="3643812"/>
                <a:ext cx="581400" cy="99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365" name="Shape 2365"/>
              <p:cNvCxnSpPr>
                <a:stCxn id="2355" idx="3"/>
                <a:endCxn id="2360" idx="3"/>
              </p:cNvCxnSpPr>
              <p:nvPr/>
            </p:nvCxnSpPr>
            <p:spPr>
              <a:xfrm flipH="1">
                <a:off x="4847330" y="3344559"/>
                <a:ext cx="581400" cy="113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366" name="Shape 2366"/>
              <p:cNvCxnSpPr>
                <a:stCxn id="2352" idx="2"/>
                <a:endCxn id="2361" idx="2"/>
              </p:cNvCxnSpPr>
              <p:nvPr/>
            </p:nvCxnSpPr>
            <p:spPr>
              <a:xfrm flipH="1">
                <a:off x="4776380" y="3793362"/>
                <a:ext cx="512100" cy="91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2367" name="Shape 2367"/>
            <p:cNvGrpSpPr/>
            <p:nvPr/>
          </p:nvGrpSpPr>
          <p:grpSpPr>
            <a:xfrm>
              <a:off x="7126602" y="3009880"/>
              <a:ext cx="1148325" cy="1762593"/>
              <a:chOff x="1632161" y="309187"/>
              <a:chExt cx="1605600" cy="2464476"/>
            </a:xfrm>
          </p:grpSpPr>
          <p:sp>
            <p:nvSpPr>
              <p:cNvPr id="2368" name="Shape 2368"/>
              <p:cNvSpPr/>
              <p:nvPr/>
            </p:nvSpPr>
            <p:spPr>
              <a:xfrm rot="-5400000">
                <a:off x="1215475" y="1301263"/>
                <a:ext cx="1995600" cy="949200"/>
              </a:xfrm>
              <a:prstGeom prst="trapezoid">
                <a:avLst>
                  <a:gd name="adj" fmla="val 53002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69" name="Shape 2369"/>
              <p:cNvSpPr/>
              <p:nvPr/>
            </p:nvSpPr>
            <p:spPr>
              <a:xfrm rot="-5400000" flipH="1">
                <a:off x="1688037" y="1319142"/>
                <a:ext cx="2451900" cy="456300"/>
              </a:xfrm>
              <a:prstGeom prst="parallelogram">
                <a:avLst>
                  <a:gd name="adj" fmla="val 99775"/>
                </a:avLst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70" name="Shape 2370"/>
              <p:cNvSpPr/>
              <p:nvPr/>
            </p:nvSpPr>
            <p:spPr>
              <a:xfrm rot="-1682899">
                <a:off x="1577164" y="701137"/>
                <a:ext cx="1715594" cy="195000"/>
              </a:xfrm>
              <a:prstGeom prst="parallelogram">
                <a:avLst>
                  <a:gd name="adj" fmla="val 331463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371" name="Shape 2371"/>
            <p:cNvSpPr/>
            <p:nvPr/>
          </p:nvSpPr>
          <p:spPr>
            <a:xfrm>
              <a:off x="311596" y="3026393"/>
              <a:ext cx="390000" cy="1754700"/>
            </a:xfrm>
            <a:prstGeom prst="cube">
              <a:avLst>
                <a:gd name="adj" fmla="val 83110"/>
              </a:avLst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2" name="Shape 2372"/>
            <p:cNvGrpSpPr/>
            <p:nvPr/>
          </p:nvGrpSpPr>
          <p:grpSpPr>
            <a:xfrm>
              <a:off x="880468" y="2988514"/>
              <a:ext cx="1006715" cy="1829813"/>
              <a:chOff x="331776" y="215199"/>
              <a:chExt cx="1407600" cy="2558463"/>
            </a:xfrm>
          </p:grpSpPr>
          <p:sp>
            <p:nvSpPr>
              <p:cNvPr id="2373" name="Shape 2373"/>
              <p:cNvSpPr/>
              <p:nvPr/>
            </p:nvSpPr>
            <p:spPr>
              <a:xfrm rot="5400000">
                <a:off x="-189600" y="1301263"/>
                <a:ext cx="1995600" cy="949200"/>
              </a:xfrm>
              <a:prstGeom prst="trapezoid">
                <a:avLst>
                  <a:gd name="adj" fmla="val 53002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74" name="Shape 2374"/>
              <p:cNvSpPr/>
              <p:nvPr/>
            </p:nvSpPr>
            <p:spPr>
              <a:xfrm rot="-5400000" flipH="1">
                <a:off x="781075" y="1319150"/>
                <a:ext cx="1457100" cy="456300"/>
              </a:xfrm>
              <a:prstGeom prst="parallelogram">
                <a:avLst>
                  <a:gd name="adj" fmla="val 99775"/>
                </a:avLst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75" name="Shape 2375"/>
              <p:cNvSpPr/>
              <p:nvPr/>
            </p:nvSpPr>
            <p:spPr>
              <a:xfrm rot="1679243">
                <a:off x="405884" y="473887"/>
                <a:ext cx="1259383" cy="629824"/>
              </a:xfrm>
              <a:prstGeom prst="parallelogram">
                <a:avLst>
                  <a:gd name="adj" fmla="val 31025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376" name="Shape 2376"/>
            <p:cNvSpPr/>
            <p:nvPr/>
          </p:nvSpPr>
          <p:spPr>
            <a:xfrm>
              <a:off x="8442419" y="3026400"/>
              <a:ext cx="390000" cy="1754699"/>
            </a:xfrm>
            <a:prstGeom prst="cube">
              <a:avLst>
                <a:gd name="adj" fmla="val 8311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Shape 2377"/>
            <p:cNvSpPr txBox="1"/>
            <p:nvPr/>
          </p:nvSpPr>
          <p:spPr>
            <a:xfrm>
              <a:off x="124837" y="4809900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Image</a:t>
              </a:r>
            </a:p>
          </p:txBody>
        </p:sp>
        <p:sp>
          <p:nvSpPr>
            <p:cNvPr id="2378" name="Shape 2378"/>
            <p:cNvSpPr txBox="1"/>
            <p:nvPr/>
          </p:nvSpPr>
          <p:spPr>
            <a:xfrm>
              <a:off x="892862" y="4809900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Encoder</a:t>
              </a:r>
            </a:p>
          </p:txBody>
        </p:sp>
        <p:sp>
          <p:nvSpPr>
            <p:cNvPr id="2379" name="Shape 2379"/>
            <p:cNvSpPr txBox="1"/>
            <p:nvPr/>
          </p:nvSpPr>
          <p:spPr>
            <a:xfrm>
              <a:off x="7209812" y="4809900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Decoder</a:t>
              </a:r>
            </a:p>
          </p:txBody>
        </p:sp>
        <p:sp>
          <p:nvSpPr>
            <p:cNvPr id="2380" name="Shape 2380"/>
            <p:cNvSpPr txBox="1"/>
            <p:nvPr/>
          </p:nvSpPr>
          <p:spPr>
            <a:xfrm>
              <a:off x="8255662" y="4809900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Recon</a:t>
              </a:r>
            </a:p>
          </p:txBody>
        </p:sp>
        <p:pic>
          <p:nvPicPr>
            <p:cNvPr id="2381" name="Shape 238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507079" y="3082301"/>
              <a:ext cx="287556" cy="184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2" name="Shape 238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37405" y="4495445"/>
              <a:ext cx="124252" cy="166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3" name="Shape 2383"/>
            <p:cNvSpPr txBox="1"/>
            <p:nvPr/>
          </p:nvSpPr>
          <p:spPr>
            <a:xfrm>
              <a:off x="1942275" y="4415106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Pool(4)</a:t>
              </a:r>
            </a:p>
          </p:txBody>
        </p:sp>
        <p:sp>
          <p:nvSpPr>
            <p:cNvPr id="2384" name="Shape 2384"/>
            <p:cNvSpPr txBox="1"/>
            <p:nvPr/>
          </p:nvSpPr>
          <p:spPr>
            <a:xfrm>
              <a:off x="6186304" y="4412075"/>
              <a:ext cx="1189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Unpool(4)</a:t>
              </a:r>
            </a:p>
          </p:txBody>
        </p:sp>
        <p:sp>
          <p:nvSpPr>
            <p:cNvPr id="2385" name="Shape 2385"/>
            <p:cNvSpPr txBox="1"/>
            <p:nvPr/>
          </p:nvSpPr>
          <p:spPr>
            <a:xfrm>
              <a:off x="2468771" y="3007800"/>
              <a:ext cx="11148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Conv(5,1)</a:t>
              </a:r>
            </a:p>
          </p:txBody>
        </p:sp>
        <p:sp>
          <p:nvSpPr>
            <p:cNvPr id="2386" name="Shape 2386"/>
            <p:cNvSpPr txBox="1"/>
            <p:nvPr/>
          </p:nvSpPr>
          <p:spPr>
            <a:xfrm>
              <a:off x="5681076" y="3007800"/>
              <a:ext cx="12780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Deconv(5,1)</a:t>
              </a:r>
            </a:p>
          </p:txBody>
        </p:sp>
        <p:pic>
          <p:nvPicPr>
            <p:cNvPr id="2387" name="Shape 238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212118" y="4486576"/>
              <a:ext cx="145553" cy="18460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88" name="Shape 2388"/>
            <p:cNvCxnSpPr>
              <a:stCxn id="2385" idx="2"/>
            </p:cNvCxnSpPr>
            <p:nvPr/>
          </p:nvCxnSpPr>
          <p:spPr>
            <a:xfrm flipH="1">
              <a:off x="2791271" y="3341400"/>
              <a:ext cx="234900" cy="38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89" name="Shape 2389"/>
            <p:cNvCxnSpPr>
              <a:stCxn id="2386" idx="2"/>
            </p:cNvCxnSpPr>
            <p:nvPr/>
          </p:nvCxnSpPr>
          <p:spPr>
            <a:xfrm flipH="1">
              <a:off x="6179076" y="3341400"/>
              <a:ext cx="141000" cy="39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pic>
          <p:nvPicPr>
            <p:cNvPr id="2390" name="Shape 239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219162" y="4704517"/>
              <a:ext cx="748727" cy="205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91" name="Shape 2391"/>
          <p:cNvGrpSpPr/>
          <p:nvPr/>
        </p:nvGrpSpPr>
        <p:grpSpPr>
          <a:xfrm>
            <a:off x="5424875" y="225100"/>
            <a:ext cx="3594300" cy="442523"/>
            <a:chOff x="5424875" y="225100"/>
            <a:chExt cx="3594300" cy="442523"/>
          </a:xfrm>
        </p:grpSpPr>
        <p:sp>
          <p:nvSpPr>
            <p:cNvPr id="2392" name="Shape 2392"/>
            <p:cNvSpPr txBox="1"/>
            <p:nvPr/>
          </p:nvSpPr>
          <p:spPr>
            <a:xfrm>
              <a:off x="5424875" y="225100"/>
              <a:ext cx="35943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1371600" lvl="2" indent="-304800" rtl="0">
                <a:lnSpc>
                  <a:spcPct val="115000"/>
                </a:lnSpc>
                <a:spcBef>
                  <a:spcPts val="0"/>
                </a:spcBef>
                <a:buClr>
                  <a:schemeClr val="dk2"/>
                </a:buClr>
                <a:buSzPct val="100000"/>
              </a:pPr>
              <a:r>
                <a:rPr lang="en" sz="1200" i="1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r>
                <a:rPr lang="en" sz="1200" i="1" baseline="300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*</a:t>
              </a:r>
              <a:r>
                <a:rPr lang="en" sz="1200">
                  <a:solidFill>
                    <a:schemeClr val="dk2"/>
                  </a:solidFill>
                </a:rPr>
                <a:t>  : Learned deconv(5,1)</a:t>
              </a:r>
            </a:p>
          </p:txBody>
        </p:sp>
        <p:sp>
          <p:nvSpPr>
            <p:cNvPr id="2393" name="Shape 2393"/>
            <p:cNvSpPr txBox="1"/>
            <p:nvPr/>
          </p:nvSpPr>
          <p:spPr>
            <a:xfrm>
              <a:off x="5424875" y="444123"/>
              <a:ext cx="35943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1371600" lvl="2" indent="-304800" rtl="0">
                <a:lnSpc>
                  <a:spcPct val="115000"/>
                </a:lnSpc>
                <a:spcBef>
                  <a:spcPts val="0"/>
                </a:spcBef>
                <a:buClr>
                  <a:schemeClr val="dk2"/>
                </a:buClr>
                <a:buSzPct val="100000"/>
              </a:pPr>
              <a:r>
                <a:rPr lang="en" sz="1200" i="1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r>
                <a:rPr lang="en" sz="1200" i="1" baseline="300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T</a:t>
              </a:r>
              <a:r>
                <a:rPr lang="en" sz="1200">
                  <a:solidFill>
                    <a:schemeClr val="dk2"/>
                  </a:solidFill>
                </a:rPr>
                <a:t>  : transpose of conv(5,1)</a:t>
              </a:r>
            </a:p>
          </p:txBody>
        </p:sp>
        <p:pic>
          <p:nvPicPr>
            <p:cNvPr id="2394" name="Shape 2394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6839320" y="448543"/>
              <a:ext cx="301756" cy="177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5" name="Shape 239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827272" y="244795"/>
              <a:ext cx="287556" cy="1846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Shape 240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Experiment: image reconstruction</a:t>
            </a:r>
          </a:p>
        </p:txBody>
      </p:sp>
      <p:sp>
        <p:nvSpPr>
          <p:cNvPr id="2401" name="Shape 2401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VGGNet-16; (c) Reconstruction from IHT with learned filters</a:t>
            </a:r>
          </a:p>
        </p:txBody>
      </p:sp>
      <p:pic>
        <p:nvPicPr>
          <p:cNvPr id="2402" name="Shape 24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403299"/>
            <a:ext cx="8520600" cy="773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3" name="Shape 24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800" y="2252850"/>
            <a:ext cx="8520409" cy="773349"/>
          </a:xfrm>
          <a:prstGeom prst="rect">
            <a:avLst/>
          </a:prstGeom>
          <a:noFill/>
          <a:ln>
            <a:noFill/>
          </a:ln>
        </p:spPr>
      </p:pic>
      <p:sp>
        <p:nvSpPr>
          <p:cNvPr id="2404" name="Shape 2404"/>
          <p:cNvSpPr/>
          <p:nvPr/>
        </p:nvSpPr>
        <p:spPr>
          <a:xfrm>
            <a:off x="124850" y="1719775"/>
            <a:ext cx="140400" cy="1404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5" name="Shape 2405"/>
          <p:cNvSpPr/>
          <p:nvPr/>
        </p:nvSpPr>
        <p:spPr>
          <a:xfrm>
            <a:off x="124850" y="2501550"/>
            <a:ext cx="140400" cy="1404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06" name="Shape 2406"/>
          <p:cNvGrpSpPr/>
          <p:nvPr/>
        </p:nvGrpSpPr>
        <p:grpSpPr>
          <a:xfrm>
            <a:off x="124837" y="2988514"/>
            <a:ext cx="8894325" cy="2154985"/>
            <a:chOff x="124837" y="2988514"/>
            <a:chExt cx="8894325" cy="2154985"/>
          </a:xfrm>
        </p:grpSpPr>
        <p:pic>
          <p:nvPicPr>
            <p:cNvPr id="2407" name="Shape 240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3158" y="3082300"/>
              <a:ext cx="227205" cy="184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8" name="Shape 240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99979" y="3085849"/>
              <a:ext cx="301756" cy="177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9" name="Shape 240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579092" y="3048749"/>
              <a:ext cx="181054" cy="159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0" name="Shape 241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002880" y="4479469"/>
              <a:ext cx="1114725" cy="1988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1" name="Shape 2411"/>
            <p:cNvSpPr/>
            <p:nvPr/>
          </p:nvSpPr>
          <p:spPr>
            <a:xfrm rot="5400000">
              <a:off x="4634512" y="2516700"/>
              <a:ext cx="70200" cy="15096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412" name="Shape 241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095024" y="4486574"/>
              <a:ext cx="313494" cy="18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3" name="Shape 2413"/>
            <p:cNvSpPr/>
            <p:nvPr/>
          </p:nvSpPr>
          <p:spPr>
            <a:xfrm>
              <a:off x="2068128" y="3370010"/>
              <a:ext cx="665400" cy="1042200"/>
            </a:xfrm>
            <a:prstGeom prst="cube">
              <a:avLst>
                <a:gd name="adj" fmla="val 496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2914423" y="3370012"/>
              <a:ext cx="1004700" cy="10422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5" name="Shape 2415"/>
            <p:cNvGrpSpPr/>
            <p:nvPr/>
          </p:nvGrpSpPr>
          <p:grpSpPr>
            <a:xfrm>
              <a:off x="2406203" y="3597444"/>
              <a:ext cx="677026" cy="427942"/>
              <a:chOff x="784400" y="3231049"/>
              <a:chExt cx="946625" cy="598353"/>
            </a:xfrm>
          </p:grpSpPr>
          <p:grpSp>
            <p:nvGrpSpPr>
              <p:cNvPr id="2416" name="Shape 2416"/>
              <p:cNvGrpSpPr/>
              <p:nvPr/>
            </p:nvGrpSpPr>
            <p:grpSpPr>
              <a:xfrm>
                <a:off x="784400" y="3231049"/>
                <a:ext cx="280500" cy="598353"/>
                <a:chOff x="3586312" y="3569699"/>
                <a:chExt cx="280500" cy="598353"/>
              </a:xfrm>
            </p:grpSpPr>
            <p:sp>
              <p:nvSpPr>
                <p:cNvPr id="2417" name="Shape 2417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18" name="Shape 2418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19" name="Shape 2419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rgbClr val="6AA84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420" name="Shape 2420"/>
              <p:cNvCxnSpPr>
                <a:stCxn id="2418" idx="0"/>
                <a:endCxn id="2421" idx="0"/>
              </p:cNvCxnSpPr>
              <p:nvPr/>
            </p:nvCxnSpPr>
            <p:spPr>
              <a:xfrm>
                <a:off x="924650" y="3530303"/>
                <a:ext cx="7356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422" name="Shape 2422"/>
              <p:cNvCxnSpPr>
                <a:stCxn id="2418" idx="3"/>
                <a:endCxn id="2421" idx="3"/>
              </p:cNvCxnSpPr>
              <p:nvPr/>
            </p:nvCxnSpPr>
            <p:spPr>
              <a:xfrm rot="10800000" flipH="1">
                <a:off x="1064900" y="3608153"/>
                <a:ext cx="666000" cy="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423" name="Shape 2423"/>
              <p:cNvCxnSpPr>
                <a:stCxn id="2417" idx="3"/>
                <a:endCxn id="2424" idx="3"/>
              </p:cNvCxnSpPr>
              <p:nvPr/>
            </p:nvCxnSpPr>
            <p:spPr>
              <a:xfrm>
                <a:off x="1064900" y="3380599"/>
                <a:ext cx="6660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425" name="Shape 2425"/>
              <p:cNvCxnSpPr>
                <a:stCxn id="2418" idx="2"/>
                <a:endCxn id="2421" idx="2"/>
              </p:cNvCxnSpPr>
              <p:nvPr/>
            </p:nvCxnSpPr>
            <p:spPr>
              <a:xfrm rot="10800000" flipH="1">
                <a:off x="924650" y="3683303"/>
                <a:ext cx="7356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426" name="Shape 2426"/>
              <p:cNvGrpSpPr/>
              <p:nvPr/>
            </p:nvGrpSpPr>
            <p:grpSpPr>
              <a:xfrm>
                <a:off x="1589425" y="3381471"/>
                <a:ext cx="141600" cy="301966"/>
                <a:chOff x="4619937" y="3720121"/>
                <a:chExt cx="141600" cy="301966"/>
              </a:xfrm>
            </p:grpSpPr>
            <p:sp>
              <p:nvSpPr>
                <p:cNvPr id="2424" name="Shape 2424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21" name="Shape 2421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27" name="Shape 2427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rgbClr val="6AA84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2428" name="Shape 2428"/>
            <p:cNvSpPr/>
            <p:nvPr/>
          </p:nvSpPr>
          <p:spPr>
            <a:xfrm>
              <a:off x="5108237" y="3370012"/>
              <a:ext cx="1004700" cy="10422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6293744" y="3370010"/>
              <a:ext cx="665399" cy="1042200"/>
            </a:xfrm>
            <a:prstGeom prst="cube">
              <a:avLst>
                <a:gd name="adj" fmla="val 496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0" name="Shape 2430"/>
            <p:cNvGrpSpPr/>
            <p:nvPr/>
          </p:nvGrpSpPr>
          <p:grpSpPr>
            <a:xfrm>
              <a:off x="5858598" y="3597229"/>
              <a:ext cx="627141" cy="428366"/>
              <a:chOff x="5111675" y="4423074"/>
              <a:chExt cx="876875" cy="598946"/>
            </a:xfrm>
          </p:grpSpPr>
          <p:grpSp>
            <p:nvGrpSpPr>
              <p:cNvPr id="2431" name="Shape 2431"/>
              <p:cNvGrpSpPr/>
              <p:nvPr/>
            </p:nvGrpSpPr>
            <p:grpSpPr>
              <a:xfrm>
                <a:off x="5111675" y="4579134"/>
                <a:ext cx="141600" cy="301966"/>
                <a:chOff x="5111675" y="3512334"/>
                <a:chExt cx="141600" cy="301966"/>
              </a:xfrm>
            </p:grpSpPr>
            <p:sp>
              <p:nvSpPr>
                <p:cNvPr id="2432" name="Shape 2432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33" name="Shape 2433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34" name="Shape 2434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rgbClr val="6AA84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435" name="Shape 2435"/>
              <p:cNvCxnSpPr>
                <a:stCxn id="2436" idx="0"/>
                <a:endCxn id="2433" idx="0"/>
              </p:cNvCxnSpPr>
              <p:nvPr/>
            </p:nvCxnSpPr>
            <p:spPr>
              <a:xfrm flipH="1">
                <a:off x="5182450" y="4722328"/>
                <a:ext cx="664500" cy="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437" name="Shape 2437"/>
              <p:cNvCxnSpPr>
                <a:stCxn id="2436" idx="3"/>
                <a:endCxn id="2433" idx="3"/>
              </p:cNvCxnSpPr>
              <p:nvPr/>
            </p:nvCxnSpPr>
            <p:spPr>
              <a:xfrm rot="10800000">
                <a:off x="5253100" y="4805578"/>
                <a:ext cx="7341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438" name="Shape 2438"/>
              <p:cNvCxnSpPr>
                <a:stCxn id="2439" idx="3"/>
                <a:endCxn id="2432" idx="3"/>
              </p:cNvCxnSpPr>
              <p:nvPr/>
            </p:nvCxnSpPr>
            <p:spPr>
              <a:xfrm flipH="1">
                <a:off x="5253100" y="4572624"/>
                <a:ext cx="7341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440" name="Shape 2440"/>
              <p:cNvCxnSpPr>
                <a:stCxn id="2436" idx="2"/>
                <a:endCxn id="2433" idx="2"/>
              </p:cNvCxnSpPr>
              <p:nvPr/>
            </p:nvCxnSpPr>
            <p:spPr>
              <a:xfrm rot="10800000">
                <a:off x="5182450" y="4881028"/>
                <a:ext cx="6645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441" name="Shape 2441"/>
              <p:cNvGrpSpPr/>
              <p:nvPr/>
            </p:nvGrpSpPr>
            <p:grpSpPr>
              <a:xfrm>
                <a:off x="5706700" y="4423074"/>
                <a:ext cx="281850" cy="598946"/>
                <a:chOff x="5935300" y="3356274"/>
                <a:chExt cx="281850" cy="598946"/>
              </a:xfrm>
            </p:grpSpPr>
            <p:sp>
              <p:nvSpPr>
                <p:cNvPr id="2439" name="Shape 2439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36" name="Shape 2436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42" name="Shape 2442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rgbClr val="6AA84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2443" name="Shape 2443"/>
            <p:cNvSpPr/>
            <p:nvPr/>
          </p:nvSpPr>
          <p:spPr>
            <a:xfrm>
              <a:off x="4095863" y="3551045"/>
              <a:ext cx="835500" cy="5208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4" name="Shape 2444"/>
            <p:cNvGrpSpPr/>
            <p:nvPr/>
          </p:nvGrpSpPr>
          <p:grpSpPr>
            <a:xfrm>
              <a:off x="4772661" y="3597236"/>
              <a:ext cx="518144" cy="428366"/>
              <a:chOff x="4705605" y="3195009"/>
              <a:chExt cx="724475" cy="598946"/>
            </a:xfrm>
          </p:grpSpPr>
          <p:grpSp>
            <p:nvGrpSpPr>
              <p:cNvPr id="2445" name="Shape 2445"/>
              <p:cNvGrpSpPr/>
              <p:nvPr/>
            </p:nvGrpSpPr>
            <p:grpSpPr>
              <a:xfrm>
                <a:off x="4705605" y="3351068"/>
                <a:ext cx="141600" cy="301966"/>
                <a:chOff x="5111675" y="3512334"/>
                <a:chExt cx="141600" cy="301966"/>
              </a:xfrm>
            </p:grpSpPr>
            <p:sp>
              <p:nvSpPr>
                <p:cNvPr id="2446" name="Shape 2446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47" name="Shape 2447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48" name="Shape 2448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449" name="Shape 2449"/>
              <p:cNvCxnSpPr>
                <a:stCxn id="2450" idx="0"/>
                <a:endCxn id="2447" idx="0"/>
              </p:cNvCxnSpPr>
              <p:nvPr/>
            </p:nvCxnSpPr>
            <p:spPr>
              <a:xfrm flipH="1">
                <a:off x="4776380" y="3494262"/>
                <a:ext cx="512100" cy="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451" name="Shape 2451"/>
              <p:cNvCxnSpPr>
                <a:stCxn id="2450" idx="3"/>
                <a:endCxn id="2447" idx="3"/>
              </p:cNvCxnSpPr>
              <p:nvPr/>
            </p:nvCxnSpPr>
            <p:spPr>
              <a:xfrm rot="10800000">
                <a:off x="4847330" y="3577512"/>
                <a:ext cx="5814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452" name="Shape 2452"/>
              <p:cNvCxnSpPr>
                <a:stCxn id="2453" idx="3"/>
                <a:endCxn id="2446" idx="3"/>
              </p:cNvCxnSpPr>
              <p:nvPr/>
            </p:nvCxnSpPr>
            <p:spPr>
              <a:xfrm flipH="1">
                <a:off x="4847330" y="3344559"/>
                <a:ext cx="5814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454" name="Shape 2454"/>
              <p:cNvCxnSpPr>
                <a:stCxn id="2450" idx="2"/>
                <a:endCxn id="2447" idx="2"/>
              </p:cNvCxnSpPr>
              <p:nvPr/>
            </p:nvCxnSpPr>
            <p:spPr>
              <a:xfrm rot="10800000">
                <a:off x="4776380" y="3652962"/>
                <a:ext cx="5121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455" name="Shape 2455"/>
              <p:cNvGrpSpPr/>
              <p:nvPr/>
            </p:nvGrpSpPr>
            <p:grpSpPr>
              <a:xfrm>
                <a:off x="5148230" y="3195009"/>
                <a:ext cx="281850" cy="598946"/>
                <a:chOff x="5935300" y="3356274"/>
                <a:chExt cx="281850" cy="598946"/>
              </a:xfrm>
            </p:grpSpPr>
            <p:sp>
              <p:nvSpPr>
                <p:cNvPr id="2453" name="Shape 2453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50" name="Shape 2450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56" name="Shape 2456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2457" name="Shape 2457"/>
            <p:cNvGrpSpPr/>
            <p:nvPr/>
          </p:nvGrpSpPr>
          <p:grpSpPr>
            <a:xfrm>
              <a:off x="7126602" y="3009880"/>
              <a:ext cx="1148325" cy="1762593"/>
              <a:chOff x="1632161" y="309187"/>
              <a:chExt cx="1605600" cy="2464476"/>
            </a:xfrm>
          </p:grpSpPr>
          <p:sp>
            <p:nvSpPr>
              <p:cNvPr id="2458" name="Shape 2458"/>
              <p:cNvSpPr/>
              <p:nvPr/>
            </p:nvSpPr>
            <p:spPr>
              <a:xfrm rot="-5400000">
                <a:off x="1215475" y="1301263"/>
                <a:ext cx="1995600" cy="949200"/>
              </a:xfrm>
              <a:prstGeom prst="trapezoid">
                <a:avLst>
                  <a:gd name="adj" fmla="val 53002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59" name="Shape 2459"/>
              <p:cNvSpPr/>
              <p:nvPr/>
            </p:nvSpPr>
            <p:spPr>
              <a:xfrm rot="-5400000" flipH="1">
                <a:off x="1688037" y="1319142"/>
                <a:ext cx="2451900" cy="456300"/>
              </a:xfrm>
              <a:prstGeom prst="parallelogram">
                <a:avLst>
                  <a:gd name="adj" fmla="val 99775"/>
                </a:avLst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60" name="Shape 2460"/>
              <p:cNvSpPr/>
              <p:nvPr/>
            </p:nvSpPr>
            <p:spPr>
              <a:xfrm rot="-1682899">
                <a:off x="1577164" y="701137"/>
                <a:ext cx="1715594" cy="195000"/>
              </a:xfrm>
              <a:prstGeom prst="parallelogram">
                <a:avLst>
                  <a:gd name="adj" fmla="val 331463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461" name="Shape 2461"/>
            <p:cNvSpPr/>
            <p:nvPr/>
          </p:nvSpPr>
          <p:spPr>
            <a:xfrm>
              <a:off x="311596" y="3026393"/>
              <a:ext cx="390000" cy="1754700"/>
            </a:xfrm>
            <a:prstGeom prst="cube">
              <a:avLst>
                <a:gd name="adj" fmla="val 83110"/>
              </a:avLst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2" name="Shape 2462"/>
            <p:cNvGrpSpPr/>
            <p:nvPr/>
          </p:nvGrpSpPr>
          <p:grpSpPr>
            <a:xfrm>
              <a:off x="880468" y="2988514"/>
              <a:ext cx="1006715" cy="1829813"/>
              <a:chOff x="331776" y="215199"/>
              <a:chExt cx="1407600" cy="2558463"/>
            </a:xfrm>
          </p:grpSpPr>
          <p:sp>
            <p:nvSpPr>
              <p:cNvPr id="2463" name="Shape 2463"/>
              <p:cNvSpPr/>
              <p:nvPr/>
            </p:nvSpPr>
            <p:spPr>
              <a:xfrm rot="5400000">
                <a:off x="-189600" y="1301263"/>
                <a:ext cx="1995600" cy="949200"/>
              </a:xfrm>
              <a:prstGeom prst="trapezoid">
                <a:avLst>
                  <a:gd name="adj" fmla="val 53002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64" name="Shape 2464"/>
              <p:cNvSpPr/>
              <p:nvPr/>
            </p:nvSpPr>
            <p:spPr>
              <a:xfrm rot="-5400000" flipH="1">
                <a:off x="781075" y="1319150"/>
                <a:ext cx="1457100" cy="456300"/>
              </a:xfrm>
              <a:prstGeom prst="parallelogram">
                <a:avLst>
                  <a:gd name="adj" fmla="val 99775"/>
                </a:avLst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65" name="Shape 2465"/>
              <p:cNvSpPr/>
              <p:nvPr/>
            </p:nvSpPr>
            <p:spPr>
              <a:xfrm rot="1679243">
                <a:off x="405884" y="473887"/>
                <a:ext cx="1259383" cy="629824"/>
              </a:xfrm>
              <a:prstGeom prst="parallelogram">
                <a:avLst>
                  <a:gd name="adj" fmla="val 31025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466" name="Shape 2466"/>
            <p:cNvSpPr/>
            <p:nvPr/>
          </p:nvSpPr>
          <p:spPr>
            <a:xfrm>
              <a:off x="8442419" y="3026400"/>
              <a:ext cx="390000" cy="1754699"/>
            </a:xfrm>
            <a:prstGeom prst="cube">
              <a:avLst>
                <a:gd name="adj" fmla="val 8311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Shape 2467"/>
            <p:cNvSpPr txBox="1"/>
            <p:nvPr/>
          </p:nvSpPr>
          <p:spPr>
            <a:xfrm>
              <a:off x="124837" y="4809900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Image</a:t>
              </a:r>
            </a:p>
          </p:txBody>
        </p:sp>
        <p:sp>
          <p:nvSpPr>
            <p:cNvPr id="2468" name="Shape 2468"/>
            <p:cNvSpPr txBox="1"/>
            <p:nvPr/>
          </p:nvSpPr>
          <p:spPr>
            <a:xfrm>
              <a:off x="892862" y="4809900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Encoder</a:t>
              </a:r>
            </a:p>
          </p:txBody>
        </p:sp>
        <p:sp>
          <p:nvSpPr>
            <p:cNvPr id="2469" name="Shape 2469"/>
            <p:cNvSpPr txBox="1"/>
            <p:nvPr/>
          </p:nvSpPr>
          <p:spPr>
            <a:xfrm>
              <a:off x="7209812" y="4809900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Decoder</a:t>
              </a:r>
            </a:p>
          </p:txBody>
        </p:sp>
        <p:sp>
          <p:nvSpPr>
            <p:cNvPr id="2470" name="Shape 2470"/>
            <p:cNvSpPr txBox="1"/>
            <p:nvPr/>
          </p:nvSpPr>
          <p:spPr>
            <a:xfrm>
              <a:off x="8255662" y="4809900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Recon</a:t>
              </a:r>
            </a:p>
          </p:txBody>
        </p:sp>
        <p:grpSp>
          <p:nvGrpSpPr>
            <p:cNvPr id="2471" name="Shape 2471"/>
            <p:cNvGrpSpPr/>
            <p:nvPr/>
          </p:nvGrpSpPr>
          <p:grpSpPr>
            <a:xfrm>
              <a:off x="3639565" y="3597444"/>
              <a:ext cx="568154" cy="427942"/>
              <a:chOff x="3578500" y="3195299"/>
              <a:chExt cx="794400" cy="598353"/>
            </a:xfrm>
          </p:grpSpPr>
          <p:grpSp>
            <p:nvGrpSpPr>
              <p:cNvPr id="2472" name="Shape 2472"/>
              <p:cNvGrpSpPr/>
              <p:nvPr/>
            </p:nvGrpSpPr>
            <p:grpSpPr>
              <a:xfrm>
                <a:off x="3578500" y="3195299"/>
                <a:ext cx="280500" cy="598353"/>
                <a:chOff x="3586312" y="3569699"/>
                <a:chExt cx="280500" cy="598353"/>
              </a:xfrm>
            </p:grpSpPr>
            <p:sp>
              <p:nvSpPr>
                <p:cNvPr id="2473" name="Shape 2473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74" name="Shape 2474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75" name="Shape 2475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476" name="Shape 2476"/>
              <p:cNvCxnSpPr>
                <a:stCxn id="2474" idx="0"/>
                <a:endCxn id="2477" idx="0"/>
              </p:cNvCxnSpPr>
              <p:nvPr/>
            </p:nvCxnSpPr>
            <p:spPr>
              <a:xfrm>
                <a:off x="3718750" y="3494553"/>
                <a:ext cx="5832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478" name="Shape 2478"/>
              <p:cNvCxnSpPr>
                <a:stCxn id="2474" idx="3"/>
                <a:endCxn id="2477" idx="3"/>
              </p:cNvCxnSpPr>
              <p:nvPr/>
            </p:nvCxnSpPr>
            <p:spPr>
              <a:xfrm rot="10800000" flipH="1">
                <a:off x="3859000" y="3572403"/>
                <a:ext cx="513900" cy="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479" name="Shape 2479"/>
              <p:cNvCxnSpPr>
                <a:stCxn id="2473" idx="3"/>
                <a:endCxn id="2480" idx="3"/>
              </p:cNvCxnSpPr>
              <p:nvPr/>
            </p:nvCxnSpPr>
            <p:spPr>
              <a:xfrm>
                <a:off x="3859000" y="3344849"/>
                <a:ext cx="5139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481" name="Shape 2481"/>
              <p:cNvCxnSpPr>
                <a:stCxn id="2474" idx="2"/>
                <a:endCxn id="2477" idx="2"/>
              </p:cNvCxnSpPr>
              <p:nvPr/>
            </p:nvCxnSpPr>
            <p:spPr>
              <a:xfrm rot="10800000" flipH="1">
                <a:off x="3718750" y="3647553"/>
                <a:ext cx="5832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482" name="Shape 2482"/>
              <p:cNvGrpSpPr/>
              <p:nvPr/>
            </p:nvGrpSpPr>
            <p:grpSpPr>
              <a:xfrm>
                <a:off x="4231125" y="3345721"/>
                <a:ext cx="141600" cy="301966"/>
                <a:chOff x="4619937" y="3720121"/>
                <a:chExt cx="141600" cy="301966"/>
              </a:xfrm>
            </p:grpSpPr>
            <p:sp>
              <p:nvSpPr>
                <p:cNvPr id="2480" name="Shape 2480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77" name="Shape 2477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83" name="Shape 2483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pic>
          <p:nvPicPr>
            <p:cNvPr id="2484" name="Shape 248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37405" y="4495445"/>
              <a:ext cx="124252" cy="166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5" name="Shape 248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216907" y="4713397"/>
              <a:ext cx="756167" cy="188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6" name="Shape 2486"/>
            <p:cNvSpPr txBox="1"/>
            <p:nvPr/>
          </p:nvSpPr>
          <p:spPr>
            <a:xfrm>
              <a:off x="1942275" y="4415106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Pool(4)</a:t>
              </a:r>
            </a:p>
          </p:txBody>
        </p:sp>
        <p:sp>
          <p:nvSpPr>
            <p:cNvPr id="2487" name="Shape 2487"/>
            <p:cNvSpPr txBox="1"/>
            <p:nvPr/>
          </p:nvSpPr>
          <p:spPr>
            <a:xfrm>
              <a:off x="6186304" y="4412075"/>
              <a:ext cx="1189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Unpool(4)</a:t>
              </a:r>
            </a:p>
          </p:txBody>
        </p:sp>
        <p:sp>
          <p:nvSpPr>
            <p:cNvPr id="2488" name="Shape 2488"/>
            <p:cNvSpPr txBox="1"/>
            <p:nvPr/>
          </p:nvSpPr>
          <p:spPr>
            <a:xfrm>
              <a:off x="2468771" y="3007800"/>
              <a:ext cx="11148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Conv(5,1)</a:t>
              </a:r>
            </a:p>
          </p:txBody>
        </p:sp>
        <p:sp>
          <p:nvSpPr>
            <p:cNvPr id="2489" name="Shape 2489"/>
            <p:cNvSpPr txBox="1"/>
            <p:nvPr/>
          </p:nvSpPr>
          <p:spPr>
            <a:xfrm>
              <a:off x="5681076" y="3007800"/>
              <a:ext cx="12780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Deconv(5,1)</a:t>
              </a:r>
            </a:p>
          </p:txBody>
        </p:sp>
        <p:pic>
          <p:nvPicPr>
            <p:cNvPr id="2490" name="Shape 249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212118" y="4486576"/>
              <a:ext cx="145553" cy="18460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91" name="Shape 2491"/>
            <p:cNvCxnSpPr>
              <a:stCxn id="2488" idx="2"/>
            </p:cNvCxnSpPr>
            <p:nvPr/>
          </p:nvCxnSpPr>
          <p:spPr>
            <a:xfrm flipH="1">
              <a:off x="2791271" y="3341400"/>
              <a:ext cx="234900" cy="38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492" name="Shape 2492"/>
            <p:cNvCxnSpPr>
              <a:stCxn id="2489" idx="2"/>
            </p:cNvCxnSpPr>
            <p:nvPr/>
          </p:nvCxnSpPr>
          <p:spPr>
            <a:xfrm flipH="1">
              <a:off x="6179076" y="3341400"/>
              <a:ext cx="141000" cy="39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2493" name="Shape 2493"/>
          <p:cNvGrpSpPr/>
          <p:nvPr/>
        </p:nvGrpSpPr>
        <p:grpSpPr>
          <a:xfrm>
            <a:off x="5424875" y="225100"/>
            <a:ext cx="3594300" cy="442523"/>
            <a:chOff x="5424875" y="225100"/>
            <a:chExt cx="3594300" cy="442523"/>
          </a:xfrm>
        </p:grpSpPr>
        <p:sp>
          <p:nvSpPr>
            <p:cNvPr id="2494" name="Shape 2494"/>
            <p:cNvSpPr txBox="1"/>
            <p:nvPr/>
          </p:nvSpPr>
          <p:spPr>
            <a:xfrm>
              <a:off x="5424875" y="225100"/>
              <a:ext cx="35943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1371600" lvl="2" indent="-304800" rtl="0">
                <a:lnSpc>
                  <a:spcPct val="115000"/>
                </a:lnSpc>
                <a:spcBef>
                  <a:spcPts val="0"/>
                </a:spcBef>
                <a:buClr>
                  <a:schemeClr val="dk2"/>
                </a:buClr>
                <a:buSzPct val="100000"/>
              </a:pPr>
              <a:r>
                <a:rPr lang="en" sz="1200" i="1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r>
                <a:rPr lang="en" sz="1200" i="1" baseline="300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*</a:t>
              </a:r>
              <a:r>
                <a:rPr lang="en" sz="1200">
                  <a:solidFill>
                    <a:schemeClr val="dk2"/>
                  </a:solidFill>
                </a:rPr>
                <a:t>  : Learned deconv(5,1)</a:t>
              </a:r>
            </a:p>
          </p:txBody>
        </p:sp>
        <p:sp>
          <p:nvSpPr>
            <p:cNvPr id="2495" name="Shape 2495"/>
            <p:cNvSpPr txBox="1"/>
            <p:nvPr/>
          </p:nvSpPr>
          <p:spPr>
            <a:xfrm>
              <a:off x="5424875" y="444123"/>
              <a:ext cx="35943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1371600" lvl="2" indent="-304800" rtl="0">
                <a:lnSpc>
                  <a:spcPct val="115000"/>
                </a:lnSpc>
                <a:spcBef>
                  <a:spcPts val="0"/>
                </a:spcBef>
                <a:buClr>
                  <a:schemeClr val="dk2"/>
                </a:buClr>
                <a:buSzPct val="100000"/>
              </a:pPr>
              <a:r>
                <a:rPr lang="en" sz="1200" i="1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r>
                <a:rPr lang="en" sz="1200" i="1" baseline="300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T</a:t>
              </a:r>
              <a:r>
                <a:rPr lang="en" sz="1200">
                  <a:solidFill>
                    <a:schemeClr val="dk2"/>
                  </a:solidFill>
                </a:rPr>
                <a:t>  : transpose of conv(5,1)</a:t>
              </a:r>
            </a:p>
          </p:txBody>
        </p:sp>
        <p:pic>
          <p:nvPicPr>
            <p:cNvPr id="2496" name="Shape 249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839320" y="448543"/>
              <a:ext cx="301756" cy="177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7" name="Shape 2497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6827272" y="244795"/>
              <a:ext cx="287556" cy="1846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Shape 250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Experiment: image reconstruction</a:t>
            </a:r>
          </a:p>
        </p:txBody>
      </p:sp>
      <p:sp>
        <p:nvSpPr>
          <p:cNvPr id="2503" name="Shape 2503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VGGNet-16; (d) Reconstruction from IHT with random filters</a:t>
            </a:r>
          </a:p>
        </p:txBody>
      </p:sp>
      <p:pic>
        <p:nvPicPr>
          <p:cNvPr id="2504" name="Shape 25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403299"/>
            <a:ext cx="8520600" cy="773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5" name="Shape 25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52850"/>
            <a:ext cx="8520409" cy="773349"/>
          </a:xfrm>
          <a:prstGeom prst="rect">
            <a:avLst/>
          </a:prstGeom>
          <a:noFill/>
          <a:ln>
            <a:noFill/>
          </a:ln>
        </p:spPr>
      </p:pic>
      <p:sp>
        <p:nvSpPr>
          <p:cNvPr id="2506" name="Shape 2506"/>
          <p:cNvSpPr/>
          <p:nvPr/>
        </p:nvSpPr>
        <p:spPr>
          <a:xfrm>
            <a:off x="124850" y="1719775"/>
            <a:ext cx="140400" cy="1404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7" name="Shape 2507"/>
          <p:cNvSpPr/>
          <p:nvPr/>
        </p:nvSpPr>
        <p:spPr>
          <a:xfrm>
            <a:off x="124850" y="2501550"/>
            <a:ext cx="140400" cy="1404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08" name="Shape 2508"/>
          <p:cNvGrpSpPr/>
          <p:nvPr/>
        </p:nvGrpSpPr>
        <p:grpSpPr>
          <a:xfrm>
            <a:off x="124837" y="2988514"/>
            <a:ext cx="8894325" cy="2154985"/>
            <a:chOff x="124837" y="2988514"/>
            <a:chExt cx="8894325" cy="2154985"/>
          </a:xfrm>
        </p:grpSpPr>
        <p:pic>
          <p:nvPicPr>
            <p:cNvPr id="2509" name="Shape 250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3158" y="3082300"/>
              <a:ext cx="227205" cy="184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0" name="Shape 251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99979" y="3085849"/>
              <a:ext cx="301756" cy="177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1" name="Shape 251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579092" y="3048749"/>
              <a:ext cx="181054" cy="159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2" name="Shape 251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002880" y="4479469"/>
              <a:ext cx="1114725" cy="1988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3" name="Shape 2513"/>
            <p:cNvSpPr/>
            <p:nvPr/>
          </p:nvSpPr>
          <p:spPr>
            <a:xfrm rot="5400000">
              <a:off x="4634512" y="2516700"/>
              <a:ext cx="70200" cy="15096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514" name="Shape 25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095024" y="4486574"/>
              <a:ext cx="313494" cy="18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5" name="Shape 2515"/>
            <p:cNvSpPr/>
            <p:nvPr/>
          </p:nvSpPr>
          <p:spPr>
            <a:xfrm>
              <a:off x="2068128" y="3370010"/>
              <a:ext cx="665400" cy="1042200"/>
            </a:xfrm>
            <a:prstGeom prst="cube">
              <a:avLst>
                <a:gd name="adj" fmla="val 496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2914423" y="3370012"/>
              <a:ext cx="1004700" cy="10422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7" name="Shape 2517"/>
            <p:cNvGrpSpPr/>
            <p:nvPr/>
          </p:nvGrpSpPr>
          <p:grpSpPr>
            <a:xfrm>
              <a:off x="2406203" y="3597444"/>
              <a:ext cx="677026" cy="427942"/>
              <a:chOff x="784400" y="3231049"/>
              <a:chExt cx="946625" cy="598353"/>
            </a:xfrm>
          </p:grpSpPr>
          <p:grpSp>
            <p:nvGrpSpPr>
              <p:cNvPr id="2518" name="Shape 2518"/>
              <p:cNvGrpSpPr/>
              <p:nvPr/>
            </p:nvGrpSpPr>
            <p:grpSpPr>
              <a:xfrm>
                <a:off x="784400" y="3231049"/>
                <a:ext cx="280500" cy="598353"/>
                <a:chOff x="3586312" y="3569699"/>
                <a:chExt cx="280500" cy="598353"/>
              </a:xfrm>
            </p:grpSpPr>
            <p:sp>
              <p:nvSpPr>
                <p:cNvPr id="2519" name="Shape 2519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20" name="Shape 2520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21" name="Shape 2521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rgbClr val="CC00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522" name="Shape 2522"/>
              <p:cNvCxnSpPr>
                <a:stCxn id="2520" idx="0"/>
                <a:endCxn id="2523" idx="0"/>
              </p:cNvCxnSpPr>
              <p:nvPr/>
            </p:nvCxnSpPr>
            <p:spPr>
              <a:xfrm>
                <a:off x="924650" y="3530303"/>
                <a:ext cx="7356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524" name="Shape 2524"/>
              <p:cNvCxnSpPr>
                <a:stCxn id="2520" idx="3"/>
                <a:endCxn id="2523" idx="3"/>
              </p:cNvCxnSpPr>
              <p:nvPr/>
            </p:nvCxnSpPr>
            <p:spPr>
              <a:xfrm rot="10800000" flipH="1">
                <a:off x="1064900" y="3608153"/>
                <a:ext cx="666000" cy="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525" name="Shape 2525"/>
              <p:cNvCxnSpPr>
                <a:stCxn id="2519" idx="3"/>
                <a:endCxn id="2526" idx="3"/>
              </p:cNvCxnSpPr>
              <p:nvPr/>
            </p:nvCxnSpPr>
            <p:spPr>
              <a:xfrm>
                <a:off x="1064900" y="3380599"/>
                <a:ext cx="6660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527" name="Shape 2527"/>
              <p:cNvCxnSpPr>
                <a:stCxn id="2520" idx="2"/>
                <a:endCxn id="2523" idx="2"/>
              </p:cNvCxnSpPr>
              <p:nvPr/>
            </p:nvCxnSpPr>
            <p:spPr>
              <a:xfrm rot="10800000" flipH="1">
                <a:off x="924650" y="3683303"/>
                <a:ext cx="7356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528" name="Shape 2528"/>
              <p:cNvGrpSpPr/>
              <p:nvPr/>
            </p:nvGrpSpPr>
            <p:grpSpPr>
              <a:xfrm>
                <a:off x="1589425" y="3381471"/>
                <a:ext cx="141600" cy="301966"/>
                <a:chOff x="4619937" y="3720121"/>
                <a:chExt cx="141600" cy="301966"/>
              </a:xfrm>
            </p:grpSpPr>
            <p:sp>
              <p:nvSpPr>
                <p:cNvPr id="2526" name="Shape 2526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23" name="Shape 2523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29" name="Shape 2529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rgbClr val="CC00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2530" name="Shape 2530"/>
            <p:cNvSpPr/>
            <p:nvPr/>
          </p:nvSpPr>
          <p:spPr>
            <a:xfrm>
              <a:off x="5108237" y="3370012"/>
              <a:ext cx="1004700" cy="10422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6293744" y="3370010"/>
              <a:ext cx="665399" cy="1042200"/>
            </a:xfrm>
            <a:prstGeom prst="cube">
              <a:avLst>
                <a:gd name="adj" fmla="val 496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2" name="Shape 2532"/>
            <p:cNvGrpSpPr/>
            <p:nvPr/>
          </p:nvGrpSpPr>
          <p:grpSpPr>
            <a:xfrm>
              <a:off x="5858598" y="3597229"/>
              <a:ext cx="627141" cy="428366"/>
              <a:chOff x="5111675" y="4423074"/>
              <a:chExt cx="876875" cy="598946"/>
            </a:xfrm>
          </p:grpSpPr>
          <p:grpSp>
            <p:nvGrpSpPr>
              <p:cNvPr id="2533" name="Shape 2533"/>
              <p:cNvGrpSpPr/>
              <p:nvPr/>
            </p:nvGrpSpPr>
            <p:grpSpPr>
              <a:xfrm>
                <a:off x="5111675" y="4579134"/>
                <a:ext cx="141600" cy="301966"/>
                <a:chOff x="5111675" y="3512334"/>
                <a:chExt cx="141600" cy="301966"/>
              </a:xfrm>
            </p:grpSpPr>
            <p:sp>
              <p:nvSpPr>
                <p:cNvPr id="2534" name="Shape 2534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35" name="Shape 2535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36" name="Shape 2536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rgbClr val="CC00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537" name="Shape 2537"/>
              <p:cNvCxnSpPr>
                <a:stCxn id="2538" idx="0"/>
                <a:endCxn id="2535" idx="0"/>
              </p:cNvCxnSpPr>
              <p:nvPr/>
            </p:nvCxnSpPr>
            <p:spPr>
              <a:xfrm flipH="1">
                <a:off x="5182450" y="4722328"/>
                <a:ext cx="664500" cy="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539" name="Shape 2539"/>
              <p:cNvCxnSpPr>
                <a:stCxn id="2538" idx="3"/>
                <a:endCxn id="2535" idx="3"/>
              </p:cNvCxnSpPr>
              <p:nvPr/>
            </p:nvCxnSpPr>
            <p:spPr>
              <a:xfrm rot="10800000">
                <a:off x="5253100" y="4805578"/>
                <a:ext cx="7341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540" name="Shape 2540"/>
              <p:cNvCxnSpPr>
                <a:stCxn id="2541" idx="3"/>
                <a:endCxn id="2534" idx="3"/>
              </p:cNvCxnSpPr>
              <p:nvPr/>
            </p:nvCxnSpPr>
            <p:spPr>
              <a:xfrm flipH="1">
                <a:off x="5253100" y="4572624"/>
                <a:ext cx="7341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542" name="Shape 2542"/>
              <p:cNvCxnSpPr>
                <a:stCxn id="2538" idx="2"/>
                <a:endCxn id="2535" idx="2"/>
              </p:cNvCxnSpPr>
              <p:nvPr/>
            </p:nvCxnSpPr>
            <p:spPr>
              <a:xfrm rot="10800000">
                <a:off x="5182450" y="4881028"/>
                <a:ext cx="6645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543" name="Shape 2543"/>
              <p:cNvGrpSpPr/>
              <p:nvPr/>
            </p:nvGrpSpPr>
            <p:grpSpPr>
              <a:xfrm>
                <a:off x="5706700" y="4423074"/>
                <a:ext cx="281850" cy="598946"/>
                <a:chOff x="5935300" y="3356274"/>
                <a:chExt cx="281850" cy="598946"/>
              </a:xfrm>
            </p:grpSpPr>
            <p:sp>
              <p:nvSpPr>
                <p:cNvPr id="2541" name="Shape 2541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38" name="Shape 2538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44" name="Shape 2544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rgbClr val="CC00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2545" name="Shape 2545"/>
            <p:cNvSpPr/>
            <p:nvPr/>
          </p:nvSpPr>
          <p:spPr>
            <a:xfrm>
              <a:off x="4095863" y="3551045"/>
              <a:ext cx="835500" cy="5208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6" name="Shape 2546"/>
            <p:cNvGrpSpPr/>
            <p:nvPr/>
          </p:nvGrpSpPr>
          <p:grpSpPr>
            <a:xfrm>
              <a:off x="3639565" y="3597444"/>
              <a:ext cx="568154" cy="427942"/>
              <a:chOff x="3578500" y="3195299"/>
              <a:chExt cx="794400" cy="598353"/>
            </a:xfrm>
          </p:grpSpPr>
          <p:grpSp>
            <p:nvGrpSpPr>
              <p:cNvPr id="2547" name="Shape 2547"/>
              <p:cNvGrpSpPr/>
              <p:nvPr/>
            </p:nvGrpSpPr>
            <p:grpSpPr>
              <a:xfrm>
                <a:off x="3578500" y="3195299"/>
                <a:ext cx="280500" cy="598353"/>
                <a:chOff x="3586312" y="3569699"/>
                <a:chExt cx="280500" cy="598353"/>
              </a:xfrm>
            </p:grpSpPr>
            <p:sp>
              <p:nvSpPr>
                <p:cNvPr id="2548" name="Shape 2548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49" name="Shape 2549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50" name="Shape 2550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551" name="Shape 2551"/>
              <p:cNvCxnSpPr>
                <a:stCxn id="2549" idx="0"/>
                <a:endCxn id="2552" idx="0"/>
              </p:cNvCxnSpPr>
              <p:nvPr/>
            </p:nvCxnSpPr>
            <p:spPr>
              <a:xfrm>
                <a:off x="3718750" y="3494553"/>
                <a:ext cx="5832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553" name="Shape 2553"/>
              <p:cNvCxnSpPr>
                <a:stCxn id="2549" idx="3"/>
                <a:endCxn id="2552" idx="3"/>
              </p:cNvCxnSpPr>
              <p:nvPr/>
            </p:nvCxnSpPr>
            <p:spPr>
              <a:xfrm rot="10800000" flipH="1">
                <a:off x="3859000" y="3572403"/>
                <a:ext cx="513900" cy="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554" name="Shape 2554"/>
              <p:cNvCxnSpPr>
                <a:stCxn id="2548" idx="3"/>
                <a:endCxn id="2555" idx="3"/>
              </p:cNvCxnSpPr>
              <p:nvPr/>
            </p:nvCxnSpPr>
            <p:spPr>
              <a:xfrm>
                <a:off x="3859000" y="3344849"/>
                <a:ext cx="5139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556" name="Shape 2556"/>
              <p:cNvCxnSpPr>
                <a:stCxn id="2549" idx="2"/>
                <a:endCxn id="2552" idx="2"/>
              </p:cNvCxnSpPr>
              <p:nvPr/>
            </p:nvCxnSpPr>
            <p:spPr>
              <a:xfrm rot="10800000" flipH="1">
                <a:off x="3718750" y="3647553"/>
                <a:ext cx="5832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557" name="Shape 2557"/>
              <p:cNvGrpSpPr/>
              <p:nvPr/>
            </p:nvGrpSpPr>
            <p:grpSpPr>
              <a:xfrm>
                <a:off x="4231125" y="3345721"/>
                <a:ext cx="141600" cy="301966"/>
                <a:chOff x="4619937" y="3720121"/>
                <a:chExt cx="141600" cy="301966"/>
              </a:xfrm>
            </p:grpSpPr>
            <p:sp>
              <p:nvSpPr>
                <p:cNvPr id="2555" name="Shape 2555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52" name="Shape 2552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58" name="Shape 2558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2559" name="Shape 2559"/>
            <p:cNvGrpSpPr/>
            <p:nvPr/>
          </p:nvGrpSpPr>
          <p:grpSpPr>
            <a:xfrm>
              <a:off x="4772661" y="3597236"/>
              <a:ext cx="518144" cy="428366"/>
              <a:chOff x="4705605" y="3195009"/>
              <a:chExt cx="724475" cy="598946"/>
            </a:xfrm>
          </p:grpSpPr>
          <p:grpSp>
            <p:nvGrpSpPr>
              <p:cNvPr id="2560" name="Shape 2560"/>
              <p:cNvGrpSpPr/>
              <p:nvPr/>
            </p:nvGrpSpPr>
            <p:grpSpPr>
              <a:xfrm>
                <a:off x="4705605" y="3351068"/>
                <a:ext cx="141600" cy="301966"/>
                <a:chOff x="5111675" y="3512334"/>
                <a:chExt cx="141600" cy="301966"/>
              </a:xfrm>
            </p:grpSpPr>
            <p:sp>
              <p:nvSpPr>
                <p:cNvPr id="2561" name="Shape 2561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62" name="Shape 2562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63" name="Shape 2563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564" name="Shape 2564"/>
              <p:cNvCxnSpPr>
                <a:stCxn id="2565" idx="0"/>
                <a:endCxn id="2562" idx="0"/>
              </p:cNvCxnSpPr>
              <p:nvPr/>
            </p:nvCxnSpPr>
            <p:spPr>
              <a:xfrm flipH="1">
                <a:off x="4776380" y="3494262"/>
                <a:ext cx="512100" cy="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566" name="Shape 2566"/>
              <p:cNvCxnSpPr>
                <a:stCxn id="2565" idx="3"/>
                <a:endCxn id="2562" idx="3"/>
              </p:cNvCxnSpPr>
              <p:nvPr/>
            </p:nvCxnSpPr>
            <p:spPr>
              <a:xfrm rot="10800000">
                <a:off x="4847330" y="3577512"/>
                <a:ext cx="5814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567" name="Shape 2567"/>
              <p:cNvCxnSpPr>
                <a:stCxn id="2568" idx="3"/>
                <a:endCxn id="2561" idx="3"/>
              </p:cNvCxnSpPr>
              <p:nvPr/>
            </p:nvCxnSpPr>
            <p:spPr>
              <a:xfrm flipH="1">
                <a:off x="4847330" y="3344559"/>
                <a:ext cx="5814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569" name="Shape 2569"/>
              <p:cNvCxnSpPr>
                <a:stCxn id="2565" idx="2"/>
                <a:endCxn id="2562" idx="2"/>
              </p:cNvCxnSpPr>
              <p:nvPr/>
            </p:nvCxnSpPr>
            <p:spPr>
              <a:xfrm rot="10800000">
                <a:off x="4776380" y="3652962"/>
                <a:ext cx="5121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570" name="Shape 2570"/>
              <p:cNvGrpSpPr/>
              <p:nvPr/>
            </p:nvGrpSpPr>
            <p:grpSpPr>
              <a:xfrm>
                <a:off x="5148230" y="3195009"/>
                <a:ext cx="281850" cy="598946"/>
                <a:chOff x="5935300" y="3356274"/>
                <a:chExt cx="281850" cy="598946"/>
              </a:xfrm>
            </p:grpSpPr>
            <p:sp>
              <p:nvSpPr>
                <p:cNvPr id="2568" name="Shape 2568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65" name="Shape 2565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71" name="Shape 2571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2572" name="Shape 2572"/>
            <p:cNvGrpSpPr/>
            <p:nvPr/>
          </p:nvGrpSpPr>
          <p:grpSpPr>
            <a:xfrm>
              <a:off x="7126602" y="3009880"/>
              <a:ext cx="1148325" cy="1762593"/>
              <a:chOff x="1632161" y="309187"/>
              <a:chExt cx="1605600" cy="2464476"/>
            </a:xfrm>
          </p:grpSpPr>
          <p:sp>
            <p:nvSpPr>
              <p:cNvPr id="2573" name="Shape 2573"/>
              <p:cNvSpPr/>
              <p:nvPr/>
            </p:nvSpPr>
            <p:spPr>
              <a:xfrm rot="-5400000">
                <a:off x="1215475" y="1301263"/>
                <a:ext cx="1995600" cy="949200"/>
              </a:xfrm>
              <a:prstGeom prst="trapezoid">
                <a:avLst>
                  <a:gd name="adj" fmla="val 53002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74" name="Shape 2574"/>
              <p:cNvSpPr/>
              <p:nvPr/>
            </p:nvSpPr>
            <p:spPr>
              <a:xfrm rot="-5400000" flipH="1">
                <a:off x="1688037" y="1319142"/>
                <a:ext cx="2451900" cy="456300"/>
              </a:xfrm>
              <a:prstGeom prst="parallelogram">
                <a:avLst>
                  <a:gd name="adj" fmla="val 99775"/>
                </a:avLst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75" name="Shape 2575"/>
              <p:cNvSpPr/>
              <p:nvPr/>
            </p:nvSpPr>
            <p:spPr>
              <a:xfrm rot="-1682899">
                <a:off x="1577164" y="701137"/>
                <a:ext cx="1715594" cy="195000"/>
              </a:xfrm>
              <a:prstGeom prst="parallelogram">
                <a:avLst>
                  <a:gd name="adj" fmla="val 331463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576" name="Shape 2576"/>
            <p:cNvSpPr/>
            <p:nvPr/>
          </p:nvSpPr>
          <p:spPr>
            <a:xfrm>
              <a:off x="311596" y="3026393"/>
              <a:ext cx="390000" cy="1754700"/>
            </a:xfrm>
            <a:prstGeom prst="cube">
              <a:avLst>
                <a:gd name="adj" fmla="val 83110"/>
              </a:avLst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7" name="Shape 2577"/>
            <p:cNvGrpSpPr/>
            <p:nvPr/>
          </p:nvGrpSpPr>
          <p:grpSpPr>
            <a:xfrm>
              <a:off x="880468" y="2988514"/>
              <a:ext cx="1006715" cy="1829813"/>
              <a:chOff x="331776" y="215199"/>
              <a:chExt cx="1407600" cy="2558463"/>
            </a:xfrm>
          </p:grpSpPr>
          <p:sp>
            <p:nvSpPr>
              <p:cNvPr id="2578" name="Shape 2578"/>
              <p:cNvSpPr/>
              <p:nvPr/>
            </p:nvSpPr>
            <p:spPr>
              <a:xfrm rot="5400000">
                <a:off x="-189600" y="1301263"/>
                <a:ext cx="1995600" cy="949200"/>
              </a:xfrm>
              <a:prstGeom prst="trapezoid">
                <a:avLst>
                  <a:gd name="adj" fmla="val 53002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79" name="Shape 2579"/>
              <p:cNvSpPr/>
              <p:nvPr/>
            </p:nvSpPr>
            <p:spPr>
              <a:xfrm rot="-5400000" flipH="1">
                <a:off x="781075" y="1319150"/>
                <a:ext cx="1457100" cy="456300"/>
              </a:xfrm>
              <a:prstGeom prst="parallelogram">
                <a:avLst>
                  <a:gd name="adj" fmla="val 99775"/>
                </a:avLst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80" name="Shape 2580"/>
              <p:cNvSpPr/>
              <p:nvPr/>
            </p:nvSpPr>
            <p:spPr>
              <a:xfrm rot="1679243">
                <a:off x="405884" y="473887"/>
                <a:ext cx="1259383" cy="629824"/>
              </a:xfrm>
              <a:prstGeom prst="parallelogram">
                <a:avLst>
                  <a:gd name="adj" fmla="val 31025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581" name="Shape 2581"/>
            <p:cNvSpPr/>
            <p:nvPr/>
          </p:nvSpPr>
          <p:spPr>
            <a:xfrm>
              <a:off x="8442419" y="3026400"/>
              <a:ext cx="390000" cy="1754699"/>
            </a:xfrm>
            <a:prstGeom prst="cube">
              <a:avLst>
                <a:gd name="adj" fmla="val 8311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Shape 2582"/>
            <p:cNvSpPr txBox="1"/>
            <p:nvPr/>
          </p:nvSpPr>
          <p:spPr>
            <a:xfrm>
              <a:off x="124837" y="4809900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Image</a:t>
              </a:r>
            </a:p>
          </p:txBody>
        </p:sp>
        <p:sp>
          <p:nvSpPr>
            <p:cNvPr id="2583" name="Shape 2583"/>
            <p:cNvSpPr txBox="1"/>
            <p:nvPr/>
          </p:nvSpPr>
          <p:spPr>
            <a:xfrm>
              <a:off x="892862" y="4809900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Encoder</a:t>
              </a:r>
            </a:p>
          </p:txBody>
        </p:sp>
        <p:sp>
          <p:nvSpPr>
            <p:cNvPr id="2584" name="Shape 2584"/>
            <p:cNvSpPr txBox="1"/>
            <p:nvPr/>
          </p:nvSpPr>
          <p:spPr>
            <a:xfrm>
              <a:off x="7209812" y="4809900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Decoder</a:t>
              </a:r>
            </a:p>
          </p:txBody>
        </p:sp>
        <p:sp>
          <p:nvSpPr>
            <p:cNvPr id="2585" name="Shape 2585"/>
            <p:cNvSpPr txBox="1"/>
            <p:nvPr/>
          </p:nvSpPr>
          <p:spPr>
            <a:xfrm>
              <a:off x="8255662" y="4809900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Recon</a:t>
              </a:r>
            </a:p>
          </p:txBody>
        </p:sp>
        <p:pic>
          <p:nvPicPr>
            <p:cNvPr id="2586" name="Shape 2586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37405" y="4495445"/>
              <a:ext cx="124252" cy="166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7" name="Shape 258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216907" y="4713397"/>
              <a:ext cx="756167" cy="188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8" name="Shape 2588"/>
            <p:cNvSpPr txBox="1"/>
            <p:nvPr/>
          </p:nvSpPr>
          <p:spPr>
            <a:xfrm>
              <a:off x="1942275" y="4415106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Pool(4)</a:t>
              </a:r>
            </a:p>
          </p:txBody>
        </p:sp>
        <p:sp>
          <p:nvSpPr>
            <p:cNvPr id="2589" name="Shape 2589"/>
            <p:cNvSpPr txBox="1"/>
            <p:nvPr/>
          </p:nvSpPr>
          <p:spPr>
            <a:xfrm>
              <a:off x="6186304" y="4412075"/>
              <a:ext cx="1189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Unpool(4)</a:t>
              </a:r>
            </a:p>
          </p:txBody>
        </p:sp>
        <p:sp>
          <p:nvSpPr>
            <p:cNvPr id="2590" name="Shape 2590"/>
            <p:cNvSpPr txBox="1"/>
            <p:nvPr/>
          </p:nvSpPr>
          <p:spPr>
            <a:xfrm>
              <a:off x="2468771" y="3007800"/>
              <a:ext cx="11148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Conv(5,1)</a:t>
              </a:r>
            </a:p>
          </p:txBody>
        </p:sp>
        <p:sp>
          <p:nvSpPr>
            <p:cNvPr id="2591" name="Shape 2591"/>
            <p:cNvSpPr txBox="1"/>
            <p:nvPr/>
          </p:nvSpPr>
          <p:spPr>
            <a:xfrm>
              <a:off x="5681076" y="3007800"/>
              <a:ext cx="12780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Deconv(5,1)</a:t>
              </a:r>
            </a:p>
          </p:txBody>
        </p:sp>
        <p:pic>
          <p:nvPicPr>
            <p:cNvPr id="2592" name="Shape 259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212118" y="4486576"/>
              <a:ext cx="145553" cy="18460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93" name="Shape 2593"/>
            <p:cNvCxnSpPr>
              <a:stCxn id="2590" idx="2"/>
            </p:cNvCxnSpPr>
            <p:nvPr/>
          </p:nvCxnSpPr>
          <p:spPr>
            <a:xfrm flipH="1">
              <a:off x="2791271" y="3341400"/>
              <a:ext cx="234900" cy="38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594" name="Shape 2594"/>
            <p:cNvCxnSpPr>
              <a:stCxn id="2591" idx="2"/>
            </p:cNvCxnSpPr>
            <p:nvPr/>
          </p:nvCxnSpPr>
          <p:spPr>
            <a:xfrm flipH="1">
              <a:off x="6179076" y="3341400"/>
              <a:ext cx="141000" cy="39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2595" name="Shape 2595"/>
          <p:cNvGrpSpPr/>
          <p:nvPr/>
        </p:nvGrpSpPr>
        <p:grpSpPr>
          <a:xfrm>
            <a:off x="5424875" y="225100"/>
            <a:ext cx="3594300" cy="442523"/>
            <a:chOff x="5424875" y="225100"/>
            <a:chExt cx="3594300" cy="442523"/>
          </a:xfrm>
        </p:grpSpPr>
        <p:sp>
          <p:nvSpPr>
            <p:cNvPr id="2596" name="Shape 2596"/>
            <p:cNvSpPr txBox="1"/>
            <p:nvPr/>
          </p:nvSpPr>
          <p:spPr>
            <a:xfrm>
              <a:off x="5424875" y="225100"/>
              <a:ext cx="35943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1371600" lvl="2" indent="-304800" rtl="0">
                <a:lnSpc>
                  <a:spcPct val="115000"/>
                </a:lnSpc>
                <a:spcBef>
                  <a:spcPts val="0"/>
                </a:spcBef>
                <a:buClr>
                  <a:schemeClr val="dk2"/>
                </a:buClr>
                <a:buSzPct val="100000"/>
              </a:pPr>
              <a:r>
                <a:rPr lang="en" sz="1200" i="1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r>
                <a:rPr lang="en" sz="1200" i="1" baseline="300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*</a:t>
              </a:r>
              <a:r>
                <a:rPr lang="en" sz="1200">
                  <a:solidFill>
                    <a:schemeClr val="dk2"/>
                  </a:solidFill>
                </a:rPr>
                <a:t>  : Learned deconv(5,1)</a:t>
              </a:r>
            </a:p>
          </p:txBody>
        </p:sp>
        <p:sp>
          <p:nvSpPr>
            <p:cNvPr id="2597" name="Shape 2597"/>
            <p:cNvSpPr txBox="1"/>
            <p:nvPr/>
          </p:nvSpPr>
          <p:spPr>
            <a:xfrm>
              <a:off x="5424875" y="444123"/>
              <a:ext cx="35943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1371600" lvl="2" indent="-304800" rtl="0">
                <a:lnSpc>
                  <a:spcPct val="115000"/>
                </a:lnSpc>
                <a:spcBef>
                  <a:spcPts val="0"/>
                </a:spcBef>
                <a:buClr>
                  <a:schemeClr val="dk2"/>
                </a:buClr>
                <a:buSzPct val="100000"/>
              </a:pPr>
              <a:r>
                <a:rPr lang="en" sz="1200" i="1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r>
                <a:rPr lang="en" sz="1200" i="1" baseline="300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T</a:t>
              </a:r>
              <a:r>
                <a:rPr lang="en" sz="1200">
                  <a:solidFill>
                    <a:schemeClr val="dk2"/>
                  </a:solidFill>
                </a:rPr>
                <a:t>  : transpose of conv(5,1)</a:t>
              </a:r>
            </a:p>
          </p:txBody>
        </p:sp>
        <p:pic>
          <p:nvPicPr>
            <p:cNvPr id="2598" name="Shape 259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839320" y="448543"/>
              <a:ext cx="301756" cy="177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9" name="Shape 2599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6827272" y="244795"/>
              <a:ext cx="287556" cy="1846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Shape 260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Experiment: image reconstruction</a:t>
            </a:r>
          </a:p>
        </p:txBody>
      </p:sp>
      <p:sp>
        <p:nvSpPr>
          <p:cNvPr id="2605" name="Shape 2605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VGGNet-16; (e) Reconstruction of random activation from the learned decoder</a:t>
            </a:r>
          </a:p>
        </p:txBody>
      </p:sp>
      <p:pic>
        <p:nvPicPr>
          <p:cNvPr id="2606" name="Shape 26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403299"/>
            <a:ext cx="8520600" cy="773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7" name="Shape 26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52851"/>
            <a:ext cx="8520409" cy="773349"/>
          </a:xfrm>
          <a:prstGeom prst="rect">
            <a:avLst/>
          </a:prstGeom>
          <a:noFill/>
          <a:ln>
            <a:noFill/>
          </a:ln>
        </p:spPr>
      </p:pic>
      <p:sp>
        <p:nvSpPr>
          <p:cNvPr id="2608" name="Shape 2608"/>
          <p:cNvSpPr/>
          <p:nvPr/>
        </p:nvSpPr>
        <p:spPr>
          <a:xfrm>
            <a:off x="124850" y="1719775"/>
            <a:ext cx="140400" cy="1404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9" name="Shape 2609"/>
          <p:cNvSpPr/>
          <p:nvPr/>
        </p:nvSpPr>
        <p:spPr>
          <a:xfrm>
            <a:off x="124850" y="2501550"/>
            <a:ext cx="140400" cy="1404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610" name="Shape 2610"/>
          <p:cNvGrpSpPr/>
          <p:nvPr/>
        </p:nvGrpSpPr>
        <p:grpSpPr>
          <a:xfrm>
            <a:off x="124837" y="2988514"/>
            <a:ext cx="8894325" cy="2154985"/>
            <a:chOff x="124837" y="2988514"/>
            <a:chExt cx="8894325" cy="2154985"/>
          </a:xfrm>
        </p:grpSpPr>
        <p:pic>
          <p:nvPicPr>
            <p:cNvPr id="2611" name="Shape 26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3158" y="3082300"/>
              <a:ext cx="227205" cy="184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2" name="Shape 261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79092" y="3048749"/>
              <a:ext cx="181054" cy="159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3" name="Shape 26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002880" y="4479469"/>
              <a:ext cx="1114725" cy="1988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4" name="Shape 2614"/>
            <p:cNvSpPr/>
            <p:nvPr/>
          </p:nvSpPr>
          <p:spPr>
            <a:xfrm rot="5400000">
              <a:off x="4634512" y="2516700"/>
              <a:ext cx="70200" cy="15096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615" name="Shape 26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095024" y="4486574"/>
              <a:ext cx="313494" cy="18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6" name="Shape 2616"/>
            <p:cNvSpPr txBox="1"/>
            <p:nvPr/>
          </p:nvSpPr>
          <p:spPr>
            <a:xfrm>
              <a:off x="4055662" y="4809891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Switch</a:t>
              </a:r>
            </a:p>
          </p:txBody>
        </p:sp>
        <p:sp>
          <p:nvSpPr>
            <p:cNvPr id="2617" name="Shape 2617"/>
            <p:cNvSpPr/>
            <p:nvPr/>
          </p:nvSpPr>
          <p:spPr>
            <a:xfrm>
              <a:off x="2068128" y="3370010"/>
              <a:ext cx="665400" cy="1042200"/>
            </a:xfrm>
            <a:prstGeom prst="cube">
              <a:avLst>
                <a:gd name="adj" fmla="val 496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Shape 2618"/>
            <p:cNvSpPr/>
            <p:nvPr/>
          </p:nvSpPr>
          <p:spPr>
            <a:xfrm>
              <a:off x="2914423" y="3370012"/>
              <a:ext cx="1004700" cy="10422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9" name="Shape 2619"/>
            <p:cNvGrpSpPr/>
            <p:nvPr/>
          </p:nvGrpSpPr>
          <p:grpSpPr>
            <a:xfrm>
              <a:off x="2406203" y="3597444"/>
              <a:ext cx="677026" cy="427942"/>
              <a:chOff x="784400" y="3231049"/>
              <a:chExt cx="946625" cy="598353"/>
            </a:xfrm>
          </p:grpSpPr>
          <p:grpSp>
            <p:nvGrpSpPr>
              <p:cNvPr id="2620" name="Shape 2620"/>
              <p:cNvGrpSpPr/>
              <p:nvPr/>
            </p:nvGrpSpPr>
            <p:grpSpPr>
              <a:xfrm>
                <a:off x="784400" y="3231049"/>
                <a:ext cx="280500" cy="598353"/>
                <a:chOff x="3586312" y="3569699"/>
                <a:chExt cx="280500" cy="598353"/>
              </a:xfrm>
            </p:grpSpPr>
            <p:sp>
              <p:nvSpPr>
                <p:cNvPr id="2621" name="Shape 2621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622" name="Shape 2622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623" name="Shape 2623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624" name="Shape 2624"/>
              <p:cNvCxnSpPr>
                <a:stCxn id="2622" idx="0"/>
                <a:endCxn id="2625" idx="0"/>
              </p:cNvCxnSpPr>
              <p:nvPr/>
            </p:nvCxnSpPr>
            <p:spPr>
              <a:xfrm>
                <a:off x="924650" y="3530303"/>
                <a:ext cx="7356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626" name="Shape 2626"/>
              <p:cNvCxnSpPr>
                <a:stCxn id="2622" idx="3"/>
                <a:endCxn id="2625" idx="3"/>
              </p:cNvCxnSpPr>
              <p:nvPr/>
            </p:nvCxnSpPr>
            <p:spPr>
              <a:xfrm rot="10800000" flipH="1">
                <a:off x="1064900" y="3608153"/>
                <a:ext cx="666000" cy="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627" name="Shape 2627"/>
              <p:cNvCxnSpPr>
                <a:stCxn id="2621" idx="3"/>
                <a:endCxn id="2628" idx="3"/>
              </p:cNvCxnSpPr>
              <p:nvPr/>
            </p:nvCxnSpPr>
            <p:spPr>
              <a:xfrm>
                <a:off x="1064900" y="3380599"/>
                <a:ext cx="6660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629" name="Shape 2629"/>
              <p:cNvCxnSpPr>
                <a:stCxn id="2622" idx="2"/>
                <a:endCxn id="2625" idx="2"/>
              </p:cNvCxnSpPr>
              <p:nvPr/>
            </p:nvCxnSpPr>
            <p:spPr>
              <a:xfrm rot="10800000" flipH="1">
                <a:off x="924650" y="3683303"/>
                <a:ext cx="7356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630" name="Shape 2630"/>
              <p:cNvGrpSpPr/>
              <p:nvPr/>
            </p:nvGrpSpPr>
            <p:grpSpPr>
              <a:xfrm>
                <a:off x="1589425" y="3381471"/>
                <a:ext cx="141600" cy="301966"/>
                <a:chOff x="4619937" y="3720121"/>
                <a:chExt cx="141600" cy="301966"/>
              </a:xfrm>
            </p:grpSpPr>
            <p:sp>
              <p:nvSpPr>
                <p:cNvPr id="2628" name="Shape 2628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625" name="Shape 2625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631" name="Shape 2631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2632" name="Shape 2632"/>
            <p:cNvSpPr/>
            <p:nvPr/>
          </p:nvSpPr>
          <p:spPr>
            <a:xfrm>
              <a:off x="5108237" y="3370012"/>
              <a:ext cx="1004700" cy="10422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6293744" y="3370010"/>
              <a:ext cx="665399" cy="1042200"/>
            </a:xfrm>
            <a:prstGeom prst="cube">
              <a:avLst>
                <a:gd name="adj" fmla="val 496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4" name="Shape 2634"/>
            <p:cNvGrpSpPr/>
            <p:nvPr/>
          </p:nvGrpSpPr>
          <p:grpSpPr>
            <a:xfrm>
              <a:off x="5858598" y="3597229"/>
              <a:ext cx="627141" cy="428366"/>
              <a:chOff x="5111675" y="4423074"/>
              <a:chExt cx="876875" cy="598946"/>
            </a:xfrm>
          </p:grpSpPr>
          <p:grpSp>
            <p:nvGrpSpPr>
              <p:cNvPr id="2635" name="Shape 2635"/>
              <p:cNvGrpSpPr/>
              <p:nvPr/>
            </p:nvGrpSpPr>
            <p:grpSpPr>
              <a:xfrm>
                <a:off x="5111675" y="4579134"/>
                <a:ext cx="141600" cy="301966"/>
                <a:chOff x="5111675" y="3512334"/>
                <a:chExt cx="141600" cy="301966"/>
              </a:xfrm>
            </p:grpSpPr>
            <p:sp>
              <p:nvSpPr>
                <p:cNvPr id="2636" name="Shape 2636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637" name="Shape 2637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638" name="Shape 2638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639" name="Shape 2639"/>
              <p:cNvCxnSpPr>
                <a:stCxn id="2640" idx="0"/>
                <a:endCxn id="2637" idx="0"/>
              </p:cNvCxnSpPr>
              <p:nvPr/>
            </p:nvCxnSpPr>
            <p:spPr>
              <a:xfrm flipH="1">
                <a:off x="5182450" y="4722328"/>
                <a:ext cx="664500" cy="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641" name="Shape 2641"/>
              <p:cNvCxnSpPr>
                <a:stCxn id="2640" idx="3"/>
                <a:endCxn id="2637" idx="3"/>
              </p:cNvCxnSpPr>
              <p:nvPr/>
            </p:nvCxnSpPr>
            <p:spPr>
              <a:xfrm rot="10800000">
                <a:off x="5253100" y="4805578"/>
                <a:ext cx="7341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642" name="Shape 2642"/>
              <p:cNvCxnSpPr>
                <a:stCxn id="2643" idx="3"/>
                <a:endCxn id="2636" idx="3"/>
              </p:cNvCxnSpPr>
              <p:nvPr/>
            </p:nvCxnSpPr>
            <p:spPr>
              <a:xfrm flipH="1">
                <a:off x="5253100" y="4572624"/>
                <a:ext cx="7341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644" name="Shape 2644"/>
              <p:cNvCxnSpPr>
                <a:stCxn id="2640" idx="2"/>
                <a:endCxn id="2637" idx="2"/>
              </p:cNvCxnSpPr>
              <p:nvPr/>
            </p:nvCxnSpPr>
            <p:spPr>
              <a:xfrm rot="10800000">
                <a:off x="5182450" y="4881028"/>
                <a:ext cx="6645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645" name="Shape 2645"/>
              <p:cNvGrpSpPr/>
              <p:nvPr/>
            </p:nvGrpSpPr>
            <p:grpSpPr>
              <a:xfrm>
                <a:off x="5706700" y="4423074"/>
                <a:ext cx="281850" cy="598946"/>
                <a:chOff x="5935300" y="3356274"/>
                <a:chExt cx="281850" cy="598946"/>
              </a:xfrm>
            </p:grpSpPr>
            <p:sp>
              <p:nvSpPr>
                <p:cNvPr id="2643" name="Shape 2643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640" name="Shape 2640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646" name="Shape 2646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2647" name="Shape 2647"/>
            <p:cNvSpPr/>
            <p:nvPr/>
          </p:nvSpPr>
          <p:spPr>
            <a:xfrm>
              <a:off x="4095863" y="3551045"/>
              <a:ext cx="835500" cy="520800"/>
            </a:xfrm>
            <a:prstGeom prst="cube">
              <a:avLst>
                <a:gd name="adj" fmla="val 32474"/>
              </a:avLst>
            </a:prstGeom>
            <a:solidFill>
              <a:srgbClr val="CC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Shape 2648"/>
            <p:cNvSpPr/>
            <p:nvPr/>
          </p:nvSpPr>
          <p:spPr>
            <a:xfrm>
              <a:off x="4095863" y="4327591"/>
              <a:ext cx="835500" cy="5208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9" name="Shape 2649"/>
            <p:cNvGrpSpPr/>
            <p:nvPr/>
          </p:nvGrpSpPr>
          <p:grpSpPr>
            <a:xfrm>
              <a:off x="3639565" y="3597444"/>
              <a:ext cx="568154" cy="1086523"/>
              <a:chOff x="3578500" y="3195299"/>
              <a:chExt cx="794400" cy="1519187"/>
            </a:xfrm>
          </p:grpSpPr>
          <p:grpSp>
            <p:nvGrpSpPr>
              <p:cNvPr id="2650" name="Shape 2650"/>
              <p:cNvGrpSpPr/>
              <p:nvPr/>
            </p:nvGrpSpPr>
            <p:grpSpPr>
              <a:xfrm>
                <a:off x="3578500" y="3195299"/>
                <a:ext cx="280500" cy="598353"/>
                <a:chOff x="3586312" y="3569699"/>
                <a:chExt cx="280500" cy="598353"/>
              </a:xfrm>
            </p:grpSpPr>
            <p:sp>
              <p:nvSpPr>
                <p:cNvPr id="2651" name="Shape 2651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652" name="Shape 2652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653" name="Shape 2653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654" name="Shape 2654"/>
              <p:cNvCxnSpPr>
                <a:stCxn id="2652" idx="0"/>
                <a:endCxn id="2655" idx="0"/>
              </p:cNvCxnSpPr>
              <p:nvPr/>
            </p:nvCxnSpPr>
            <p:spPr>
              <a:xfrm>
                <a:off x="3718750" y="3494553"/>
                <a:ext cx="5832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656" name="Shape 2656"/>
              <p:cNvCxnSpPr>
                <a:stCxn id="2652" idx="3"/>
                <a:endCxn id="2655" idx="3"/>
              </p:cNvCxnSpPr>
              <p:nvPr/>
            </p:nvCxnSpPr>
            <p:spPr>
              <a:xfrm rot="10800000" flipH="1">
                <a:off x="3859000" y="3572403"/>
                <a:ext cx="513900" cy="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657" name="Shape 2657"/>
              <p:cNvCxnSpPr>
                <a:stCxn id="2651" idx="3"/>
                <a:endCxn id="2658" idx="3"/>
              </p:cNvCxnSpPr>
              <p:nvPr/>
            </p:nvCxnSpPr>
            <p:spPr>
              <a:xfrm>
                <a:off x="3859000" y="3344849"/>
                <a:ext cx="5139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659" name="Shape 2659"/>
              <p:cNvCxnSpPr>
                <a:stCxn id="2652" idx="2"/>
                <a:endCxn id="2655" idx="2"/>
              </p:cNvCxnSpPr>
              <p:nvPr/>
            </p:nvCxnSpPr>
            <p:spPr>
              <a:xfrm rot="10800000" flipH="1">
                <a:off x="3718750" y="3647553"/>
                <a:ext cx="5832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660" name="Shape 2660"/>
              <p:cNvGrpSpPr/>
              <p:nvPr/>
            </p:nvGrpSpPr>
            <p:grpSpPr>
              <a:xfrm>
                <a:off x="4231125" y="3345721"/>
                <a:ext cx="141600" cy="301966"/>
                <a:chOff x="4619937" y="3720121"/>
                <a:chExt cx="141600" cy="301966"/>
              </a:xfrm>
            </p:grpSpPr>
            <p:sp>
              <p:nvSpPr>
                <p:cNvPr id="2658" name="Shape 2658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655" name="Shape 2655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661" name="Shape 2661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662" name="Shape 2662"/>
              <p:cNvCxnSpPr>
                <a:stCxn id="2652" idx="0"/>
                <a:endCxn id="2663" idx="0"/>
              </p:cNvCxnSpPr>
              <p:nvPr/>
            </p:nvCxnSpPr>
            <p:spPr>
              <a:xfrm>
                <a:off x="3718750" y="3494553"/>
                <a:ext cx="583200" cy="106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664" name="Shape 2664"/>
              <p:cNvCxnSpPr>
                <a:stCxn id="2652" idx="3"/>
                <a:endCxn id="2663" idx="3"/>
              </p:cNvCxnSpPr>
              <p:nvPr/>
            </p:nvCxnSpPr>
            <p:spPr>
              <a:xfrm>
                <a:off x="3859000" y="3644103"/>
                <a:ext cx="513900" cy="99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665" name="Shape 2665"/>
              <p:cNvCxnSpPr>
                <a:stCxn id="2651" idx="3"/>
                <a:endCxn id="2666" idx="3"/>
              </p:cNvCxnSpPr>
              <p:nvPr/>
            </p:nvCxnSpPr>
            <p:spPr>
              <a:xfrm>
                <a:off x="3859000" y="3344849"/>
                <a:ext cx="513900" cy="114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667" name="Shape 2667"/>
              <p:cNvCxnSpPr>
                <a:stCxn id="2652" idx="2"/>
                <a:endCxn id="2663" idx="2"/>
              </p:cNvCxnSpPr>
              <p:nvPr/>
            </p:nvCxnSpPr>
            <p:spPr>
              <a:xfrm>
                <a:off x="3718750" y="3793653"/>
                <a:ext cx="583200" cy="9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668" name="Shape 2668"/>
              <p:cNvGrpSpPr/>
              <p:nvPr/>
            </p:nvGrpSpPr>
            <p:grpSpPr>
              <a:xfrm>
                <a:off x="4231125" y="4412521"/>
                <a:ext cx="141600" cy="301966"/>
                <a:chOff x="4619937" y="3720121"/>
                <a:chExt cx="141600" cy="301966"/>
              </a:xfrm>
            </p:grpSpPr>
            <p:sp>
              <p:nvSpPr>
                <p:cNvPr id="2666" name="Shape 2666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663" name="Shape 2663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669" name="Shape 2669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2670" name="Shape 2670"/>
            <p:cNvGrpSpPr/>
            <p:nvPr/>
          </p:nvGrpSpPr>
          <p:grpSpPr>
            <a:xfrm>
              <a:off x="4772661" y="3597236"/>
              <a:ext cx="518144" cy="1083704"/>
              <a:chOff x="4705605" y="3195009"/>
              <a:chExt cx="724475" cy="1515247"/>
            </a:xfrm>
          </p:grpSpPr>
          <p:grpSp>
            <p:nvGrpSpPr>
              <p:cNvPr id="2671" name="Shape 2671"/>
              <p:cNvGrpSpPr/>
              <p:nvPr/>
            </p:nvGrpSpPr>
            <p:grpSpPr>
              <a:xfrm>
                <a:off x="4705605" y="3351068"/>
                <a:ext cx="141600" cy="301966"/>
                <a:chOff x="5111675" y="3512334"/>
                <a:chExt cx="141600" cy="301966"/>
              </a:xfrm>
            </p:grpSpPr>
            <p:sp>
              <p:nvSpPr>
                <p:cNvPr id="2672" name="Shape 2672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673" name="Shape 2673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674" name="Shape 2674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675" name="Shape 2675"/>
              <p:cNvCxnSpPr>
                <a:stCxn id="2676" idx="0"/>
                <a:endCxn id="2673" idx="0"/>
              </p:cNvCxnSpPr>
              <p:nvPr/>
            </p:nvCxnSpPr>
            <p:spPr>
              <a:xfrm flipH="1">
                <a:off x="4776380" y="3494262"/>
                <a:ext cx="512100" cy="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677" name="Shape 2677"/>
              <p:cNvCxnSpPr>
                <a:stCxn id="2676" idx="3"/>
                <a:endCxn id="2673" idx="3"/>
              </p:cNvCxnSpPr>
              <p:nvPr/>
            </p:nvCxnSpPr>
            <p:spPr>
              <a:xfrm rot="10800000">
                <a:off x="4847330" y="3577512"/>
                <a:ext cx="5814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678" name="Shape 2678"/>
              <p:cNvCxnSpPr>
                <a:stCxn id="2679" idx="3"/>
                <a:endCxn id="2672" idx="3"/>
              </p:cNvCxnSpPr>
              <p:nvPr/>
            </p:nvCxnSpPr>
            <p:spPr>
              <a:xfrm flipH="1">
                <a:off x="4847330" y="3344559"/>
                <a:ext cx="5814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680" name="Shape 2680"/>
              <p:cNvCxnSpPr>
                <a:stCxn id="2676" idx="2"/>
                <a:endCxn id="2673" idx="2"/>
              </p:cNvCxnSpPr>
              <p:nvPr/>
            </p:nvCxnSpPr>
            <p:spPr>
              <a:xfrm rot="10800000">
                <a:off x="4776380" y="3652962"/>
                <a:ext cx="5121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681" name="Shape 2681"/>
              <p:cNvGrpSpPr/>
              <p:nvPr/>
            </p:nvGrpSpPr>
            <p:grpSpPr>
              <a:xfrm>
                <a:off x="5148230" y="3195009"/>
                <a:ext cx="281850" cy="598946"/>
                <a:chOff x="5935300" y="3356274"/>
                <a:chExt cx="281850" cy="598946"/>
              </a:xfrm>
            </p:grpSpPr>
            <p:sp>
              <p:nvSpPr>
                <p:cNvPr id="2679" name="Shape 2679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676" name="Shape 2676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682" name="Shape 2682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2683" name="Shape 2683"/>
              <p:cNvGrpSpPr/>
              <p:nvPr/>
            </p:nvGrpSpPr>
            <p:grpSpPr>
              <a:xfrm>
                <a:off x="4705605" y="4408290"/>
                <a:ext cx="141600" cy="301966"/>
                <a:chOff x="5111675" y="3512334"/>
                <a:chExt cx="141600" cy="301966"/>
              </a:xfrm>
            </p:grpSpPr>
            <p:sp>
              <p:nvSpPr>
                <p:cNvPr id="2684" name="Shape 2684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685" name="Shape 2685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686" name="Shape 2686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687" name="Shape 2687"/>
              <p:cNvCxnSpPr>
                <a:stCxn id="2676" idx="0"/>
                <a:endCxn id="2685" idx="0"/>
              </p:cNvCxnSpPr>
              <p:nvPr/>
            </p:nvCxnSpPr>
            <p:spPr>
              <a:xfrm flipH="1">
                <a:off x="4776380" y="3494262"/>
                <a:ext cx="512100" cy="10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688" name="Shape 2688"/>
              <p:cNvCxnSpPr>
                <a:stCxn id="2676" idx="3"/>
                <a:endCxn id="2685" idx="3"/>
              </p:cNvCxnSpPr>
              <p:nvPr/>
            </p:nvCxnSpPr>
            <p:spPr>
              <a:xfrm flipH="1">
                <a:off x="4847330" y="3643812"/>
                <a:ext cx="581400" cy="99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689" name="Shape 2689"/>
              <p:cNvCxnSpPr>
                <a:stCxn id="2679" idx="3"/>
                <a:endCxn id="2684" idx="3"/>
              </p:cNvCxnSpPr>
              <p:nvPr/>
            </p:nvCxnSpPr>
            <p:spPr>
              <a:xfrm flipH="1">
                <a:off x="4847330" y="3344559"/>
                <a:ext cx="581400" cy="113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690" name="Shape 2690"/>
              <p:cNvCxnSpPr>
                <a:stCxn id="2676" idx="2"/>
                <a:endCxn id="2685" idx="2"/>
              </p:cNvCxnSpPr>
              <p:nvPr/>
            </p:nvCxnSpPr>
            <p:spPr>
              <a:xfrm flipH="1">
                <a:off x="4776380" y="3793362"/>
                <a:ext cx="512100" cy="91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2691" name="Shape 2691"/>
            <p:cNvGrpSpPr/>
            <p:nvPr/>
          </p:nvGrpSpPr>
          <p:grpSpPr>
            <a:xfrm>
              <a:off x="7126602" y="3009880"/>
              <a:ext cx="1148325" cy="1762593"/>
              <a:chOff x="1632161" y="309187"/>
              <a:chExt cx="1605600" cy="2464476"/>
            </a:xfrm>
          </p:grpSpPr>
          <p:sp>
            <p:nvSpPr>
              <p:cNvPr id="2692" name="Shape 2692"/>
              <p:cNvSpPr/>
              <p:nvPr/>
            </p:nvSpPr>
            <p:spPr>
              <a:xfrm rot="-5400000">
                <a:off x="1215475" y="1301263"/>
                <a:ext cx="1995600" cy="949200"/>
              </a:xfrm>
              <a:prstGeom prst="trapezoid">
                <a:avLst>
                  <a:gd name="adj" fmla="val 53002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93" name="Shape 2693"/>
              <p:cNvSpPr/>
              <p:nvPr/>
            </p:nvSpPr>
            <p:spPr>
              <a:xfrm rot="-5400000" flipH="1">
                <a:off x="1688037" y="1319142"/>
                <a:ext cx="2451900" cy="456300"/>
              </a:xfrm>
              <a:prstGeom prst="parallelogram">
                <a:avLst>
                  <a:gd name="adj" fmla="val 99775"/>
                </a:avLst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94" name="Shape 2694"/>
              <p:cNvSpPr/>
              <p:nvPr/>
            </p:nvSpPr>
            <p:spPr>
              <a:xfrm rot="-1682899">
                <a:off x="1577164" y="701137"/>
                <a:ext cx="1715594" cy="195000"/>
              </a:xfrm>
              <a:prstGeom prst="parallelogram">
                <a:avLst>
                  <a:gd name="adj" fmla="val 331463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695" name="Shape 2695"/>
            <p:cNvSpPr/>
            <p:nvPr/>
          </p:nvSpPr>
          <p:spPr>
            <a:xfrm>
              <a:off x="311596" y="3026393"/>
              <a:ext cx="390000" cy="1754700"/>
            </a:xfrm>
            <a:prstGeom prst="cube">
              <a:avLst>
                <a:gd name="adj" fmla="val 83110"/>
              </a:avLst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6" name="Shape 2696"/>
            <p:cNvGrpSpPr/>
            <p:nvPr/>
          </p:nvGrpSpPr>
          <p:grpSpPr>
            <a:xfrm>
              <a:off x="880468" y="2988514"/>
              <a:ext cx="1006715" cy="1829813"/>
              <a:chOff x="331776" y="215199"/>
              <a:chExt cx="1407600" cy="2558463"/>
            </a:xfrm>
          </p:grpSpPr>
          <p:sp>
            <p:nvSpPr>
              <p:cNvPr id="2697" name="Shape 2697"/>
              <p:cNvSpPr/>
              <p:nvPr/>
            </p:nvSpPr>
            <p:spPr>
              <a:xfrm rot="5400000">
                <a:off x="-189600" y="1301263"/>
                <a:ext cx="1995600" cy="949200"/>
              </a:xfrm>
              <a:prstGeom prst="trapezoid">
                <a:avLst>
                  <a:gd name="adj" fmla="val 53002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98" name="Shape 2698"/>
              <p:cNvSpPr/>
              <p:nvPr/>
            </p:nvSpPr>
            <p:spPr>
              <a:xfrm rot="-5400000" flipH="1">
                <a:off x="781075" y="1319150"/>
                <a:ext cx="1457100" cy="456300"/>
              </a:xfrm>
              <a:prstGeom prst="parallelogram">
                <a:avLst>
                  <a:gd name="adj" fmla="val 99775"/>
                </a:avLst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99" name="Shape 2699"/>
              <p:cNvSpPr/>
              <p:nvPr/>
            </p:nvSpPr>
            <p:spPr>
              <a:xfrm rot="1679243">
                <a:off x="405884" y="473887"/>
                <a:ext cx="1259383" cy="629824"/>
              </a:xfrm>
              <a:prstGeom prst="parallelogram">
                <a:avLst>
                  <a:gd name="adj" fmla="val 31025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700" name="Shape 2700"/>
            <p:cNvSpPr/>
            <p:nvPr/>
          </p:nvSpPr>
          <p:spPr>
            <a:xfrm>
              <a:off x="8442419" y="3026400"/>
              <a:ext cx="390000" cy="1754699"/>
            </a:xfrm>
            <a:prstGeom prst="cube">
              <a:avLst>
                <a:gd name="adj" fmla="val 8311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Shape 2701"/>
            <p:cNvSpPr txBox="1"/>
            <p:nvPr/>
          </p:nvSpPr>
          <p:spPr>
            <a:xfrm>
              <a:off x="124837" y="4809900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Image</a:t>
              </a:r>
            </a:p>
          </p:txBody>
        </p:sp>
        <p:sp>
          <p:nvSpPr>
            <p:cNvPr id="2702" name="Shape 2702"/>
            <p:cNvSpPr txBox="1"/>
            <p:nvPr/>
          </p:nvSpPr>
          <p:spPr>
            <a:xfrm>
              <a:off x="892862" y="4809900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Encoder</a:t>
              </a:r>
            </a:p>
          </p:txBody>
        </p:sp>
        <p:sp>
          <p:nvSpPr>
            <p:cNvPr id="2703" name="Shape 2703"/>
            <p:cNvSpPr txBox="1"/>
            <p:nvPr/>
          </p:nvSpPr>
          <p:spPr>
            <a:xfrm>
              <a:off x="7209812" y="4809900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Decoder</a:t>
              </a:r>
            </a:p>
          </p:txBody>
        </p:sp>
        <p:sp>
          <p:nvSpPr>
            <p:cNvPr id="2704" name="Shape 2704"/>
            <p:cNvSpPr txBox="1"/>
            <p:nvPr/>
          </p:nvSpPr>
          <p:spPr>
            <a:xfrm>
              <a:off x="8255662" y="4809900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Recon</a:t>
              </a:r>
            </a:p>
          </p:txBody>
        </p:sp>
        <p:pic>
          <p:nvPicPr>
            <p:cNvPr id="2705" name="Shape 270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507079" y="3082301"/>
              <a:ext cx="287556" cy="184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6" name="Shape 2706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37405" y="4495445"/>
              <a:ext cx="124252" cy="166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7" name="Shape 2707"/>
            <p:cNvSpPr txBox="1"/>
            <p:nvPr/>
          </p:nvSpPr>
          <p:spPr>
            <a:xfrm>
              <a:off x="1942275" y="4415106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Pool(4)</a:t>
              </a:r>
            </a:p>
          </p:txBody>
        </p:sp>
        <p:sp>
          <p:nvSpPr>
            <p:cNvPr id="2708" name="Shape 2708"/>
            <p:cNvSpPr txBox="1"/>
            <p:nvPr/>
          </p:nvSpPr>
          <p:spPr>
            <a:xfrm>
              <a:off x="6186304" y="4412075"/>
              <a:ext cx="1189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Unpool(4)</a:t>
              </a:r>
            </a:p>
          </p:txBody>
        </p:sp>
        <p:sp>
          <p:nvSpPr>
            <p:cNvPr id="2709" name="Shape 2709"/>
            <p:cNvSpPr txBox="1"/>
            <p:nvPr/>
          </p:nvSpPr>
          <p:spPr>
            <a:xfrm>
              <a:off x="2468771" y="3007800"/>
              <a:ext cx="11148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Conv(5,1)</a:t>
              </a:r>
            </a:p>
          </p:txBody>
        </p:sp>
        <p:sp>
          <p:nvSpPr>
            <p:cNvPr id="2710" name="Shape 2710"/>
            <p:cNvSpPr txBox="1"/>
            <p:nvPr/>
          </p:nvSpPr>
          <p:spPr>
            <a:xfrm>
              <a:off x="5681076" y="3007800"/>
              <a:ext cx="12780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Deconv(5,1)</a:t>
              </a:r>
            </a:p>
          </p:txBody>
        </p:sp>
        <p:pic>
          <p:nvPicPr>
            <p:cNvPr id="2711" name="Shape 271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212118" y="4486576"/>
              <a:ext cx="145553" cy="18460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12" name="Shape 2712"/>
            <p:cNvCxnSpPr>
              <a:stCxn id="2709" idx="2"/>
            </p:cNvCxnSpPr>
            <p:nvPr/>
          </p:nvCxnSpPr>
          <p:spPr>
            <a:xfrm flipH="1">
              <a:off x="2791271" y="3341400"/>
              <a:ext cx="234900" cy="38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713" name="Shape 2713"/>
            <p:cNvCxnSpPr>
              <a:stCxn id="2710" idx="2"/>
            </p:cNvCxnSpPr>
            <p:nvPr/>
          </p:nvCxnSpPr>
          <p:spPr>
            <a:xfrm flipH="1">
              <a:off x="6179076" y="3341400"/>
              <a:ext cx="141000" cy="39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pic>
          <p:nvPicPr>
            <p:cNvPr id="2714" name="Shape 27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219162" y="4704517"/>
              <a:ext cx="748727" cy="205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5" name="Shape 2715"/>
          <p:cNvGrpSpPr/>
          <p:nvPr/>
        </p:nvGrpSpPr>
        <p:grpSpPr>
          <a:xfrm>
            <a:off x="5424875" y="225100"/>
            <a:ext cx="3594300" cy="442523"/>
            <a:chOff x="5424875" y="225100"/>
            <a:chExt cx="3594300" cy="442523"/>
          </a:xfrm>
        </p:grpSpPr>
        <p:sp>
          <p:nvSpPr>
            <p:cNvPr id="2716" name="Shape 2716"/>
            <p:cNvSpPr txBox="1"/>
            <p:nvPr/>
          </p:nvSpPr>
          <p:spPr>
            <a:xfrm>
              <a:off x="5424875" y="225100"/>
              <a:ext cx="35943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1371600" lvl="2" indent="-304800" rtl="0">
                <a:lnSpc>
                  <a:spcPct val="115000"/>
                </a:lnSpc>
                <a:spcBef>
                  <a:spcPts val="0"/>
                </a:spcBef>
                <a:buClr>
                  <a:schemeClr val="dk2"/>
                </a:buClr>
                <a:buSzPct val="100000"/>
              </a:pPr>
              <a:r>
                <a:rPr lang="en" sz="1200" i="1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r>
                <a:rPr lang="en" sz="1200" i="1" baseline="300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*</a:t>
              </a:r>
              <a:r>
                <a:rPr lang="en" sz="1200">
                  <a:solidFill>
                    <a:schemeClr val="dk2"/>
                  </a:solidFill>
                </a:rPr>
                <a:t>  : Learned deconv(5,1)</a:t>
              </a:r>
            </a:p>
          </p:txBody>
        </p:sp>
        <p:sp>
          <p:nvSpPr>
            <p:cNvPr id="2717" name="Shape 2717"/>
            <p:cNvSpPr txBox="1"/>
            <p:nvPr/>
          </p:nvSpPr>
          <p:spPr>
            <a:xfrm>
              <a:off x="5424875" y="444123"/>
              <a:ext cx="35943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1371600" lvl="2" indent="-304800" rtl="0">
                <a:lnSpc>
                  <a:spcPct val="115000"/>
                </a:lnSpc>
                <a:spcBef>
                  <a:spcPts val="0"/>
                </a:spcBef>
                <a:buClr>
                  <a:schemeClr val="dk2"/>
                </a:buClr>
                <a:buSzPct val="100000"/>
              </a:pPr>
              <a:r>
                <a:rPr lang="en" sz="1200" i="1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r>
                <a:rPr lang="en" sz="1200" i="1" baseline="300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T</a:t>
              </a:r>
              <a:r>
                <a:rPr lang="en" sz="1200">
                  <a:solidFill>
                    <a:schemeClr val="dk2"/>
                  </a:solidFill>
                </a:rPr>
                <a:t>  : transpose of conv(5,1)</a:t>
              </a:r>
            </a:p>
          </p:txBody>
        </p:sp>
        <p:pic>
          <p:nvPicPr>
            <p:cNvPr id="2718" name="Shape 2718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6839320" y="448543"/>
              <a:ext cx="301756" cy="177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9" name="Shape 27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827272" y="244795"/>
              <a:ext cx="287556" cy="1846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Shape 272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Experiment: image reconstruction</a:t>
            </a:r>
          </a:p>
        </p:txBody>
      </p:sp>
      <p:sp>
        <p:nvSpPr>
          <p:cNvPr id="2725" name="Shape 2725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26" name="Shape 2726"/>
          <p:cNvSpPr txBox="1"/>
          <p:nvPr/>
        </p:nvSpPr>
        <p:spPr>
          <a:xfrm>
            <a:off x="311700" y="4088275"/>
            <a:ext cx="8520600" cy="81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Content information is preserved in the hidden activation.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Spatial detail is preserved in the pooling switches.</a:t>
            </a:r>
          </a:p>
        </p:txBody>
      </p:sp>
      <p:pic>
        <p:nvPicPr>
          <p:cNvPr id="2727" name="Shape 27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225" y="923875"/>
            <a:ext cx="6687548" cy="606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8" name="Shape 27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8303" y="1590662"/>
            <a:ext cx="6687400" cy="60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9" name="Shape 27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8303" y="2248539"/>
            <a:ext cx="6687400" cy="60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0" name="Shape 27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8225" y="2906417"/>
            <a:ext cx="6687400" cy="60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1" name="Shape 27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28225" y="3564296"/>
            <a:ext cx="6687400" cy="6069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2" name="Shape 2732"/>
          <p:cNvGrpSpPr/>
          <p:nvPr/>
        </p:nvGrpSpPr>
        <p:grpSpPr>
          <a:xfrm>
            <a:off x="5424875" y="225100"/>
            <a:ext cx="3594300" cy="442523"/>
            <a:chOff x="5424875" y="225100"/>
            <a:chExt cx="3594300" cy="442523"/>
          </a:xfrm>
        </p:grpSpPr>
        <p:sp>
          <p:nvSpPr>
            <p:cNvPr id="2733" name="Shape 2733"/>
            <p:cNvSpPr txBox="1"/>
            <p:nvPr/>
          </p:nvSpPr>
          <p:spPr>
            <a:xfrm>
              <a:off x="5424875" y="225100"/>
              <a:ext cx="35943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1371600" lvl="2" indent="-304800" rtl="0">
                <a:lnSpc>
                  <a:spcPct val="115000"/>
                </a:lnSpc>
                <a:spcBef>
                  <a:spcPts val="0"/>
                </a:spcBef>
                <a:buClr>
                  <a:schemeClr val="dk2"/>
                </a:buClr>
                <a:buSzPct val="100000"/>
              </a:pPr>
              <a:r>
                <a:rPr lang="en" sz="1200" i="1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r>
                <a:rPr lang="en" sz="1200" i="1" baseline="300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*</a:t>
              </a:r>
              <a:r>
                <a:rPr lang="en" sz="1200">
                  <a:solidFill>
                    <a:schemeClr val="dk2"/>
                  </a:solidFill>
                </a:rPr>
                <a:t>  : Learned deconv(5,1)</a:t>
              </a:r>
            </a:p>
          </p:txBody>
        </p:sp>
        <p:sp>
          <p:nvSpPr>
            <p:cNvPr id="2734" name="Shape 2734"/>
            <p:cNvSpPr txBox="1"/>
            <p:nvPr/>
          </p:nvSpPr>
          <p:spPr>
            <a:xfrm>
              <a:off x="5424875" y="444123"/>
              <a:ext cx="35943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1371600" lvl="2" indent="-304800" rtl="0">
                <a:lnSpc>
                  <a:spcPct val="115000"/>
                </a:lnSpc>
                <a:spcBef>
                  <a:spcPts val="0"/>
                </a:spcBef>
                <a:buClr>
                  <a:schemeClr val="dk2"/>
                </a:buClr>
                <a:buSzPct val="100000"/>
              </a:pPr>
              <a:r>
                <a:rPr lang="en" sz="1200" i="1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r>
                <a:rPr lang="en" sz="1200" i="1" baseline="300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T</a:t>
              </a:r>
              <a:r>
                <a:rPr lang="en" sz="1200">
                  <a:solidFill>
                    <a:schemeClr val="dk2"/>
                  </a:solidFill>
                </a:rPr>
                <a:t>  : transpose of conv(5,1)</a:t>
              </a:r>
            </a:p>
          </p:txBody>
        </p:sp>
        <p:pic>
          <p:nvPicPr>
            <p:cNvPr id="2735" name="Shape 27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39320" y="448543"/>
              <a:ext cx="301756" cy="177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6" name="Shape 273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827272" y="244795"/>
              <a:ext cx="287556" cy="1846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CNNs and compressive sensing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Reconstruction error bound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en" sz="2400"/>
              <a:t>Empirical observation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1" name="Shape 274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Experiment: reconstruction error</a:t>
            </a:r>
          </a:p>
        </p:txBody>
      </p:sp>
      <p:sp>
        <p:nvSpPr>
          <p:cNvPr id="2742" name="Shape 2742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VGGNet-16</a:t>
            </a:r>
          </a:p>
        </p:txBody>
      </p:sp>
      <p:graphicFrame>
        <p:nvGraphicFramePr>
          <p:cNvPr id="2743" name="Shape 2743"/>
          <p:cNvGraphicFramePr/>
          <p:nvPr/>
        </p:nvGraphicFramePr>
        <p:xfrm>
          <a:off x="1762087" y="923875"/>
          <a:ext cx="5619825" cy="1280160"/>
        </p:xfrm>
        <a:graphic>
          <a:graphicData uri="http://schemas.openxmlformats.org/drawingml/2006/table">
            <a:tbl>
              <a:tblPr>
                <a:noFill/>
                <a:tableStyleId>{D4C44C59-5AF9-4757-9F3A-802B95765202}</a:tableStyleId>
              </a:tblPr>
              <a:tblGrid>
                <a:gridCol w="48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1600"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Macro layer</a:t>
                      </a:r>
                    </a:p>
                  </a:txBody>
                  <a:tcPr marL="0" marR="0" marT="0" marB="0" anchor="ctr">
                    <a:lnR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Image space relative error</a:t>
                      </a:r>
                    </a:p>
                  </a:txBody>
                  <a:tcPr marL="0" marR="0" marT="0" marB="0" anchor="ctr">
                    <a:lnL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Activation space relative error</a:t>
                      </a:r>
                    </a:p>
                  </a:txBody>
                  <a:tcPr marL="0" marR="0" marT="0" marB="0" anchor="ctr"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</a:t>
                      </a:r>
                    </a:p>
                  </a:txBody>
                  <a:tcPr marL="0" marR="0" marT="0" marB="0" anchor="ctr">
                    <a:lnR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</a:t>
                      </a:r>
                    </a:p>
                  </a:txBody>
                  <a:tcPr marL="0" marR="0" marT="0" marB="0" anchor="ctr">
                    <a:lnR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</a:t>
                      </a:r>
                    </a:p>
                  </a:txBody>
                  <a:tcPr marL="0" marR="0" marT="0" marB="0" anchor="ctr">
                    <a:lnR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</a:t>
                      </a:r>
                    </a:p>
                  </a:txBody>
                  <a:tcPr marL="0" marR="0" marT="0" marB="0" anchor="ctr">
                    <a:lnR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44" name="Shape 2744"/>
          <p:cNvSpPr/>
          <p:nvPr/>
        </p:nvSpPr>
        <p:spPr>
          <a:xfrm>
            <a:off x="2388947" y="947370"/>
            <a:ext cx="140400" cy="1404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5" name="Shape 2745"/>
          <p:cNvSpPr/>
          <p:nvPr/>
        </p:nvSpPr>
        <p:spPr>
          <a:xfrm>
            <a:off x="4890475" y="947961"/>
            <a:ext cx="140400" cy="1404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746" name="Shape 2746"/>
          <p:cNvGrpSpPr/>
          <p:nvPr/>
        </p:nvGrpSpPr>
        <p:grpSpPr>
          <a:xfrm>
            <a:off x="124837" y="2988514"/>
            <a:ext cx="8894325" cy="2154985"/>
            <a:chOff x="124837" y="2988514"/>
            <a:chExt cx="8894325" cy="2154985"/>
          </a:xfrm>
        </p:grpSpPr>
        <p:pic>
          <p:nvPicPr>
            <p:cNvPr id="2747" name="Shape 27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73158" y="3082300"/>
              <a:ext cx="227205" cy="184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8" name="Shape 27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79092" y="3048749"/>
              <a:ext cx="181054" cy="159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9" name="Shape 274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02880" y="4479469"/>
              <a:ext cx="1114725" cy="1988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0" name="Shape 2750"/>
            <p:cNvSpPr/>
            <p:nvPr/>
          </p:nvSpPr>
          <p:spPr>
            <a:xfrm rot="5400000">
              <a:off x="4634512" y="2516700"/>
              <a:ext cx="70200" cy="15096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751" name="Shape 275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095024" y="4486574"/>
              <a:ext cx="313494" cy="18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2" name="Shape 2752"/>
            <p:cNvSpPr txBox="1"/>
            <p:nvPr/>
          </p:nvSpPr>
          <p:spPr>
            <a:xfrm>
              <a:off x="4055662" y="4809891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Switch</a:t>
              </a:r>
            </a:p>
          </p:txBody>
        </p:sp>
        <p:sp>
          <p:nvSpPr>
            <p:cNvPr id="2753" name="Shape 2753"/>
            <p:cNvSpPr/>
            <p:nvPr/>
          </p:nvSpPr>
          <p:spPr>
            <a:xfrm>
              <a:off x="2068128" y="3370010"/>
              <a:ext cx="665400" cy="1042200"/>
            </a:xfrm>
            <a:prstGeom prst="cube">
              <a:avLst>
                <a:gd name="adj" fmla="val 4961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Shape 2754"/>
            <p:cNvSpPr/>
            <p:nvPr/>
          </p:nvSpPr>
          <p:spPr>
            <a:xfrm>
              <a:off x="2914423" y="3370012"/>
              <a:ext cx="1004700" cy="10422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5" name="Shape 2755"/>
            <p:cNvGrpSpPr/>
            <p:nvPr/>
          </p:nvGrpSpPr>
          <p:grpSpPr>
            <a:xfrm>
              <a:off x="2406203" y="3597444"/>
              <a:ext cx="677026" cy="427942"/>
              <a:chOff x="784400" y="3231049"/>
              <a:chExt cx="946625" cy="598353"/>
            </a:xfrm>
          </p:grpSpPr>
          <p:grpSp>
            <p:nvGrpSpPr>
              <p:cNvPr id="2756" name="Shape 2756"/>
              <p:cNvGrpSpPr/>
              <p:nvPr/>
            </p:nvGrpSpPr>
            <p:grpSpPr>
              <a:xfrm>
                <a:off x="784400" y="3231049"/>
                <a:ext cx="280500" cy="598353"/>
                <a:chOff x="3586312" y="3569699"/>
                <a:chExt cx="280500" cy="598353"/>
              </a:xfrm>
            </p:grpSpPr>
            <p:sp>
              <p:nvSpPr>
                <p:cNvPr id="2757" name="Shape 2757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758" name="Shape 2758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759" name="Shape 2759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760" name="Shape 2760"/>
              <p:cNvCxnSpPr>
                <a:stCxn id="2758" idx="0"/>
                <a:endCxn id="2761" idx="0"/>
              </p:cNvCxnSpPr>
              <p:nvPr/>
            </p:nvCxnSpPr>
            <p:spPr>
              <a:xfrm>
                <a:off x="924650" y="3530303"/>
                <a:ext cx="7356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762" name="Shape 2762"/>
              <p:cNvCxnSpPr>
                <a:stCxn id="2758" idx="3"/>
                <a:endCxn id="2761" idx="3"/>
              </p:cNvCxnSpPr>
              <p:nvPr/>
            </p:nvCxnSpPr>
            <p:spPr>
              <a:xfrm rot="10800000" flipH="1">
                <a:off x="1064900" y="3608153"/>
                <a:ext cx="666000" cy="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763" name="Shape 2763"/>
              <p:cNvCxnSpPr>
                <a:stCxn id="2757" idx="3"/>
                <a:endCxn id="2764" idx="3"/>
              </p:cNvCxnSpPr>
              <p:nvPr/>
            </p:nvCxnSpPr>
            <p:spPr>
              <a:xfrm>
                <a:off x="1064900" y="3380599"/>
                <a:ext cx="6660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765" name="Shape 2765"/>
              <p:cNvCxnSpPr>
                <a:stCxn id="2758" idx="2"/>
                <a:endCxn id="2761" idx="2"/>
              </p:cNvCxnSpPr>
              <p:nvPr/>
            </p:nvCxnSpPr>
            <p:spPr>
              <a:xfrm rot="10800000" flipH="1">
                <a:off x="924650" y="3683303"/>
                <a:ext cx="7356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766" name="Shape 2766"/>
              <p:cNvGrpSpPr/>
              <p:nvPr/>
            </p:nvGrpSpPr>
            <p:grpSpPr>
              <a:xfrm>
                <a:off x="1589425" y="3381471"/>
                <a:ext cx="141600" cy="301966"/>
                <a:chOff x="4619937" y="3720121"/>
                <a:chExt cx="141600" cy="301966"/>
              </a:xfrm>
            </p:grpSpPr>
            <p:sp>
              <p:nvSpPr>
                <p:cNvPr id="2764" name="Shape 2764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761" name="Shape 2761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767" name="Shape 2767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2768" name="Shape 2768"/>
            <p:cNvSpPr/>
            <p:nvPr/>
          </p:nvSpPr>
          <p:spPr>
            <a:xfrm>
              <a:off x="5108237" y="3370012"/>
              <a:ext cx="1004700" cy="10422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Shape 2769"/>
            <p:cNvSpPr/>
            <p:nvPr/>
          </p:nvSpPr>
          <p:spPr>
            <a:xfrm>
              <a:off x="6293744" y="3370010"/>
              <a:ext cx="665399" cy="1042200"/>
            </a:xfrm>
            <a:prstGeom prst="cube">
              <a:avLst>
                <a:gd name="adj" fmla="val 4961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0" name="Shape 2770"/>
            <p:cNvGrpSpPr/>
            <p:nvPr/>
          </p:nvGrpSpPr>
          <p:grpSpPr>
            <a:xfrm>
              <a:off x="5858598" y="3597229"/>
              <a:ext cx="627141" cy="428366"/>
              <a:chOff x="5111675" y="4423074"/>
              <a:chExt cx="876875" cy="598946"/>
            </a:xfrm>
          </p:grpSpPr>
          <p:grpSp>
            <p:nvGrpSpPr>
              <p:cNvPr id="2771" name="Shape 2771"/>
              <p:cNvGrpSpPr/>
              <p:nvPr/>
            </p:nvGrpSpPr>
            <p:grpSpPr>
              <a:xfrm>
                <a:off x="5111675" y="4579134"/>
                <a:ext cx="141600" cy="301966"/>
                <a:chOff x="5111675" y="3512334"/>
                <a:chExt cx="141600" cy="301966"/>
              </a:xfrm>
            </p:grpSpPr>
            <p:sp>
              <p:nvSpPr>
                <p:cNvPr id="2772" name="Shape 2772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773" name="Shape 2773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774" name="Shape 2774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775" name="Shape 2775"/>
              <p:cNvCxnSpPr>
                <a:stCxn id="2776" idx="0"/>
                <a:endCxn id="2773" idx="0"/>
              </p:cNvCxnSpPr>
              <p:nvPr/>
            </p:nvCxnSpPr>
            <p:spPr>
              <a:xfrm flipH="1">
                <a:off x="5182450" y="4722328"/>
                <a:ext cx="664500" cy="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777" name="Shape 2777"/>
              <p:cNvCxnSpPr>
                <a:stCxn id="2776" idx="3"/>
                <a:endCxn id="2773" idx="3"/>
              </p:cNvCxnSpPr>
              <p:nvPr/>
            </p:nvCxnSpPr>
            <p:spPr>
              <a:xfrm rot="10800000">
                <a:off x="5253100" y="4805578"/>
                <a:ext cx="7341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778" name="Shape 2778"/>
              <p:cNvCxnSpPr>
                <a:stCxn id="2779" idx="3"/>
                <a:endCxn id="2772" idx="3"/>
              </p:cNvCxnSpPr>
              <p:nvPr/>
            </p:nvCxnSpPr>
            <p:spPr>
              <a:xfrm flipH="1">
                <a:off x="5253100" y="4572624"/>
                <a:ext cx="7341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780" name="Shape 2780"/>
              <p:cNvCxnSpPr>
                <a:stCxn id="2776" idx="2"/>
                <a:endCxn id="2773" idx="2"/>
              </p:cNvCxnSpPr>
              <p:nvPr/>
            </p:nvCxnSpPr>
            <p:spPr>
              <a:xfrm rot="10800000">
                <a:off x="5182450" y="4881028"/>
                <a:ext cx="6645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781" name="Shape 2781"/>
              <p:cNvGrpSpPr/>
              <p:nvPr/>
            </p:nvGrpSpPr>
            <p:grpSpPr>
              <a:xfrm>
                <a:off x="5706700" y="4423074"/>
                <a:ext cx="281850" cy="598946"/>
                <a:chOff x="5935300" y="3356274"/>
                <a:chExt cx="281850" cy="598946"/>
              </a:xfrm>
            </p:grpSpPr>
            <p:sp>
              <p:nvSpPr>
                <p:cNvPr id="2779" name="Shape 2779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776" name="Shape 2776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782" name="Shape 2782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2783" name="Shape 2783"/>
            <p:cNvSpPr/>
            <p:nvPr/>
          </p:nvSpPr>
          <p:spPr>
            <a:xfrm>
              <a:off x="4095863" y="3551045"/>
              <a:ext cx="835500" cy="5208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Shape 2784"/>
            <p:cNvSpPr/>
            <p:nvPr/>
          </p:nvSpPr>
          <p:spPr>
            <a:xfrm>
              <a:off x="4095863" y="4327591"/>
              <a:ext cx="835500" cy="5208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5" name="Shape 2785"/>
            <p:cNvGrpSpPr/>
            <p:nvPr/>
          </p:nvGrpSpPr>
          <p:grpSpPr>
            <a:xfrm>
              <a:off x="3639565" y="3597444"/>
              <a:ext cx="568154" cy="1086523"/>
              <a:chOff x="3578500" y="3195299"/>
              <a:chExt cx="794400" cy="1519187"/>
            </a:xfrm>
          </p:grpSpPr>
          <p:grpSp>
            <p:nvGrpSpPr>
              <p:cNvPr id="2786" name="Shape 2786"/>
              <p:cNvGrpSpPr/>
              <p:nvPr/>
            </p:nvGrpSpPr>
            <p:grpSpPr>
              <a:xfrm>
                <a:off x="3578500" y="3195299"/>
                <a:ext cx="280500" cy="598353"/>
                <a:chOff x="3586312" y="3569699"/>
                <a:chExt cx="280500" cy="598353"/>
              </a:xfrm>
            </p:grpSpPr>
            <p:sp>
              <p:nvSpPr>
                <p:cNvPr id="2787" name="Shape 2787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788" name="Shape 2788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789" name="Shape 2789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790" name="Shape 2790"/>
              <p:cNvCxnSpPr>
                <a:stCxn id="2788" idx="0"/>
                <a:endCxn id="2791" idx="0"/>
              </p:cNvCxnSpPr>
              <p:nvPr/>
            </p:nvCxnSpPr>
            <p:spPr>
              <a:xfrm>
                <a:off x="3718750" y="3494553"/>
                <a:ext cx="5832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792" name="Shape 2792"/>
              <p:cNvCxnSpPr>
                <a:stCxn id="2788" idx="3"/>
                <a:endCxn id="2791" idx="3"/>
              </p:cNvCxnSpPr>
              <p:nvPr/>
            </p:nvCxnSpPr>
            <p:spPr>
              <a:xfrm rot="10800000" flipH="1">
                <a:off x="3859000" y="3572403"/>
                <a:ext cx="513900" cy="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793" name="Shape 2793"/>
              <p:cNvCxnSpPr>
                <a:stCxn id="2787" idx="3"/>
                <a:endCxn id="2794" idx="3"/>
              </p:cNvCxnSpPr>
              <p:nvPr/>
            </p:nvCxnSpPr>
            <p:spPr>
              <a:xfrm>
                <a:off x="3859000" y="3344849"/>
                <a:ext cx="5139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795" name="Shape 2795"/>
              <p:cNvCxnSpPr>
                <a:stCxn id="2788" idx="2"/>
                <a:endCxn id="2791" idx="2"/>
              </p:cNvCxnSpPr>
              <p:nvPr/>
            </p:nvCxnSpPr>
            <p:spPr>
              <a:xfrm rot="10800000" flipH="1">
                <a:off x="3718750" y="3647553"/>
                <a:ext cx="5832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796" name="Shape 2796"/>
              <p:cNvGrpSpPr/>
              <p:nvPr/>
            </p:nvGrpSpPr>
            <p:grpSpPr>
              <a:xfrm>
                <a:off x="4231125" y="3345721"/>
                <a:ext cx="141600" cy="301966"/>
                <a:chOff x="4619937" y="3720121"/>
                <a:chExt cx="141600" cy="301966"/>
              </a:xfrm>
            </p:grpSpPr>
            <p:sp>
              <p:nvSpPr>
                <p:cNvPr id="2794" name="Shape 2794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791" name="Shape 2791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797" name="Shape 2797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798" name="Shape 2798"/>
              <p:cNvCxnSpPr>
                <a:stCxn id="2788" idx="0"/>
                <a:endCxn id="2799" idx="0"/>
              </p:cNvCxnSpPr>
              <p:nvPr/>
            </p:nvCxnSpPr>
            <p:spPr>
              <a:xfrm>
                <a:off x="3718750" y="3494553"/>
                <a:ext cx="583200" cy="106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800" name="Shape 2800"/>
              <p:cNvCxnSpPr>
                <a:stCxn id="2788" idx="3"/>
                <a:endCxn id="2799" idx="3"/>
              </p:cNvCxnSpPr>
              <p:nvPr/>
            </p:nvCxnSpPr>
            <p:spPr>
              <a:xfrm>
                <a:off x="3859000" y="3644103"/>
                <a:ext cx="513900" cy="99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801" name="Shape 2801"/>
              <p:cNvCxnSpPr>
                <a:stCxn id="2787" idx="3"/>
                <a:endCxn id="2802" idx="3"/>
              </p:cNvCxnSpPr>
              <p:nvPr/>
            </p:nvCxnSpPr>
            <p:spPr>
              <a:xfrm>
                <a:off x="3859000" y="3344849"/>
                <a:ext cx="513900" cy="114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803" name="Shape 2803"/>
              <p:cNvCxnSpPr>
                <a:stCxn id="2788" idx="2"/>
                <a:endCxn id="2799" idx="2"/>
              </p:cNvCxnSpPr>
              <p:nvPr/>
            </p:nvCxnSpPr>
            <p:spPr>
              <a:xfrm>
                <a:off x="3718750" y="3793653"/>
                <a:ext cx="583200" cy="9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804" name="Shape 2804"/>
              <p:cNvGrpSpPr/>
              <p:nvPr/>
            </p:nvGrpSpPr>
            <p:grpSpPr>
              <a:xfrm>
                <a:off x="4231125" y="4412521"/>
                <a:ext cx="141600" cy="301966"/>
                <a:chOff x="4619937" y="3720121"/>
                <a:chExt cx="141600" cy="301966"/>
              </a:xfrm>
            </p:grpSpPr>
            <p:sp>
              <p:nvSpPr>
                <p:cNvPr id="2802" name="Shape 2802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799" name="Shape 2799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805" name="Shape 2805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2806" name="Shape 2806"/>
            <p:cNvGrpSpPr/>
            <p:nvPr/>
          </p:nvGrpSpPr>
          <p:grpSpPr>
            <a:xfrm>
              <a:off x="4772661" y="3597236"/>
              <a:ext cx="518144" cy="1083704"/>
              <a:chOff x="4705605" y="3195009"/>
              <a:chExt cx="724475" cy="1515247"/>
            </a:xfrm>
          </p:grpSpPr>
          <p:grpSp>
            <p:nvGrpSpPr>
              <p:cNvPr id="2807" name="Shape 2807"/>
              <p:cNvGrpSpPr/>
              <p:nvPr/>
            </p:nvGrpSpPr>
            <p:grpSpPr>
              <a:xfrm>
                <a:off x="4705605" y="3351068"/>
                <a:ext cx="141600" cy="301966"/>
                <a:chOff x="5111675" y="3512334"/>
                <a:chExt cx="141600" cy="301966"/>
              </a:xfrm>
            </p:grpSpPr>
            <p:sp>
              <p:nvSpPr>
                <p:cNvPr id="2808" name="Shape 2808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809" name="Shape 2809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810" name="Shape 2810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811" name="Shape 2811"/>
              <p:cNvCxnSpPr>
                <a:stCxn id="2812" idx="0"/>
                <a:endCxn id="2809" idx="0"/>
              </p:cNvCxnSpPr>
              <p:nvPr/>
            </p:nvCxnSpPr>
            <p:spPr>
              <a:xfrm flipH="1">
                <a:off x="4776380" y="3494262"/>
                <a:ext cx="512100" cy="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813" name="Shape 2813"/>
              <p:cNvCxnSpPr>
                <a:stCxn id="2812" idx="3"/>
                <a:endCxn id="2809" idx="3"/>
              </p:cNvCxnSpPr>
              <p:nvPr/>
            </p:nvCxnSpPr>
            <p:spPr>
              <a:xfrm rot="10800000">
                <a:off x="4847330" y="3577512"/>
                <a:ext cx="5814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814" name="Shape 2814"/>
              <p:cNvCxnSpPr>
                <a:stCxn id="2815" idx="3"/>
                <a:endCxn id="2808" idx="3"/>
              </p:cNvCxnSpPr>
              <p:nvPr/>
            </p:nvCxnSpPr>
            <p:spPr>
              <a:xfrm flipH="1">
                <a:off x="4847330" y="3344559"/>
                <a:ext cx="5814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816" name="Shape 2816"/>
              <p:cNvCxnSpPr>
                <a:stCxn id="2812" idx="2"/>
                <a:endCxn id="2809" idx="2"/>
              </p:cNvCxnSpPr>
              <p:nvPr/>
            </p:nvCxnSpPr>
            <p:spPr>
              <a:xfrm rot="10800000">
                <a:off x="4776380" y="3652962"/>
                <a:ext cx="5121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817" name="Shape 2817"/>
              <p:cNvGrpSpPr/>
              <p:nvPr/>
            </p:nvGrpSpPr>
            <p:grpSpPr>
              <a:xfrm>
                <a:off x="5148230" y="3195009"/>
                <a:ext cx="281850" cy="598946"/>
                <a:chOff x="5935300" y="3356274"/>
                <a:chExt cx="281850" cy="598946"/>
              </a:xfrm>
            </p:grpSpPr>
            <p:sp>
              <p:nvSpPr>
                <p:cNvPr id="2815" name="Shape 2815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812" name="Shape 2812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818" name="Shape 2818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2819" name="Shape 2819"/>
              <p:cNvGrpSpPr/>
              <p:nvPr/>
            </p:nvGrpSpPr>
            <p:grpSpPr>
              <a:xfrm>
                <a:off x="4705605" y="4408290"/>
                <a:ext cx="141600" cy="301966"/>
                <a:chOff x="5111675" y="3512334"/>
                <a:chExt cx="141600" cy="301966"/>
              </a:xfrm>
            </p:grpSpPr>
            <p:sp>
              <p:nvSpPr>
                <p:cNvPr id="2820" name="Shape 2820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821" name="Shape 2821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822" name="Shape 2822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823" name="Shape 2823"/>
              <p:cNvCxnSpPr>
                <a:stCxn id="2812" idx="0"/>
                <a:endCxn id="2821" idx="0"/>
              </p:cNvCxnSpPr>
              <p:nvPr/>
            </p:nvCxnSpPr>
            <p:spPr>
              <a:xfrm flipH="1">
                <a:off x="4776380" y="3494262"/>
                <a:ext cx="512100" cy="10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824" name="Shape 2824"/>
              <p:cNvCxnSpPr>
                <a:stCxn id="2812" idx="3"/>
                <a:endCxn id="2821" idx="3"/>
              </p:cNvCxnSpPr>
              <p:nvPr/>
            </p:nvCxnSpPr>
            <p:spPr>
              <a:xfrm flipH="1">
                <a:off x="4847330" y="3643812"/>
                <a:ext cx="581400" cy="99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825" name="Shape 2825"/>
              <p:cNvCxnSpPr>
                <a:stCxn id="2815" idx="3"/>
                <a:endCxn id="2820" idx="3"/>
              </p:cNvCxnSpPr>
              <p:nvPr/>
            </p:nvCxnSpPr>
            <p:spPr>
              <a:xfrm flipH="1">
                <a:off x="4847330" y="3344559"/>
                <a:ext cx="581400" cy="113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826" name="Shape 2826"/>
              <p:cNvCxnSpPr>
                <a:stCxn id="2812" idx="2"/>
                <a:endCxn id="2821" idx="2"/>
              </p:cNvCxnSpPr>
              <p:nvPr/>
            </p:nvCxnSpPr>
            <p:spPr>
              <a:xfrm flipH="1">
                <a:off x="4776380" y="3793362"/>
                <a:ext cx="512100" cy="91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2827" name="Shape 2827"/>
            <p:cNvGrpSpPr/>
            <p:nvPr/>
          </p:nvGrpSpPr>
          <p:grpSpPr>
            <a:xfrm>
              <a:off x="7126602" y="3009880"/>
              <a:ext cx="1148325" cy="1762593"/>
              <a:chOff x="1632161" y="309187"/>
              <a:chExt cx="1605600" cy="2464476"/>
            </a:xfrm>
          </p:grpSpPr>
          <p:sp>
            <p:nvSpPr>
              <p:cNvPr id="2828" name="Shape 2828"/>
              <p:cNvSpPr/>
              <p:nvPr/>
            </p:nvSpPr>
            <p:spPr>
              <a:xfrm rot="-5400000">
                <a:off x="1215475" y="1301263"/>
                <a:ext cx="1995600" cy="949200"/>
              </a:xfrm>
              <a:prstGeom prst="trapezoid">
                <a:avLst>
                  <a:gd name="adj" fmla="val 53002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29" name="Shape 2829"/>
              <p:cNvSpPr/>
              <p:nvPr/>
            </p:nvSpPr>
            <p:spPr>
              <a:xfrm rot="-5400000" flipH="1">
                <a:off x="1688037" y="1319142"/>
                <a:ext cx="2451900" cy="456300"/>
              </a:xfrm>
              <a:prstGeom prst="parallelogram">
                <a:avLst>
                  <a:gd name="adj" fmla="val 99775"/>
                </a:avLst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30" name="Shape 2830"/>
              <p:cNvSpPr/>
              <p:nvPr/>
            </p:nvSpPr>
            <p:spPr>
              <a:xfrm rot="-1682899">
                <a:off x="1577164" y="701137"/>
                <a:ext cx="1715594" cy="195000"/>
              </a:xfrm>
              <a:prstGeom prst="parallelogram">
                <a:avLst>
                  <a:gd name="adj" fmla="val 331463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831" name="Shape 2831"/>
            <p:cNvSpPr/>
            <p:nvPr/>
          </p:nvSpPr>
          <p:spPr>
            <a:xfrm>
              <a:off x="311596" y="3026393"/>
              <a:ext cx="390000" cy="1754700"/>
            </a:xfrm>
            <a:prstGeom prst="cube">
              <a:avLst>
                <a:gd name="adj" fmla="val 83110"/>
              </a:avLst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2" name="Shape 2832"/>
            <p:cNvGrpSpPr/>
            <p:nvPr/>
          </p:nvGrpSpPr>
          <p:grpSpPr>
            <a:xfrm>
              <a:off x="880468" y="2988514"/>
              <a:ext cx="1006715" cy="1829813"/>
              <a:chOff x="331776" y="215199"/>
              <a:chExt cx="1407600" cy="2558463"/>
            </a:xfrm>
          </p:grpSpPr>
          <p:sp>
            <p:nvSpPr>
              <p:cNvPr id="2833" name="Shape 2833"/>
              <p:cNvSpPr/>
              <p:nvPr/>
            </p:nvSpPr>
            <p:spPr>
              <a:xfrm rot="5400000">
                <a:off x="-189600" y="1301263"/>
                <a:ext cx="1995600" cy="949200"/>
              </a:xfrm>
              <a:prstGeom prst="trapezoid">
                <a:avLst>
                  <a:gd name="adj" fmla="val 53002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34" name="Shape 2834"/>
              <p:cNvSpPr/>
              <p:nvPr/>
            </p:nvSpPr>
            <p:spPr>
              <a:xfrm rot="-5400000" flipH="1">
                <a:off x="781075" y="1319150"/>
                <a:ext cx="1457100" cy="456300"/>
              </a:xfrm>
              <a:prstGeom prst="parallelogram">
                <a:avLst>
                  <a:gd name="adj" fmla="val 99775"/>
                </a:avLst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35" name="Shape 2835"/>
              <p:cNvSpPr/>
              <p:nvPr/>
            </p:nvSpPr>
            <p:spPr>
              <a:xfrm rot="1679243">
                <a:off x="405884" y="473887"/>
                <a:ext cx="1259383" cy="629824"/>
              </a:xfrm>
              <a:prstGeom prst="parallelogram">
                <a:avLst>
                  <a:gd name="adj" fmla="val 31025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836" name="Shape 2836"/>
            <p:cNvSpPr/>
            <p:nvPr/>
          </p:nvSpPr>
          <p:spPr>
            <a:xfrm>
              <a:off x="8442419" y="3026400"/>
              <a:ext cx="390000" cy="1754699"/>
            </a:xfrm>
            <a:prstGeom prst="cube">
              <a:avLst>
                <a:gd name="adj" fmla="val 83110"/>
              </a:avLst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Shape 2837"/>
            <p:cNvSpPr txBox="1"/>
            <p:nvPr/>
          </p:nvSpPr>
          <p:spPr>
            <a:xfrm>
              <a:off x="124837" y="4809900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Image</a:t>
              </a:r>
            </a:p>
          </p:txBody>
        </p:sp>
        <p:sp>
          <p:nvSpPr>
            <p:cNvPr id="2838" name="Shape 2838"/>
            <p:cNvSpPr txBox="1"/>
            <p:nvPr/>
          </p:nvSpPr>
          <p:spPr>
            <a:xfrm>
              <a:off x="892862" y="4809900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Encoder</a:t>
              </a:r>
            </a:p>
          </p:txBody>
        </p:sp>
        <p:sp>
          <p:nvSpPr>
            <p:cNvPr id="2839" name="Shape 2839"/>
            <p:cNvSpPr txBox="1"/>
            <p:nvPr/>
          </p:nvSpPr>
          <p:spPr>
            <a:xfrm>
              <a:off x="7209812" y="4809900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Decoder</a:t>
              </a:r>
            </a:p>
          </p:txBody>
        </p:sp>
        <p:sp>
          <p:nvSpPr>
            <p:cNvPr id="2840" name="Shape 2840"/>
            <p:cNvSpPr txBox="1"/>
            <p:nvPr/>
          </p:nvSpPr>
          <p:spPr>
            <a:xfrm>
              <a:off x="8255662" y="4809900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Recon</a:t>
              </a:r>
            </a:p>
          </p:txBody>
        </p:sp>
        <p:pic>
          <p:nvPicPr>
            <p:cNvPr id="2841" name="Shape 284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219162" y="4704517"/>
              <a:ext cx="748727" cy="20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2" name="Shape 284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507079" y="3082301"/>
              <a:ext cx="287556" cy="184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3" name="Shape 284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937405" y="4495445"/>
              <a:ext cx="124252" cy="166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4" name="Shape 2844"/>
            <p:cNvSpPr txBox="1"/>
            <p:nvPr/>
          </p:nvSpPr>
          <p:spPr>
            <a:xfrm>
              <a:off x="1942275" y="4415106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Pool(4)</a:t>
              </a:r>
            </a:p>
          </p:txBody>
        </p:sp>
        <p:sp>
          <p:nvSpPr>
            <p:cNvPr id="2845" name="Shape 2845"/>
            <p:cNvSpPr txBox="1"/>
            <p:nvPr/>
          </p:nvSpPr>
          <p:spPr>
            <a:xfrm>
              <a:off x="6186304" y="4412075"/>
              <a:ext cx="1189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Unpool(4)</a:t>
              </a:r>
            </a:p>
          </p:txBody>
        </p:sp>
        <p:sp>
          <p:nvSpPr>
            <p:cNvPr id="2846" name="Shape 2846"/>
            <p:cNvSpPr txBox="1"/>
            <p:nvPr/>
          </p:nvSpPr>
          <p:spPr>
            <a:xfrm>
              <a:off x="2468771" y="3007800"/>
              <a:ext cx="11148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Conv(5,1)</a:t>
              </a:r>
            </a:p>
          </p:txBody>
        </p:sp>
        <p:sp>
          <p:nvSpPr>
            <p:cNvPr id="2847" name="Shape 2847"/>
            <p:cNvSpPr txBox="1"/>
            <p:nvPr/>
          </p:nvSpPr>
          <p:spPr>
            <a:xfrm>
              <a:off x="5681076" y="3007800"/>
              <a:ext cx="12780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Deconv(5,1)</a:t>
              </a:r>
            </a:p>
          </p:txBody>
        </p:sp>
        <p:pic>
          <p:nvPicPr>
            <p:cNvPr id="2848" name="Shape 284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212118" y="4486576"/>
              <a:ext cx="145553" cy="18460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49" name="Shape 2849"/>
            <p:cNvCxnSpPr>
              <a:stCxn id="2846" idx="2"/>
            </p:cNvCxnSpPr>
            <p:nvPr/>
          </p:nvCxnSpPr>
          <p:spPr>
            <a:xfrm flipH="1">
              <a:off x="2791271" y="3341400"/>
              <a:ext cx="234900" cy="38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850" name="Shape 2850"/>
            <p:cNvCxnSpPr>
              <a:stCxn id="2847" idx="2"/>
            </p:cNvCxnSpPr>
            <p:nvPr/>
          </p:nvCxnSpPr>
          <p:spPr>
            <a:xfrm flipH="1">
              <a:off x="6179076" y="3341400"/>
              <a:ext cx="141000" cy="39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2851" name="Shape 2851"/>
          <p:cNvGrpSpPr/>
          <p:nvPr/>
        </p:nvGrpSpPr>
        <p:grpSpPr>
          <a:xfrm>
            <a:off x="5424875" y="225100"/>
            <a:ext cx="3594300" cy="442523"/>
            <a:chOff x="5424875" y="225100"/>
            <a:chExt cx="3594300" cy="442523"/>
          </a:xfrm>
        </p:grpSpPr>
        <p:sp>
          <p:nvSpPr>
            <p:cNvPr id="2852" name="Shape 2852"/>
            <p:cNvSpPr txBox="1"/>
            <p:nvPr/>
          </p:nvSpPr>
          <p:spPr>
            <a:xfrm>
              <a:off x="5424875" y="225100"/>
              <a:ext cx="35943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1371600" lvl="2" indent="-304800" rtl="0">
                <a:lnSpc>
                  <a:spcPct val="115000"/>
                </a:lnSpc>
                <a:spcBef>
                  <a:spcPts val="0"/>
                </a:spcBef>
                <a:buClr>
                  <a:schemeClr val="dk2"/>
                </a:buClr>
                <a:buSzPct val="100000"/>
              </a:pPr>
              <a:r>
                <a:rPr lang="en" sz="1200" i="1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r>
                <a:rPr lang="en" sz="1200" i="1" baseline="300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*</a:t>
              </a:r>
              <a:r>
                <a:rPr lang="en" sz="1200">
                  <a:solidFill>
                    <a:schemeClr val="dk2"/>
                  </a:solidFill>
                </a:rPr>
                <a:t>  : Learned deconv(5,1)</a:t>
              </a:r>
            </a:p>
          </p:txBody>
        </p:sp>
        <p:sp>
          <p:nvSpPr>
            <p:cNvPr id="2853" name="Shape 2853"/>
            <p:cNvSpPr txBox="1"/>
            <p:nvPr/>
          </p:nvSpPr>
          <p:spPr>
            <a:xfrm>
              <a:off x="5424875" y="444123"/>
              <a:ext cx="35943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1371600" lvl="2" indent="-304800" rtl="0">
                <a:lnSpc>
                  <a:spcPct val="115000"/>
                </a:lnSpc>
                <a:spcBef>
                  <a:spcPts val="0"/>
                </a:spcBef>
                <a:buClr>
                  <a:schemeClr val="dk2"/>
                </a:buClr>
                <a:buSzPct val="100000"/>
              </a:pPr>
              <a:r>
                <a:rPr lang="en" sz="1200" i="1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r>
                <a:rPr lang="en" sz="1200" i="1" baseline="300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T</a:t>
              </a:r>
              <a:r>
                <a:rPr lang="en" sz="1200">
                  <a:solidFill>
                    <a:schemeClr val="dk2"/>
                  </a:solidFill>
                </a:rPr>
                <a:t>  : transpose of conv(5,1)</a:t>
              </a:r>
            </a:p>
          </p:txBody>
        </p:sp>
        <p:pic>
          <p:nvPicPr>
            <p:cNvPr id="2854" name="Shape 285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839320" y="448543"/>
              <a:ext cx="301756" cy="177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5" name="Shape 285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27272" y="244795"/>
              <a:ext cx="287556" cy="1846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Shape 286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Experiment: reconstruction error</a:t>
            </a:r>
          </a:p>
        </p:txBody>
      </p:sp>
      <p:sp>
        <p:nvSpPr>
          <p:cNvPr id="2861" name="Shape 2861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VGGNet-16</a:t>
            </a:r>
          </a:p>
        </p:txBody>
      </p:sp>
      <p:graphicFrame>
        <p:nvGraphicFramePr>
          <p:cNvPr id="2862" name="Shape 2862"/>
          <p:cNvGraphicFramePr/>
          <p:nvPr/>
        </p:nvGraphicFramePr>
        <p:xfrm>
          <a:off x="1762087" y="923875"/>
          <a:ext cx="5619825" cy="1280160"/>
        </p:xfrm>
        <a:graphic>
          <a:graphicData uri="http://schemas.openxmlformats.org/drawingml/2006/table">
            <a:tbl>
              <a:tblPr>
                <a:noFill/>
                <a:tableStyleId>{D4C44C59-5AF9-4757-9F3A-802B95765202}</a:tableStyleId>
              </a:tblPr>
              <a:tblGrid>
                <a:gridCol w="48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1600"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Macro layer</a:t>
                      </a:r>
                    </a:p>
                  </a:txBody>
                  <a:tcPr marL="0" marR="0" marT="0" marB="0" anchor="ctr">
                    <a:lnR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Image space relative error</a:t>
                      </a:r>
                    </a:p>
                  </a:txBody>
                  <a:tcPr marL="0" marR="0" marT="0" marB="0" anchor="ctr">
                    <a:lnL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Activation space relative error</a:t>
                      </a:r>
                    </a:p>
                  </a:txBody>
                  <a:tcPr marL="0" marR="0" marT="0" marB="0" anchor="ctr"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(d) Random filters</a:t>
                      </a:r>
                    </a:p>
                  </a:txBody>
                  <a:tcPr marL="0" marR="0" marT="0" marB="0" anchor="ctr">
                    <a:lnL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(d) Random filters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</a:t>
                      </a:r>
                    </a:p>
                  </a:txBody>
                  <a:tcPr marL="0" marR="0" marT="0" marB="0" anchor="ctr">
                    <a:lnR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0.380</a:t>
                      </a:r>
                    </a:p>
                  </a:txBody>
                  <a:tcPr marL="0" marR="0" marT="0" marB="0" anchor="ctr">
                    <a:lnL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0.872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</a:t>
                      </a:r>
                    </a:p>
                  </a:txBody>
                  <a:tcPr marL="0" marR="0" marT="0" marB="0" anchor="ctr">
                    <a:lnR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0.438</a:t>
                      </a:r>
                    </a:p>
                  </a:txBody>
                  <a:tcPr marL="0" marR="0" marT="0" marB="0" anchor="ctr">
                    <a:lnL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0.926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</a:t>
                      </a:r>
                    </a:p>
                  </a:txBody>
                  <a:tcPr marL="0" marR="0" marT="0" marB="0" anchor="ctr">
                    <a:lnR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0.345</a:t>
                      </a:r>
                    </a:p>
                  </a:txBody>
                  <a:tcPr marL="0" marR="0" marT="0" marB="0" anchor="ctr">
                    <a:lnL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0.862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</a:t>
                      </a:r>
                    </a:p>
                  </a:txBody>
                  <a:tcPr marL="0" marR="0" marT="0" marB="0" anchor="ctr">
                    <a:lnR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0.357</a:t>
                      </a:r>
                    </a:p>
                  </a:txBody>
                  <a:tcPr marL="0" marR="0" marT="0" marB="0" anchor="ctr">
                    <a:lnL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0.992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863" name="Shape 28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52850"/>
            <a:ext cx="8520409" cy="773349"/>
          </a:xfrm>
          <a:prstGeom prst="rect">
            <a:avLst/>
          </a:prstGeom>
          <a:noFill/>
          <a:ln>
            <a:noFill/>
          </a:ln>
        </p:spPr>
      </p:pic>
      <p:sp>
        <p:nvSpPr>
          <p:cNvPr id="2864" name="Shape 2864"/>
          <p:cNvSpPr/>
          <p:nvPr/>
        </p:nvSpPr>
        <p:spPr>
          <a:xfrm>
            <a:off x="2388947" y="947370"/>
            <a:ext cx="140400" cy="1404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5" name="Shape 2865"/>
          <p:cNvSpPr/>
          <p:nvPr/>
        </p:nvSpPr>
        <p:spPr>
          <a:xfrm>
            <a:off x="4890475" y="947961"/>
            <a:ext cx="140400" cy="1404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866" name="Shape 2866"/>
          <p:cNvGrpSpPr/>
          <p:nvPr/>
        </p:nvGrpSpPr>
        <p:grpSpPr>
          <a:xfrm>
            <a:off x="124837" y="2988514"/>
            <a:ext cx="8894325" cy="2154985"/>
            <a:chOff x="124837" y="2988514"/>
            <a:chExt cx="8894325" cy="2154985"/>
          </a:xfrm>
        </p:grpSpPr>
        <p:pic>
          <p:nvPicPr>
            <p:cNvPr id="2867" name="Shape 286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73158" y="3082300"/>
              <a:ext cx="227205" cy="184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8" name="Shape 286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99979" y="3085849"/>
              <a:ext cx="301756" cy="177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9" name="Shape 286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79092" y="3048749"/>
              <a:ext cx="181054" cy="159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0" name="Shape 287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002880" y="4479469"/>
              <a:ext cx="1114725" cy="1988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1" name="Shape 2871"/>
            <p:cNvSpPr/>
            <p:nvPr/>
          </p:nvSpPr>
          <p:spPr>
            <a:xfrm rot="5400000">
              <a:off x="4634512" y="2516700"/>
              <a:ext cx="70200" cy="15096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872" name="Shape 287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095024" y="4486574"/>
              <a:ext cx="313494" cy="18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3" name="Shape 2873"/>
            <p:cNvSpPr/>
            <p:nvPr/>
          </p:nvSpPr>
          <p:spPr>
            <a:xfrm>
              <a:off x="2068128" y="3370010"/>
              <a:ext cx="665400" cy="1042200"/>
            </a:xfrm>
            <a:prstGeom prst="cube">
              <a:avLst>
                <a:gd name="adj" fmla="val 4961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Shape 2874"/>
            <p:cNvSpPr/>
            <p:nvPr/>
          </p:nvSpPr>
          <p:spPr>
            <a:xfrm>
              <a:off x="2914423" y="3370012"/>
              <a:ext cx="1004700" cy="10422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5" name="Shape 2875"/>
            <p:cNvGrpSpPr/>
            <p:nvPr/>
          </p:nvGrpSpPr>
          <p:grpSpPr>
            <a:xfrm>
              <a:off x="2406203" y="3597444"/>
              <a:ext cx="677026" cy="427942"/>
              <a:chOff x="784400" y="3231049"/>
              <a:chExt cx="946625" cy="598353"/>
            </a:xfrm>
          </p:grpSpPr>
          <p:grpSp>
            <p:nvGrpSpPr>
              <p:cNvPr id="2876" name="Shape 2876"/>
              <p:cNvGrpSpPr/>
              <p:nvPr/>
            </p:nvGrpSpPr>
            <p:grpSpPr>
              <a:xfrm>
                <a:off x="784400" y="3231049"/>
                <a:ext cx="280500" cy="598353"/>
                <a:chOff x="3586312" y="3569699"/>
                <a:chExt cx="280500" cy="598353"/>
              </a:xfrm>
            </p:grpSpPr>
            <p:sp>
              <p:nvSpPr>
                <p:cNvPr id="2877" name="Shape 2877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878" name="Shape 2878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879" name="Shape 2879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rgbClr val="CC00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880" name="Shape 2880"/>
              <p:cNvCxnSpPr>
                <a:stCxn id="2878" idx="0"/>
                <a:endCxn id="2881" idx="0"/>
              </p:cNvCxnSpPr>
              <p:nvPr/>
            </p:nvCxnSpPr>
            <p:spPr>
              <a:xfrm>
                <a:off x="924650" y="3530303"/>
                <a:ext cx="7356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882" name="Shape 2882"/>
              <p:cNvCxnSpPr>
                <a:stCxn id="2878" idx="3"/>
                <a:endCxn id="2881" idx="3"/>
              </p:cNvCxnSpPr>
              <p:nvPr/>
            </p:nvCxnSpPr>
            <p:spPr>
              <a:xfrm rot="10800000" flipH="1">
                <a:off x="1064900" y="3608153"/>
                <a:ext cx="666000" cy="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883" name="Shape 2883"/>
              <p:cNvCxnSpPr>
                <a:stCxn id="2877" idx="3"/>
                <a:endCxn id="2884" idx="3"/>
              </p:cNvCxnSpPr>
              <p:nvPr/>
            </p:nvCxnSpPr>
            <p:spPr>
              <a:xfrm>
                <a:off x="1064900" y="3380599"/>
                <a:ext cx="6660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885" name="Shape 2885"/>
              <p:cNvCxnSpPr>
                <a:stCxn id="2878" idx="2"/>
                <a:endCxn id="2881" idx="2"/>
              </p:cNvCxnSpPr>
              <p:nvPr/>
            </p:nvCxnSpPr>
            <p:spPr>
              <a:xfrm rot="10800000" flipH="1">
                <a:off x="924650" y="3683303"/>
                <a:ext cx="7356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886" name="Shape 2886"/>
              <p:cNvGrpSpPr/>
              <p:nvPr/>
            </p:nvGrpSpPr>
            <p:grpSpPr>
              <a:xfrm>
                <a:off x="1589425" y="3381471"/>
                <a:ext cx="141600" cy="301966"/>
                <a:chOff x="4619937" y="3720121"/>
                <a:chExt cx="141600" cy="301966"/>
              </a:xfrm>
            </p:grpSpPr>
            <p:sp>
              <p:nvSpPr>
                <p:cNvPr id="2884" name="Shape 2884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881" name="Shape 2881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887" name="Shape 2887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rgbClr val="CC00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2888" name="Shape 2888"/>
            <p:cNvSpPr/>
            <p:nvPr/>
          </p:nvSpPr>
          <p:spPr>
            <a:xfrm>
              <a:off x="5108237" y="3370012"/>
              <a:ext cx="1004700" cy="10422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Shape 2889"/>
            <p:cNvSpPr/>
            <p:nvPr/>
          </p:nvSpPr>
          <p:spPr>
            <a:xfrm>
              <a:off x="6293744" y="3370010"/>
              <a:ext cx="665399" cy="1042200"/>
            </a:xfrm>
            <a:prstGeom prst="cube">
              <a:avLst>
                <a:gd name="adj" fmla="val 4961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0" name="Shape 2890"/>
            <p:cNvGrpSpPr/>
            <p:nvPr/>
          </p:nvGrpSpPr>
          <p:grpSpPr>
            <a:xfrm>
              <a:off x="5858598" y="3597229"/>
              <a:ext cx="627141" cy="428366"/>
              <a:chOff x="5111675" y="4423074"/>
              <a:chExt cx="876875" cy="598946"/>
            </a:xfrm>
          </p:grpSpPr>
          <p:grpSp>
            <p:nvGrpSpPr>
              <p:cNvPr id="2891" name="Shape 2891"/>
              <p:cNvGrpSpPr/>
              <p:nvPr/>
            </p:nvGrpSpPr>
            <p:grpSpPr>
              <a:xfrm>
                <a:off x="5111675" y="4579134"/>
                <a:ext cx="141600" cy="301966"/>
                <a:chOff x="5111675" y="3512334"/>
                <a:chExt cx="141600" cy="301966"/>
              </a:xfrm>
            </p:grpSpPr>
            <p:sp>
              <p:nvSpPr>
                <p:cNvPr id="2892" name="Shape 2892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893" name="Shape 2893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894" name="Shape 2894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rgbClr val="CC00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895" name="Shape 2895"/>
              <p:cNvCxnSpPr>
                <a:stCxn id="2896" idx="0"/>
                <a:endCxn id="2893" idx="0"/>
              </p:cNvCxnSpPr>
              <p:nvPr/>
            </p:nvCxnSpPr>
            <p:spPr>
              <a:xfrm flipH="1">
                <a:off x="5182450" y="4722328"/>
                <a:ext cx="664500" cy="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897" name="Shape 2897"/>
              <p:cNvCxnSpPr>
                <a:stCxn id="2896" idx="3"/>
                <a:endCxn id="2893" idx="3"/>
              </p:cNvCxnSpPr>
              <p:nvPr/>
            </p:nvCxnSpPr>
            <p:spPr>
              <a:xfrm rot="10800000">
                <a:off x="5253100" y="4805578"/>
                <a:ext cx="7341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898" name="Shape 2898"/>
              <p:cNvCxnSpPr>
                <a:stCxn id="2899" idx="3"/>
                <a:endCxn id="2892" idx="3"/>
              </p:cNvCxnSpPr>
              <p:nvPr/>
            </p:nvCxnSpPr>
            <p:spPr>
              <a:xfrm flipH="1">
                <a:off x="5253100" y="4572624"/>
                <a:ext cx="7341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900" name="Shape 2900"/>
              <p:cNvCxnSpPr>
                <a:stCxn id="2896" idx="2"/>
                <a:endCxn id="2893" idx="2"/>
              </p:cNvCxnSpPr>
              <p:nvPr/>
            </p:nvCxnSpPr>
            <p:spPr>
              <a:xfrm rot="10800000">
                <a:off x="5182450" y="4881028"/>
                <a:ext cx="6645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901" name="Shape 2901"/>
              <p:cNvGrpSpPr/>
              <p:nvPr/>
            </p:nvGrpSpPr>
            <p:grpSpPr>
              <a:xfrm>
                <a:off x="5706700" y="4423074"/>
                <a:ext cx="281850" cy="598946"/>
                <a:chOff x="5935300" y="3356274"/>
                <a:chExt cx="281850" cy="598946"/>
              </a:xfrm>
            </p:grpSpPr>
            <p:sp>
              <p:nvSpPr>
                <p:cNvPr id="2899" name="Shape 2899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896" name="Shape 2896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902" name="Shape 2902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rgbClr val="CC00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2903" name="Shape 2903"/>
            <p:cNvSpPr/>
            <p:nvPr/>
          </p:nvSpPr>
          <p:spPr>
            <a:xfrm>
              <a:off x="4095863" y="3551045"/>
              <a:ext cx="835500" cy="5208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04" name="Shape 2904"/>
            <p:cNvGrpSpPr/>
            <p:nvPr/>
          </p:nvGrpSpPr>
          <p:grpSpPr>
            <a:xfrm>
              <a:off x="3639565" y="3597444"/>
              <a:ext cx="568154" cy="427942"/>
              <a:chOff x="3578500" y="3195299"/>
              <a:chExt cx="794400" cy="598353"/>
            </a:xfrm>
          </p:grpSpPr>
          <p:grpSp>
            <p:nvGrpSpPr>
              <p:cNvPr id="2905" name="Shape 2905"/>
              <p:cNvGrpSpPr/>
              <p:nvPr/>
            </p:nvGrpSpPr>
            <p:grpSpPr>
              <a:xfrm>
                <a:off x="3578500" y="3195299"/>
                <a:ext cx="280500" cy="598353"/>
                <a:chOff x="3586312" y="3569699"/>
                <a:chExt cx="280500" cy="598353"/>
              </a:xfrm>
            </p:grpSpPr>
            <p:sp>
              <p:nvSpPr>
                <p:cNvPr id="2906" name="Shape 2906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907" name="Shape 2907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908" name="Shape 2908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909" name="Shape 2909"/>
              <p:cNvCxnSpPr>
                <a:stCxn id="2907" idx="0"/>
                <a:endCxn id="2910" idx="0"/>
              </p:cNvCxnSpPr>
              <p:nvPr/>
            </p:nvCxnSpPr>
            <p:spPr>
              <a:xfrm>
                <a:off x="3718750" y="3494553"/>
                <a:ext cx="5832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911" name="Shape 2911"/>
              <p:cNvCxnSpPr>
                <a:stCxn id="2907" idx="3"/>
                <a:endCxn id="2910" idx="3"/>
              </p:cNvCxnSpPr>
              <p:nvPr/>
            </p:nvCxnSpPr>
            <p:spPr>
              <a:xfrm rot="10800000" flipH="1">
                <a:off x="3859000" y="3572403"/>
                <a:ext cx="513900" cy="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912" name="Shape 2912"/>
              <p:cNvCxnSpPr>
                <a:stCxn id="2906" idx="3"/>
                <a:endCxn id="2913" idx="3"/>
              </p:cNvCxnSpPr>
              <p:nvPr/>
            </p:nvCxnSpPr>
            <p:spPr>
              <a:xfrm>
                <a:off x="3859000" y="3344849"/>
                <a:ext cx="5139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914" name="Shape 2914"/>
              <p:cNvCxnSpPr>
                <a:stCxn id="2907" idx="2"/>
                <a:endCxn id="2910" idx="2"/>
              </p:cNvCxnSpPr>
              <p:nvPr/>
            </p:nvCxnSpPr>
            <p:spPr>
              <a:xfrm rot="10800000" flipH="1">
                <a:off x="3718750" y="3647553"/>
                <a:ext cx="5832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915" name="Shape 2915"/>
              <p:cNvGrpSpPr/>
              <p:nvPr/>
            </p:nvGrpSpPr>
            <p:grpSpPr>
              <a:xfrm>
                <a:off x="4231125" y="3345721"/>
                <a:ext cx="141600" cy="301966"/>
                <a:chOff x="4619937" y="3720121"/>
                <a:chExt cx="141600" cy="301966"/>
              </a:xfrm>
            </p:grpSpPr>
            <p:sp>
              <p:nvSpPr>
                <p:cNvPr id="2913" name="Shape 2913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910" name="Shape 2910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916" name="Shape 2916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2917" name="Shape 2917"/>
            <p:cNvGrpSpPr/>
            <p:nvPr/>
          </p:nvGrpSpPr>
          <p:grpSpPr>
            <a:xfrm>
              <a:off x="4772661" y="3597236"/>
              <a:ext cx="518144" cy="428366"/>
              <a:chOff x="4705605" y="3195009"/>
              <a:chExt cx="724475" cy="598946"/>
            </a:xfrm>
          </p:grpSpPr>
          <p:grpSp>
            <p:nvGrpSpPr>
              <p:cNvPr id="2918" name="Shape 2918"/>
              <p:cNvGrpSpPr/>
              <p:nvPr/>
            </p:nvGrpSpPr>
            <p:grpSpPr>
              <a:xfrm>
                <a:off x="4705605" y="3351068"/>
                <a:ext cx="141600" cy="301966"/>
                <a:chOff x="5111675" y="3512334"/>
                <a:chExt cx="141600" cy="301966"/>
              </a:xfrm>
            </p:grpSpPr>
            <p:sp>
              <p:nvSpPr>
                <p:cNvPr id="2919" name="Shape 2919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920" name="Shape 2920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921" name="Shape 2921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922" name="Shape 2922"/>
              <p:cNvCxnSpPr>
                <a:stCxn id="2923" idx="0"/>
                <a:endCxn id="2920" idx="0"/>
              </p:cNvCxnSpPr>
              <p:nvPr/>
            </p:nvCxnSpPr>
            <p:spPr>
              <a:xfrm flipH="1">
                <a:off x="4776380" y="3494262"/>
                <a:ext cx="512100" cy="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924" name="Shape 2924"/>
              <p:cNvCxnSpPr>
                <a:stCxn id="2923" idx="3"/>
                <a:endCxn id="2920" idx="3"/>
              </p:cNvCxnSpPr>
              <p:nvPr/>
            </p:nvCxnSpPr>
            <p:spPr>
              <a:xfrm rot="10800000">
                <a:off x="4847330" y="3577512"/>
                <a:ext cx="5814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925" name="Shape 2925"/>
              <p:cNvCxnSpPr>
                <a:stCxn id="2926" idx="3"/>
                <a:endCxn id="2919" idx="3"/>
              </p:cNvCxnSpPr>
              <p:nvPr/>
            </p:nvCxnSpPr>
            <p:spPr>
              <a:xfrm flipH="1">
                <a:off x="4847330" y="3344559"/>
                <a:ext cx="5814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927" name="Shape 2927"/>
              <p:cNvCxnSpPr>
                <a:stCxn id="2923" idx="2"/>
                <a:endCxn id="2920" idx="2"/>
              </p:cNvCxnSpPr>
              <p:nvPr/>
            </p:nvCxnSpPr>
            <p:spPr>
              <a:xfrm rot="10800000">
                <a:off x="4776380" y="3652962"/>
                <a:ext cx="5121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928" name="Shape 2928"/>
              <p:cNvGrpSpPr/>
              <p:nvPr/>
            </p:nvGrpSpPr>
            <p:grpSpPr>
              <a:xfrm>
                <a:off x="5148230" y="3195009"/>
                <a:ext cx="281850" cy="598946"/>
                <a:chOff x="5935300" y="3356274"/>
                <a:chExt cx="281850" cy="598946"/>
              </a:xfrm>
            </p:grpSpPr>
            <p:sp>
              <p:nvSpPr>
                <p:cNvPr id="2926" name="Shape 2926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923" name="Shape 2923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929" name="Shape 2929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2930" name="Shape 2930"/>
            <p:cNvGrpSpPr/>
            <p:nvPr/>
          </p:nvGrpSpPr>
          <p:grpSpPr>
            <a:xfrm>
              <a:off x="7126602" y="3009880"/>
              <a:ext cx="1148325" cy="1762593"/>
              <a:chOff x="1632161" y="309187"/>
              <a:chExt cx="1605600" cy="2464476"/>
            </a:xfrm>
          </p:grpSpPr>
          <p:sp>
            <p:nvSpPr>
              <p:cNvPr id="2931" name="Shape 2931"/>
              <p:cNvSpPr/>
              <p:nvPr/>
            </p:nvSpPr>
            <p:spPr>
              <a:xfrm rot="-5400000">
                <a:off x="1215475" y="1301263"/>
                <a:ext cx="1995600" cy="949200"/>
              </a:xfrm>
              <a:prstGeom prst="trapezoid">
                <a:avLst>
                  <a:gd name="adj" fmla="val 53002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932" name="Shape 2932"/>
              <p:cNvSpPr/>
              <p:nvPr/>
            </p:nvSpPr>
            <p:spPr>
              <a:xfrm rot="-5400000" flipH="1">
                <a:off x="1688037" y="1319142"/>
                <a:ext cx="2451900" cy="456300"/>
              </a:xfrm>
              <a:prstGeom prst="parallelogram">
                <a:avLst>
                  <a:gd name="adj" fmla="val 99775"/>
                </a:avLst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933" name="Shape 2933"/>
              <p:cNvSpPr/>
              <p:nvPr/>
            </p:nvSpPr>
            <p:spPr>
              <a:xfrm rot="-1682899">
                <a:off x="1577164" y="701137"/>
                <a:ext cx="1715594" cy="195000"/>
              </a:xfrm>
              <a:prstGeom prst="parallelogram">
                <a:avLst>
                  <a:gd name="adj" fmla="val 331463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934" name="Shape 2934"/>
            <p:cNvSpPr/>
            <p:nvPr/>
          </p:nvSpPr>
          <p:spPr>
            <a:xfrm>
              <a:off x="311596" y="3026393"/>
              <a:ext cx="390000" cy="1754700"/>
            </a:xfrm>
            <a:prstGeom prst="cube">
              <a:avLst>
                <a:gd name="adj" fmla="val 83110"/>
              </a:avLst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5" name="Shape 2935"/>
            <p:cNvGrpSpPr/>
            <p:nvPr/>
          </p:nvGrpSpPr>
          <p:grpSpPr>
            <a:xfrm>
              <a:off x="880468" y="2988514"/>
              <a:ext cx="1006715" cy="1829813"/>
              <a:chOff x="331776" y="215199"/>
              <a:chExt cx="1407600" cy="2558463"/>
            </a:xfrm>
          </p:grpSpPr>
          <p:sp>
            <p:nvSpPr>
              <p:cNvPr id="2936" name="Shape 2936"/>
              <p:cNvSpPr/>
              <p:nvPr/>
            </p:nvSpPr>
            <p:spPr>
              <a:xfrm rot="5400000">
                <a:off x="-189600" y="1301263"/>
                <a:ext cx="1995600" cy="949200"/>
              </a:xfrm>
              <a:prstGeom prst="trapezoid">
                <a:avLst>
                  <a:gd name="adj" fmla="val 53002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937" name="Shape 2937"/>
              <p:cNvSpPr/>
              <p:nvPr/>
            </p:nvSpPr>
            <p:spPr>
              <a:xfrm rot="-5400000" flipH="1">
                <a:off x="781075" y="1319150"/>
                <a:ext cx="1457100" cy="456300"/>
              </a:xfrm>
              <a:prstGeom prst="parallelogram">
                <a:avLst>
                  <a:gd name="adj" fmla="val 99775"/>
                </a:avLst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938" name="Shape 2938"/>
              <p:cNvSpPr/>
              <p:nvPr/>
            </p:nvSpPr>
            <p:spPr>
              <a:xfrm rot="1679243">
                <a:off x="405884" y="473887"/>
                <a:ext cx="1259383" cy="629824"/>
              </a:xfrm>
              <a:prstGeom prst="parallelogram">
                <a:avLst>
                  <a:gd name="adj" fmla="val 31025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939" name="Shape 2939"/>
            <p:cNvSpPr/>
            <p:nvPr/>
          </p:nvSpPr>
          <p:spPr>
            <a:xfrm>
              <a:off x="8442419" y="3026400"/>
              <a:ext cx="390000" cy="1754699"/>
            </a:xfrm>
            <a:prstGeom prst="cube">
              <a:avLst>
                <a:gd name="adj" fmla="val 83110"/>
              </a:avLst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Shape 2940"/>
            <p:cNvSpPr txBox="1"/>
            <p:nvPr/>
          </p:nvSpPr>
          <p:spPr>
            <a:xfrm>
              <a:off x="124837" y="4809900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Image</a:t>
              </a:r>
            </a:p>
          </p:txBody>
        </p:sp>
        <p:sp>
          <p:nvSpPr>
            <p:cNvPr id="2941" name="Shape 2941"/>
            <p:cNvSpPr txBox="1"/>
            <p:nvPr/>
          </p:nvSpPr>
          <p:spPr>
            <a:xfrm>
              <a:off x="892862" y="4809900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Encoder</a:t>
              </a:r>
            </a:p>
          </p:txBody>
        </p:sp>
        <p:sp>
          <p:nvSpPr>
            <p:cNvPr id="2942" name="Shape 2942"/>
            <p:cNvSpPr txBox="1"/>
            <p:nvPr/>
          </p:nvSpPr>
          <p:spPr>
            <a:xfrm>
              <a:off x="7209812" y="4809900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Decoder</a:t>
              </a:r>
            </a:p>
          </p:txBody>
        </p:sp>
        <p:sp>
          <p:nvSpPr>
            <p:cNvPr id="2943" name="Shape 2943"/>
            <p:cNvSpPr txBox="1"/>
            <p:nvPr/>
          </p:nvSpPr>
          <p:spPr>
            <a:xfrm>
              <a:off x="8255662" y="4809900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Recon</a:t>
              </a:r>
            </a:p>
          </p:txBody>
        </p:sp>
        <p:pic>
          <p:nvPicPr>
            <p:cNvPr id="2944" name="Shape 294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937405" y="4495445"/>
              <a:ext cx="124252" cy="166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5" name="Shape 294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216907" y="4713397"/>
              <a:ext cx="756167" cy="188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6" name="Shape 2946"/>
            <p:cNvSpPr txBox="1"/>
            <p:nvPr/>
          </p:nvSpPr>
          <p:spPr>
            <a:xfrm>
              <a:off x="1942275" y="4415106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Pool(4)</a:t>
              </a:r>
            </a:p>
          </p:txBody>
        </p:sp>
        <p:sp>
          <p:nvSpPr>
            <p:cNvPr id="2947" name="Shape 2947"/>
            <p:cNvSpPr txBox="1"/>
            <p:nvPr/>
          </p:nvSpPr>
          <p:spPr>
            <a:xfrm>
              <a:off x="6186304" y="4412075"/>
              <a:ext cx="1189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Unpool(4)</a:t>
              </a:r>
            </a:p>
          </p:txBody>
        </p:sp>
        <p:sp>
          <p:nvSpPr>
            <p:cNvPr id="2948" name="Shape 2948"/>
            <p:cNvSpPr txBox="1"/>
            <p:nvPr/>
          </p:nvSpPr>
          <p:spPr>
            <a:xfrm>
              <a:off x="2468771" y="3007800"/>
              <a:ext cx="11148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Conv(5,1)</a:t>
              </a:r>
            </a:p>
          </p:txBody>
        </p:sp>
        <p:sp>
          <p:nvSpPr>
            <p:cNvPr id="2949" name="Shape 2949"/>
            <p:cNvSpPr txBox="1"/>
            <p:nvPr/>
          </p:nvSpPr>
          <p:spPr>
            <a:xfrm>
              <a:off x="5681076" y="3007800"/>
              <a:ext cx="12780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Deconv(5,1)</a:t>
              </a:r>
            </a:p>
          </p:txBody>
        </p:sp>
        <p:pic>
          <p:nvPicPr>
            <p:cNvPr id="2950" name="Shape 295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212118" y="4486576"/>
              <a:ext cx="145553" cy="18460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51" name="Shape 2951"/>
            <p:cNvCxnSpPr>
              <a:stCxn id="2948" idx="2"/>
            </p:cNvCxnSpPr>
            <p:nvPr/>
          </p:nvCxnSpPr>
          <p:spPr>
            <a:xfrm flipH="1">
              <a:off x="2791271" y="3341400"/>
              <a:ext cx="234900" cy="38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952" name="Shape 2952"/>
            <p:cNvCxnSpPr>
              <a:stCxn id="2949" idx="2"/>
            </p:cNvCxnSpPr>
            <p:nvPr/>
          </p:nvCxnSpPr>
          <p:spPr>
            <a:xfrm flipH="1">
              <a:off x="6179076" y="3341400"/>
              <a:ext cx="141000" cy="39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2953" name="Shape 2953"/>
          <p:cNvGrpSpPr/>
          <p:nvPr/>
        </p:nvGrpSpPr>
        <p:grpSpPr>
          <a:xfrm>
            <a:off x="5424875" y="225100"/>
            <a:ext cx="3594300" cy="442523"/>
            <a:chOff x="5424875" y="225100"/>
            <a:chExt cx="3594300" cy="442523"/>
          </a:xfrm>
        </p:grpSpPr>
        <p:sp>
          <p:nvSpPr>
            <p:cNvPr id="2954" name="Shape 2954"/>
            <p:cNvSpPr txBox="1"/>
            <p:nvPr/>
          </p:nvSpPr>
          <p:spPr>
            <a:xfrm>
              <a:off x="5424875" y="225100"/>
              <a:ext cx="35943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1371600" lvl="2" indent="-304800" rtl="0">
                <a:lnSpc>
                  <a:spcPct val="115000"/>
                </a:lnSpc>
                <a:spcBef>
                  <a:spcPts val="0"/>
                </a:spcBef>
                <a:buClr>
                  <a:schemeClr val="dk2"/>
                </a:buClr>
                <a:buSzPct val="100000"/>
              </a:pPr>
              <a:r>
                <a:rPr lang="en" sz="1200" i="1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r>
                <a:rPr lang="en" sz="1200" i="1" baseline="300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*</a:t>
              </a:r>
              <a:r>
                <a:rPr lang="en" sz="1200">
                  <a:solidFill>
                    <a:schemeClr val="dk2"/>
                  </a:solidFill>
                </a:rPr>
                <a:t>  : Learned deconv(5,1)</a:t>
              </a:r>
            </a:p>
          </p:txBody>
        </p:sp>
        <p:sp>
          <p:nvSpPr>
            <p:cNvPr id="2955" name="Shape 2955"/>
            <p:cNvSpPr txBox="1"/>
            <p:nvPr/>
          </p:nvSpPr>
          <p:spPr>
            <a:xfrm>
              <a:off x="5424875" y="444123"/>
              <a:ext cx="35943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1371600" lvl="2" indent="-304800" rtl="0">
                <a:lnSpc>
                  <a:spcPct val="115000"/>
                </a:lnSpc>
                <a:spcBef>
                  <a:spcPts val="0"/>
                </a:spcBef>
                <a:buClr>
                  <a:schemeClr val="dk2"/>
                </a:buClr>
                <a:buSzPct val="100000"/>
              </a:pPr>
              <a:r>
                <a:rPr lang="en" sz="1200" i="1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r>
                <a:rPr lang="en" sz="1200" i="1" baseline="300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T</a:t>
              </a:r>
              <a:r>
                <a:rPr lang="en" sz="1200">
                  <a:solidFill>
                    <a:schemeClr val="dk2"/>
                  </a:solidFill>
                </a:rPr>
                <a:t>  : transpose of conv(5,1)</a:t>
              </a:r>
            </a:p>
          </p:txBody>
        </p:sp>
        <p:pic>
          <p:nvPicPr>
            <p:cNvPr id="2956" name="Shape 295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39320" y="448543"/>
              <a:ext cx="301756" cy="177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7" name="Shape 295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827272" y="244795"/>
              <a:ext cx="287556" cy="1846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Shape 296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Experiment: reconstruction error</a:t>
            </a:r>
          </a:p>
        </p:txBody>
      </p:sp>
      <p:sp>
        <p:nvSpPr>
          <p:cNvPr id="2963" name="Shape 2963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VGGNet-16</a:t>
            </a:r>
          </a:p>
        </p:txBody>
      </p:sp>
      <p:graphicFrame>
        <p:nvGraphicFramePr>
          <p:cNvPr id="2964" name="Shape 2964"/>
          <p:cNvGraphicFramePr/>
          <p:nvPr/>
        </p:nvGraphicFramePr>
        <p:xfrm>
          <a:off x="1762087" y="923875"/>
          <a:ext cx="5619825" cy="1280160"/>
        </p:xfrm>
        <a:graphic>
          <a:graphicData uri="http://schemas.openxmlformats.org/drawingml/2006/table">
            <a:tbl>
              <a:tblPr>
                <a:noFill/>
                <a:tableStyleId>{D4C44C59-5AF9-4757-9F3A-802B95765202}</a:tableStyleId>
              </a:tblPr>
              <a:tblGrid>
                <a:gridCol w="48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1600"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Macro layer</a:t>
                      </a:r>
                    </a:p>
                  </a:txBody>
                  <a:tcPr marL="0" marR="0" marT="0" marB="0" anchor="ctr">
                    <a:lnR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Image space relative error</a:t>
                      </a:r>
                    </a:p>
                  </a:txBody>
                  <a:tcPr marL="0" marR="0" marT="0" marB="0" anchor="ctr">
                    <a:lnL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Activation space relative error</a:t>
                      </a:r>
                    </a:p>
                  </a:txBody>
                  <a:tcPr marL="0" marR="0" marT="0" marB="0" anchor="ctr"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(d) Random filters</a:t>
                      </a:r>
                    </a:p>
                  </a:txBody>
                  <a:tcPr marL="0" marR="0" marT="0" marB="0" anchor="ctr">
                    <a:lnL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(c) Learned filters</a:t>
                      </a:r>
                    </a:p>
                  </a:txBody>
                  <a:tcPr marL="0" marR="0" marT="0" marB="0" anchor="ctr"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(d) Random filters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(c) Learned filters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</a:t>
                      </a:r>
                    </a:p>
                  </a:txBody>
                  <a:tcPr marL="0" marR="0" marT="0" marB="0" anchor="ctr">
                    <a:lnR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0.380</a:t>
                      </a:r>
                    </a:p>
                  </a:txBody>
                  <a:tcPr marL="0" marR="0" marT="0" marB="0" anchor="ctr">
                    <a:lnL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0.423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0.872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0.895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</a:t>
                      </a:r>
                    </a:p>
                  </a:txBody>
                  <a:tcPr marL="0" marR="0" marT="0" marB="0" anchor="ctr">
                    <a:lnR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0.438</a:t>
                      </a:r>
                    </a:p>
                  </a:txBody>
                  <a:tcPr marL="0" marR="0" marT="0" marB="0" anchor="ctr">
                    <a:lnL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0.692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0.926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0.961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</a:t>
                      </a:r>
                    </a:p>
                  </a:txBody>
                  <a:tcPr marL="0" marR="0" marT="0" marB="0" anchor="ctr">
                    <a:lnR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0.345</a:t>
                      </a:r>
                    </a:p>
                  </a:txBody>
                  <a:tcPr marL="0" marR="0" marT="0" marB="0" anchor="ctr">
                    <a:lnL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0.326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0.862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0.912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</a:t>
                      </a:r>
                    </a:p>
                  </a:txBody>
                  <a:tcPr marL="0" marR="0" marT="0" marB="0" anchor="ctr">
                    <a:lnR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0.357</a:t>
                      </a:r>
                    </a:p>
                  </a:txBody>
                  <a:tcPr marL="0" marR="0" marT="0" marB="0" anchor="ctr">
                    <a:lnL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0.379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0.992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1.051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965" name="Shape 29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00" y="2252850"/>
            <a:ext cx="8520409" cy="773349"/>
          </a:xfrm>
          <a:prstGeom prst="rect">
            <a:avLst/>
          </a:prstGeom>
          <a:noFill/>
          <a:ln>
            <a:noFill/>
          </a:ln>
        </p:spPr>
      </p:pic>
      <p:sp>
        <p:nvSpPr>
          <p:cNvPr id="2966" name="Shape 2966"/>
          <p:cNvSpPr/>
          <p:nvPr/>
        </p:nvSpPr>
        <p:spPr>
          <a:xfrm>
            <a:off x="2388947" y="947370"/>
            <a:ext cx="140400" cy="1404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7" name="Shape 2967"/>
          <p:cNvSpPr/>
          <p:nvPr/>
        </p:nvSpPr>
        <p:spPr>
          <a:xfrm>
            <a:off x="4890475" y="947961"/>
            <a:ext cx="140400" cy="1404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968" name="Shape 2968"/>
          <p:cNvGrpSpPr/>
          <p:nvPr/>
        </p:nvGrpSpPr>
        <p:grpSpPr>
          <a:xfrm>
            <a:off x="124837" y="2988514"/>
            <a:ext cx="8894325" cy="2154985"/>
            <a:chOff x="124837" y="2988514"/>
            <a:chExt cx="8894325" cy="2154985"/>
          </a:xfrm>
        </p:grpSpPr>
        <p:pic>
          <p:nvPicPr>
            <p:cNvPr id="2969" name="Shape 296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73158" y="3082300"/>
              <a:ext cx="227205" cy="184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0" name="Shape 297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99979" y="3085849"/>
              <a:ext cx="301756" cy="177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1" name="Shape 297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79092" y="3048749"/>
              <a:ext cx="181054" cy="159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2" name="Shape 297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002880" y="4479469"/>
              <a:ext cx="1114725" cy="1988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3" name="Shape 2973"/>
            <p:cNvSpPr/>
            <p:nvPr/>
          </p:nvSpPr>
          <p:spPr>
            <a:xfrm rot="5400000">
              <a:off x="4634512" y="2516700"/>
              <a:ext cx="70200" cy="15096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974" name="Shape 297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095024" y="4486574"/>
              <a:ext cx="313494" cy="18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5" name="Shape 2975"/>
            <p:cNvSpPr/>
            <p:nvPr/>
          </p:nvSpPr>
          <p:spPr>
            <a:xfrm>
              <a:off x="2068128" y="3370010"/>
              <a:ext cx="665400" cy="1042200"/>
            </a:xfrm>
            <a:prstGeom prst="cube">
              <a:avLst>
                <a:gd name="adj" fmla="val 4961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Shape 2976"/>
            <p:cNvSpPr/>
            <p:nvPr/>
          </p:nvSpPr>
          <p:spPr>
            <a:xfrm>
              <a:off x="2914423" y="3370012"/>
              <a:ext cx="1004700" cy="10422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77" name="Shape 2977"/>
            <p:cNvGrpSpPr/>
            <p:nvPr/>
          </p:nvGrpSpPr>
          <p:grpSpPr>
            <a:xfrm>
              <a:off x="2406203" y="3597444"/>
              <a:ext cx="677026" cy="427942"/>
              <a:chOff x="784400" y="3231049"/>
              <a:chExt cx="946625" cy="598353"/>
            </a:xfrm>
          </p:grpSpPr>
          <p:grpSp>
            <p:nvGrpSpPr>
              <p:cNvPr id="2978" name="Shape 2978"/>
              <p:cNvGrpSpPr/>
              <p:nvPr/>
            </p:nvGrpSpPr>
            <p:grpSpPr>
              <a:xfrm>
                <a:off x="784400" y="3231049"/>
                <a:ext cx="280500" cy="598353"/>
                <a:chOff x="3586312" y="3569699"/>
                <a:chExt cx="280500" cy="598353"/>
              </a:xfrm>
            </p:grpSpPr>
            <p:sp>
              <p:nvSpPr>
                <p:cNvPr id="2979" name="Shape 2979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980" name="Shape 2980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981" name="Shape 2981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rgbClr val="6AA84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982" name="Shape 2982"/>
              <p:cNvCxnSpPr>
                <a:stCxn id="2980" idx="0"/>
                <a:endCxn id="2983" idx="0"/>
              </p:cNvCxnSpPr>
              <p:nvPr/>
            </p:nvCxnSpPr>
            <p:spPr>
              <a:xfrm>
                <a:off x="924650" y="3530303"/>
                <a:ext cx="7356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984" name="Shape 2984"/>
              <p:cNvCxnSpPr>
                <a:stCxn id="2980" idx="3"/>
                <a:endCxn id="2983" idx="3"/>
              </p:cNvCxnSpPr>
              <p:nvPr/>
            </p:nvCxnSpPr>
            <p:spPr>
              <a:xfrm rot="10800000" flipH="1">
                <a:off x="1064900" y="3608153"/>
                <a:ext cx="666000" cy="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985" name="Shape 2985"/>
              <p:cNvCxnSpPr>
                <a:stCxn id="2979" idx="3"/>
                <a:endCxn id="2986" idx="3"/>
              </p:cNvCxnSpPr>
              <p:nvPr/>
            </p:nvCxnSpPr>
            <p:spPr>
              <a:xfrm>
                <a:off x="1064900" y="3380599"/>
                <a:ext cx="6660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987" name="Shape 2987"/>
              <p:cNvCxnSpPr>
                <a:stCxn id="2980" idx="2"/>
                <a:endCxn id="2983" idx="2"/>
              </p:cNvCxnSpPr>
              <p:nvPr/>
            </p:nvCxnSpPr>
            <p:spPr>
              <a:xfrm rot="10800000" flipH="1">
                <a:off x="924650" y="3683303"/>
                <a:ext cx="7356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988" name="Shape 2988"/>
              <p:cNvGrpSpPr/>
              <p:nvPr/>
            </p:nvGrpSpPr>
            <p:grpSpPr>
              <a:xfrm>
                <a:off x="1589425" y="3381471"/>
                <a:ext cx="141600" cy="301966"/>
                <a:chOff x="4619937" y="3720121"/>
                <a:chExt cx="141600" cy="301966"/>
              </a:xfrm>
            </p:grpSpPr>
            <p:sp>
              <p:nvSpPr>
                <p:cNvPr id="2986" name="Shape 2986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983" name="Shape 2983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989" name="Shape 2989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rgbClr val="6AA84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2990" name="Shape 2990"/>
            <p:cNvSpPr/>
            <p:nvPr/>
          </p:nvSpPr>
          <p:spPr>
            <a:xfrm>
              <a:off x="5108237" y="3370012"/>
              <a:ext cx="1004700" cy="10422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6293744" y="3370010"/>
              <a:ext cx="665399" cy="1042200"/>
            </a:xfrm>
            <a:prstGeom prst="cube">
              <a:avLst>
                <a:gd name="adj" fmla="val 4961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2" name="Shape 2992"/>
            <p:cNvGrpSpPr/>
            <p:nvPr/>
          </p:nvGrpSpPr>
          <p:grpSpPr>
            <a:xfrm>
              <a:off x="5858598" y="3597229"/>
              <a:ext cx="627141" cy="428366"/>
              <a:chOff x="5111675" y="4423074"/>
              <a:chExt cx="876875" cy="598946"/>
            </a:xfrm>
          </p:grpSpPr>
          <p:grpSp>
            <p:nvGrpSpPr>
              <p:cNvPr id="2993" name="Shape 2993"/>
              <p:cNvGrpSpPr/>
              <p:nvPr/>
            </p:nvGrpSpPr>
            <p:grpSpPr>
              <a:xfrm>
                <a:off x="5111675" y="4579134"/>
                <a:ext cx="141600" cy="301966"/>
                <a:chOff x="5111675" y="3512334"/>
                <a:chExt cx="141600" cy="301966"/>
              </a:xfrm>
            </p:grpSpPr>
            <p:sp>
              <p:nvSpPr>
                <p:cNvPr id="2994" name="Shape 2994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995" name="Shape 2995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996" name="Shape 2996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rgbClr val="6AA84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997" name="Shape 2997"/>
              <p:cNvCxnSpPr>
                <a:stCxn id="2998" idx="0"/>
                <a:endCxn id="2995" idx="0"/>
              </p:cNvCxnSpPr>
              <p:nvPr/>
            </p:nvCxnSpPr>
            <p:spPr>
              <a:xfrm flipH="1">
                <a:off x="5182450" y="4722328"/>
                <a:ext cx="664500" cy="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999" name="Shape 2999"/>
              <p:cNvCxnSpPr>
                <a:stCxn id="2998" idx="3"/>
                <a:endCxn id="2995" idx="3"/>
              </p:cNvCxnSpPr>
              <p:nvPr/>
            </p:nvCxnSpPr>
            <p:spPr>
              <a:xfrm rot="10800000">
                <a:off x="5253100" y="4805578"/>
                <a:ext cx="7341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000" name="Shape 3000"/>
              <p:cNvCxnSpPr>
                <a:stCxn id="3001" idx="3"/>
                <a:endCxn id="2994" idx="3"/>
              </p:cNvCxnSpPr>
              <p:nvPr/>
            </p:nvCxnSpPr>
            <p:spPr>
              <a:xfrm flipH="1">
                <a:off x="5253100" y="4572624"/>
                <a:ext cx="7341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002" name="Shape 3002"/>
              <p:cNvCxnSpPr>
                <a:stCxn id="2998" idx="2"/>
                <a:endCxn id="2995" idx="2"/>
              </p:cNvCxnSpPr>
              <p:nvPr/>
            </p:nvCxnSpPr>
            <p:spPr>
              <a:xfrm rot="10800000">
                <a:off x="5182450" y="4881028"/>
                <a:ext cx="6645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3003" name="Shape 3003"/>
              <p:cNvGrpSpPr/>
              <p:nvPr/>
            </p:nvGrpSpPr>
            <p:grpSpPr>
              <a:xfrm>
                <a:off x="5706700" y="4423074"/>
                <a:ext cx="281850" cy="598946"/>
                <a:chOff x="5935300" y="3356274"/>
                <a:chExt cx="281850" cy="598946"/>
              </a:xfrm>
            </p:grpSpPr>
            <p:sp>
              <p:nvSpPr>
                <p:cNvPr id="3001" name="Shape 3001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998" name="Shape 2998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004" name="Shape 3004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rgbClr val="6AA84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3005" name="Shape 3005"/>
            <p:cNvSpPr/>
            <p:nvPr/>
          </p:nvSpPr>
          <p:spPr>
            <a:xfrm>
              <a:off x="4095863" y="3551045"/>
              <a:ext cx="835500" cy="5208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6" name="Shape 3006"/>
            <p:cNvGrpSpPr/>
            <p:nvPr/>
          </p:nvGrpSpPr>
          <p:grpSpPr>
            <a:xfrm>
              <a:off x="4772661" y="3597236"/>
              <a:ext cx="518144" cy="428366"/>
              <a:chOff x="4705605" y="3195009"/>
              <a:chExt cx="724475" cy="598946"/>
            </a:xfrm>
          </p:grpSpPr>
          <p:grpSp>
            <p:nvGrpSpPr>
              <p:cNvPr id="3007" name="Shape 3007"/>
              <p:cNvGrpSpPr/>
              <p:nvPr/>
            </p:nvGrpSpPr>
            <p:grpSpPr>
              <a:xfrm>
                <a:off x="4705605" y="3351068"/>
                <a:ext cx="141600" cy="301966"/>
                <a:chOff x="5111675" y="3512334"/>
                <a:chExt cx="141600" cy="301966"/>
              </a:xfrm>
            </p:grpSpPr>
            <p:sp>
              <p:nvSpPr>
                <p:cNvPr id="3008" name="Shape 3008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009" name="Shape 3009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010" name="Shape 3010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3011" name="Shape 3011"/>
              <p:cNvCxnSpPr>
                <a:stCxn id="3012" idx="0"/>
                <a:endCxn id="3009" idx="0"/>
              </p:cNvCxnSpPr>
              <p:nvPr/>
            </p:nvCxnSpPr>
            <p:spPr>
              <a:xfrm flipH="1">
                <a:off x="4776380" y="3494262"/>
                <a:ext cx="512100" cy="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013" name="Shape 3013"/>
              <p:cNvCxnSpPr>
                <a:stCxn id="3012" idx="3"/>
                <a:endCxn id="3009" idx="3"/>
              </p:cNvCxnSpPr>
              <p:nvPr/>
            </p:nvCxnSpPr>
            <p:spPr>
              <a:xfrm rot="10800000">
                <a:off x="4847330" y="3577512"/>
                <a:ext cx="5814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014" name="Shape 3014"/>
              <p:cNvCxnSpPr>
                <a:stCxn id="3015" idx="3"/>
                <a:endCxn id="3008" idx="3"/>
              </p:cNvCxnSpPr>
              <p:nvPr/>
            </p:nvCxnSpPr>
            <p:spPr>
              <a:xfrm flipH="1">
                <a:off x="4847330" y="3344559"/>
                <a:ext cx="5814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016" name="Shape 3016"/>
              <p:cNvCxnSpPr>
                <a:stCxn id="3012" idx="2"/>
                <a:endCxn id="3009" idx="2"/>
              </p:cNvCxnSpPr>
              <p:nvPr/>
            </p:nvCxnSpPr>
            <p:spPr>
              <a:xfrm rot="10800000">
                <a:off x="4776380" y="3652962"/>
                <a:ext cx="5121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3017" name="Shape 3017"/>
              <p:cNvGrpSpPr/>
              <p:nvPr/>
            </p:nvGrpSpPr>
            <p:grpSpPr>
              <a:xfrm>
                <a:off x="5148230" y="3195009"/>
                <a:ext cx="281850" cy="598946"/>
                <a:chOff x="5935300" y="3356274"/>
                <a:chExt cx="281850" cy="598946"/>
              </a:xfrm>
            </p:grpSpPr>
            <p:sp>
              <p:nvSpPr>
                <p:cNvPr id="3015" name="Shape 3015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012" name="Shape 3012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018" name="Shape 3018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3019" name="Shape 3019"/>
            <p:cNvGrpSpPr/>
            <p:nvPr/>
          </p:nvGrpSpPr>
          <p:grpSpPr>
            <a:xfrm>
              <a:off x="7126602" y="3009880"/>
              <a:ext cx="1148325" cy="1762593"/>
              <a:chOff x="1632161" y="309187"/>
              <a:chExt cx="1605600" cy="2464476"/>
            </a:xfrm>
          </p:grpSpPr>
          <p:sp>
            <p:nvSpPr>
              <p:cNvPr id="3020" name="Shape 3020"/>
              <p:cNvSpPr/>
              <p:nvPr/>
            </p:nvSpPr>
            <p:spPr>
              <a:xfrm rot="-5400000">
                <a:off x="1215475" y="1301263"/>
                <a:ext cx="1995600" cy="949200"/>
              </a:xfrm>
              <a:prstGeom prst="trapezoid">
                <a:avLst>
                  <a:gd name="adj" fmla="val 53002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21" name="Shape 3021"/>
              <p:cNvSpPr/>
              <p:nvPr/>
            </p:nvSpPr>
            <p:spPr>
              <a:xfrm rot="-5400000" flipH="1">
                <a:off x="1688037" y="1319142"/>
                <a:ext cx="2451900" cy="456300"/>
              </a:xfrm>
              <a:prstGeom prst="parallelogram">
                <a:avLst>
                  <a:gd name="adj" fmla="val 99775"/>
                </a:avLst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22" name="Shape 3022"/>
              <p:cNvSpPr/>
              <p:nvPr/>
            </p:nvSpPr>
            <p:spPr>
              <a:xfrm rot="-1682899">
                <a:off x="1577164" y="701137"/>
                <a:ext cx="1715594" cy="195000"/>
              </a:xfrm>
              <a:prstGeom prst="parallelogram">
                <a:avLst>
                  <a:gd name="adj" fmla="val 331463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023" name="Shape 3023"/>
            <p:cNvSpPr/>
            <p:nvPr/>
          </p:nvSpPr>
          <p:spPr>
            <a:xfrm>
              <a:off x="311596" y="3026393"/>
              <a:ext cx="390000" cy="1754700"/>
            </a:xfrm>
            <a:prstGeom prst="cube">
              <a:avLst>
                <a:gd name="adj" fmla="val 83110"/>
              </a:avLst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4" name="Shape 3024"/>
            <p:cNvGrpSpPr/>
            <p:nvPr/>
          </p:nvGrpSpPr>
          <p:grpSpPr>
            <a:xfrm>
              <a:off x="880468" y="2988514"/>
              <a:ext cx="1006715" cy="1829813"/>
              <a:chOff x="331776" y="215199"/>
              <a:chExt cx="1407600" cy="2558463"/>
            </a:xfrm>
          </p:grpSpPr>
          <p:sp>
            <p:nvSpPr>
              <p:cNvPr id="3025" name="Shape 3025"/>
              <p:cNvSpPr/>
              <p:nvPr/>
            </p:nvSpPr>
            <p:spPr>
              <a:xfrm rot="5400000">
                <a:off x="-189600" y="1301263"/>
                <a:ext cx="1995600" cy="949200"/>
              </a:xfrm>
              <a:prstGeom prst="trapezoid">
                <a:avLst>
                  <a:gd name="adj" fmla="val 53002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26" name="Shape 3026"/>
              <p:cNvSpPr/>
              <p:nvPr/>
            </p:nvSpPr>
            <p:spPr>
              <a:xfrm rot="-5400000" flipH="1">
                <a:off x="781075" y="1319150"/>
                <a:ext cx="1457100" cy="456300"/>
              </a:xfrm>
              <a:prstGeom prst="parallelogram">
                <a:avLst>
                  <a:gd name="adj" fmla="val 99775"/>
                </a:avLst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27" name="Shape 3027"/>
              <p:cNvSpPr/>
              <p:nvPr/>
            </p:nvSpPr>
            <p:spPr>
              <a:xfrm rot="1679243">
                <a:off x="405884" y="473887"/>
                <a:ext cx="1259383" cy="629824"/>
              </a:xfrm>
              <a:prstGeom prst="parallelogram">
                <a:avLst>
                  <a:gd name="adj" fmla="val 31025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028" name="Shape 3028"/>
            <p:cNvSpPr/>
            <p:nvPr/>
          </p:nvSpPr>
          <p:spPr>
            <a:xfrm>
              <a:off x="8442419" y="3026400"/>
              <a:ext cx="390000" cy="1754699"/>
            </a:xfrm>
            <a:prstGeom prst="cube">
              <a:avLst>
                <a:gd name="adj" fmla="val 83110"/>
              </a:avLst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Shape 3029"/>
            <p:cNvSpPr txBox="1"/>
            <p:nvPr/>
          </p:nvSpPr>
          <p:spPr>
            <a:xfrm>
              <a:off x="124837" y="4809900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Image</a:t>
              </a:r>
            </a:p>
          </p:txBody>
        </p:sp>
        <p:sp>
          <p:nvSpPr>
            <p:cNvPr id="3030" name="Shape 3030"/>
            <p:cNvSpPr txBox="1"/>
            <p:nvPr/>
          </p:nvSpPr>
          <p:spPr>
            <a:xfrm>
              <a:off x="892862" y="4809900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Encoder</a:t>
              </a:r>
            </a:p>
          </p:txBody>
        </p:sp>
        <p:sp>
          <p:nvSpPr>
            <p:cNvPr id="3031" name="Shape 3031"/>
            <p:cNvSpPr txBox="1"/>
            <p:nvPr/>
          </p:nvSpPr>
          <p:spPr>
            <a:xfrm>
              <a:off x="7209812" y="4809900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Decoder</a:t>
              </a:r>
            </a:p>
          </p:txBody>
        </p:sp>
        <p:sp>
          <p:nvSpPr>
            <p:cNvPr id="3032" name="Shape 3032"/>
            <p:cNvSpPr txBox="1"/>
            <p:nvPr/>
          </p:nvSpPr>
          <p:spPr>
            <a:xfrm>
              <a:off x="8255662" y="4809900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Recon</a:t>
              </a:r>
            </a:p>
          </p:txBody>
        </p:sp>
        <p:grpSp>
          <p:nvGrpSpPr>
            <p:cNvPr id="3033" name="Shape 3033"/>
            <p:cNvGrpSpPr/>
            <p:nvPr/>
          </p:nvGrpSpPr>
          <p:grpSpPr>
            <a:xfrm>
              <a:off x="3639565" y="3597444"/>
              <a:ext cx="568154" cy="427942"/>
              <a:chOff x="3578500" y="3195299"/>
              <a:chExt cx="794400" cy="598353"/>
            </a:xfrm>
          </p:grpSpPr>
          <p:grpSp>
            <p:nvGrpSpPr>
              <p:cNvPr id="3034" name="Shape 3034"/>
              <p:cNvGrpSpPr/>
              <p:nvPr/>
            </p:nvGrpSpPr>
            <p:grpSpPr>
              <a:xfrm>
                <a:off x="3578500" y="3195299"/>
                <a:ext cx="280500" cy="598353"/>
                <a:chOff x="3586312" y="3569699"/>
                <a:chExt cx="280500" cy="598353"/>
              </a:xfrm>
            </p:grpSpPr>
            <p:sp>
              <p:nvSpPr>
                <p:cNvPr id="3035" name="Shape 3035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036" name="Shape 3036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037" name="Shape 3037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3038" name="Shape 3038"/>
              <p:cNvCxnSpPr>
                <a:stCxn id="3036" idx="0"/>
                <a:endCxn id="3039" idx="0"/>
              </p:cNvCxnSpPr>
              <p:nvPr/>
            </p:nvCxnSpPr>
            <p:spPr>
              <a:xfrm>
                <a:off x="3718750" y="3494553"/>
                <a:ext cx="5832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040" name="Shape 3040"/>
              <p:cNvCxnSpPr>
                <a:stCxn id="3036" idx="3"/>
                <a:endCxn id="3039" idx="3"/>
              </p:cNvCxnSpPr>
              <p:nvPr/>
            </p:nvCxnSpPr>
            <p:spPr>
              <a:xfrm rot="10800000" flipH="1">
                <a:off x="3859000" y="3572403"/>
                <a:ext cx="513900" cy="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041" name="Shape 3041"/>
              <p:cNvCxnSpPr>
                <a:stCxn id="3035" idx="3"/>
                <a:endCxn id="3042" idx="3"/>
              </p:cNvCxnSpPr>
              <p:nvPr/>
            </p:nvCxnSpPr>
            <p:spPr>
              <a:xfrm>
                <a:off x="3859000" y="3344849"/>
                <a:ext cx="5139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043" name="Shape 3043"/>
              <p:cNvCxnSpPr>
                <a:stCxn id="3036" idx="2"/>
                <a:endCxn id="3039" idx="2"/>
              </p:cNvCxnSpPr>
              <p:nvPr/>
            </p:nvCxnSpPr>
            <p:spPr>
              <a:xfrm rot="10800000" flipH="1">
                <a:off x="3718750" y="3647553"/>
                <a:ext cx="5832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3044" name="Shape 3044"/>
              <p:cNvGrpSpPr/>
              <p:nvPr/>
            </p:nvGrpSpPr>
            <p:grpSpPr>
              <a:xfrm>
                <a:off x="4231125" y="3345721"/>
                <a:ext cx="141600" cy="301966"/>
                <a:chOff x="4619937" y="3720121"/>
                <a:chExt cx="141600" cy="301966"/>
              </a:xfrm>
            </p:grpSpPr>
            <p:sp>
              <p:nvSpPr>
                <p:cNvPr id="3042" name="Shape 3042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039" name="Shape 3039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045" name="Shape 3045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pic>
          <p:nvPicPr>
            <p:cNvPr id="3046" name="Shape 304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937405" y="4495445"/>
              <a:ext cx="124252" cy="166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7" name="Shape 304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216907" y="4713397"/>
              <a:ext cx="756167" cy="188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8" name="Shape 3048"/>
            <p:cNvSpPr txBox="1"/>
            <p:nvPr/>
          </p:nvSpPr>
          <p:spPr>
            <a:xfrm>
              <a:off x="1942275" y="4415106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Pool(4)</a:t>
              </a:r>
            </a:p>
          </p:txBody>
        </p:sp>
        <p:sp>
          <p:nvSpPr>
            <p:cNvPr id="3049" name="Shape 3049"/>
            <p:cNvSpPr txBox="1"/>
            <p:nvPr/>
          </p:nvSpPr>
          <p:spPr>
            <a:xfrm>
              <a:off x="6186304" y="4412075"/>
              <a:ext cx="1189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Unpool(4)</a:t>
              </a:r>
            </a:p>
          </p:txBody>
        </p:sp>
        <p:sp>
          <p:nvSpPr>
            <p:cNvPr id="3050" name="Shape 3050"/>
            <p:cNvSpPr txBox="1"/>
            <p:nvPr/>
          </p:nvSpPr>
          <p:spPr>
            <a:xfrm>
              <a:off x="2468771" y="3007800"/>
              <a:ext cx="11148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Conv(5,1)</a:t>
              </a:r>
            </a:p>
          </p:txBody>
        </p:sp>
        <p:sp>
          <p:nvSpPr>
            <p:cNvPr id="3051" name="Shape 3051"/>
            <p:cNvSpPr txBox="1"/>
            <p:nvPr/>
          </p:nvSpPr>
          <p:spPr>
            <a:xfrm>
              <a:off x="5681076" y="3007800"/>
              <a:ext cx="12780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Deconv(5,1)</a:t>
              </a:r>
            </a:p>
          </p:txBody>
        </p:sp>
        <p:pic>
          <p:nvPicPr>
            <p:cNvPr id="3052" name="Shape 305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212118" y="4486576"/>
              <a:ext cx="145553" cy="18460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53" name="Shape 3053"/>
            <p:cNvCxnSpPr>
              <a:stCxn id="3050" idx="2"/>
            </p:cNvCxnSpPr>
            <p:nvPr/>
          </p:nvCxnSpPr>
          <p:spPr>
            <a:xfrm flipH="1">
              <a:off x="2791271" y="3341400"/>
              <a:ext cx="234900" cy="38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054" name="Shape 3054"/>
            <p:cNvCxnSpPr>
              <a:stCxn id="3051" idx="2"/>
            </p:cNvCxnSpPr>
            <p:nvPr/>
          </p:nvCxnSpPr>
          <p:spPr>
            <a:xfrm flipH="1">
              <a:off x="6179076" y="3341400"/>
              <a:ext cx="141000" cy="39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3055" name="Shape 3055"/>
          <p:cNvGrpSpPr/>
          <p:nvPr/>
        </p:nvGrpSpPr>
        <p:grpSpPr>
          <a:xfrm>
            <a:off x="5424875" y="225100"/>
            <a:ext cx="3594300" cy="442523"/>
            <a:chOff x="5424875" y="225100"/>
            <a:chExt cx="3594300" cy="442523"/>
          </a:xfrm>
        </p:grpSpPr>
        <p:sp>
          <p:nvSpPr>
            <p:cNvPr id="3056" name="Shape 3056"/>
            <p:cNvSpPr txBox="1"/>
            <p:nvPr/>
          </p:nvSpPr>
          <p:spPr>
            <a:xfrm>
              <a:off x="5424875" y="225100"/>
              <a:ext cx="35943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1371600" lvl="2" indent="-304800" rtl="0">
                <a:lnSpc>
                  <a:spcPct val="115000"/>
                </a:lnSpc>
                <a:spcBef>
                  <a:spcPts val="0"/>
                </a:spcBef>
                <a:buClr>
                  <a:schemeClr val="dk2"/>
                </a:buClr>
                <a:buSzPct val="100000"/>
              </a:pPr>
              <a:r>
                <a:rPr lang="en" sz="1200" i="1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r>
                <a:rPr lang="en" sz="1200" i="1" baseline="300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*</a:t>
              </a:r>
              <a:r>
                <a:rPr lang="en" sz="1200">
                  <a:solidFill>
                    <a:schemeClr val="dk2"/>
                  </a:solidFill>
                </a:rPr>
                <a:t>  : Learned deconv(5,1)</a:t>
              </a:r>
            </a:p>
          </p:txBody>
        </p:sp>
        <p:sp>
          <p:nvSpPr>
            <p:cNvPr id="3057" name="Shape 3057"/>
            <p:cNvSpPr txBox="1"/>
            <p:nvPr/>
          </p:nvSpPr>
          <p:spPr>
            <a:xfrm>
              <a:off x="5424875" y="444123"/>
              <a:ext cx="35943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1371600" lvl="2" indent="-304800" rtl="0">
                <a:lnSpc>
                  <a:spcPct val="115000"/>
                </a:lnSpc>
                <a:spcBef>
                  <a:spcPts val="0"/>
                </a:spcBef>
                <a:buClr>
                  <a:schemeClr val="dk2"/>
                </a:buClr>
                <a:buSzPct val="100000"/>
              </a:pPr>
              <a:r>
                <a:rPr lang="en" sz="1200" i="1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r>
                <a:rPr lang="en" sz="1200" i="1" baseline="300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T</a:t>
              </a:r>
              <a:r>
                <a:rPr lang="en" sz="1200">
                  <a:solidFill>
                    <a:schemeClr val="dk2"/>
                  </a:solidFill>
                </a:rPr>
                <a:t>  : transpose of conv(5,1)</a:t>
              </a:r>
            </a:p>
          </p:txBody>
        </p:sp>
        <p:pic>
          <p:nvPicPr>
            <p:cNvPr id="3058" name="Shape 305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39320" y="448543"/>
              <a:ext cx="301756" cy="177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9" name="Shape 305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827272" y="244795"/>
              <a:ext cx="287556" cy="1846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4" name="Shape 306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Experiment: reconstruction error</a:t>
            </a:r>
          </a:p>
        </p:txBody>
      </p:sp>
      <p:sp>
        <p:nvSpPr>
          <p:cNvPr id="3065" name="Shape 3065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VGGNet-16</a:t>
            </a:r>
          </a:p>
        </p:txBody>
      </p:sp>
      <p:graphicFrame>
        <p:nvGraphicFramePr>
          <p:cNvPr id="3066" name="Shape 3066"/>
          <p:cNvGraphicFramePr/>
          <p:nvPr/>
        </p:nvGraphicFramePr>
        <p:xfrm>
          <a:off x="1762087" y="923875"/>
          <a:ext cx="5619825" cy="1280160"/>
        </p:xfrm>
        <a:graphic>
          <a:graphicData uri="http://schemas.openxmlformats.org/drawingml/2006/table">
            <a:tbl>
              <a:tblPr>
                <a:noFill/>
                <a:tableStyleId>{D4C44C59-5AF9-4757-9F3A-802B95765202}</a:tableStyleId>
              </a:tblPr>
              <a:tblGrid>
                <a:gridCol w="48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1600"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Macro layer</a:t>
                      </a:r>
                    </a:p>
                  </a:txBody>
                  <a:tcPr marL="0" marR="0" marT="0" marB="0" anchor="ctr">
                    <a:lnR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Image space relative error</a:t>
                      </a:r>
                    </a:p>
                  </a:txBody>
                  <a:tcPr marL="0" marR="0" marT="0" marB="0" anchor="ctr">
                    <a:lnL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Activation space relative error</a:t>
                      </a:r>
                    </a:p>
                  </a:txBody>
                  <a:tcPr marL="0" marR="0" marT="0" marB="0" anchor="ctr"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(d) Random filters</a:t>
                      </a:r>
                    </a:p>
                  </a:txBody>
                  <a:tcPr marL="0" marR="0" marT="0" marB="0" anchor="ctr">
                    <a:lnL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(c) Learned filters</a:t>
                      </a:r>
                    </a:p>
                  </a:txBody>
                  <a:tcPr marL="0" marR="0" marT="0" marB="0" anchor="ctr"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(e) Random activations</a:t>
                      </a:r>
                    </a:p>
                  </a:txBody>
                  <a:tcPr marL="0" marR="0" marT="0" marB="0" anchor="ctr"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(d) Random filters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(c) Learned filters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(e) Random activations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</a:t>
                      </a:r>
                    </a:p>
                  </a:txBody>
                  <a:tcPr marL="0" marR="0" marT="0" marB="0" anchor="ctr">
                    <a:lnR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0.380</a:t>
                      </a:r>
                    </a:p>
                  </a:txBody>
                  <a:tcPr marL="0" marR="0" marT="0" marB="0" anchor="ctr">
                    <a:lnL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0.423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0.610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0.872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0.895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1.414</a:t>
                      </a:r>
                    </a:p>
                  </a:txBody>
                  <a:tcPr marL="0" marR="0" marT="0" marB="0" anchor="ctr"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</a:t>
                      </a:r>
                    </a:p>
                  </a:txBody>
                  <a:tcPr marL="0" marR="0" marT="0" marB="0" anchor="ctr">
                    <a:lnR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0.438</a:t>
                      </a:r>
                    </a:p>
                  </a:txBody>
                  <a:tcPr marL="0" marR="0" marT="0" marB="0" anchor="ctr">
                    <a:lnL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0.692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0.864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0.926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0.961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1.414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</a:t>
                      </a:r>
                    </a:p>
                  </a:txBody>
                  <a:tcPr marL="0" marR="0" marT="0" marB="0" anchor="ctr">
                    <a:lnR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0.345</a:t>
                      </a:r>
                    </a:p>
                  </a:txBody>
                  <a:tcPr marL="0" marR="0" marT="0" marB="0" anchor="ctr">
                    <a:lnL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0.326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0.652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0.862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0.912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1.414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</a:t>
                      </a:r>
                    </a:p>
                  </a:txBody>
                  <a:tcPr marL="0" marR="0" marT="0" marB="0" anchor="ctr">
                    <a:lnR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0.357</a:t>
                      </a:r>
                    </a:p>
                  </a:txBody>
                  <a:tcPr marL="0" marR="0" marT="0" marB="0" anchor="ctr">
                    <a:lnL w="254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0.379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0.436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0.992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1.051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1.414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67" name="Shape 30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52851"/>
            <a:ext cx="8520409" cy="773349"/>
          </a:xfrm>
          <a:prstGeom prst="rect">
            <a:avLst/>
          </a:prstGeom>
          <a:noFill/>
          <a:ln>
            <a:noFill/>
          </a:ln>
        </p:spPr>
      </p:pic>
      <p:sp>
        <p:nvSpPr>
          <p:cNvPr id="3068" name="Shape 3068"/>
          <p:cNvSpPr/>
          <p:nvPr/>
        </p:nvSpPr>
        <p:spPr>
          <a:xfrm>
            <a:off x="2388947" y="947370"/>
            <a:ext cx="140400" cy="1404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9" name="Shape 3069"/>
          <p:cNvSpPr/>
          <p:nvPr/>
        </p:nvSpPr>
        <p:spPr>
          <a:xfrm>
            <a:off x="4890475" y="947961"/>
            <a:ext cx="140400" cy="1404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070" name="Shape 3070"/>
          <p:cNvGrpSpPr/>
          <p:nvPr/>
        </p:nvGrpSpPr>
        <p:grpSpPr>
          <a:xfrm>
            <a:off x="124837" y="2988514"/>
            <a:ext cx="8894325" cy="2154985"/>
            <a:chOff x="124837" y="2988514"/>
            <a:chExt cx="8894325" cy="2154985"/>
          </a:xfrm>
        </p:grpSpPr>
        <p:pic>
          <p:nvPicPr>
            <p:cNvPr id="3071" name="Shape 307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73158" y="3082300"/>
              <a:ext cx="227205" cy="184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2" name="Shape 307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79092" y="3048749"/>
              <a:ext cx="181054" cy="159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3" name="Shape 307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02880" y="4479469"/>
              <a:ext cx="1114725" cy="1988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4" name="Shape 3074"/>
            <p:cNvSpPr/>
            <p:nvPr/>
          </p:nvSpPr>
          <p:spPr>
            <a:xfrm rot="5400000">
              <a:off x="4634512" y="2516700"/>
              <a:ext cx="70200" cy="15096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3075" name="Shape 307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095024" y="4486574"/>
              <a:ext cx="313494" cy="18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6" name="Shape 3076"/>
            <p:cNvSpPr txBox="1"/>
            <p:nvPr/>
          </p:nvSpPr>
          <p:spPr>
            <a:xfrm>
              <a:off x="4055662" y="4809891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Switch</a:t>
              </a:r>
            </a:p>
          </p:txBody>
        </p:sp>
        <p:sp>
          <p:nvSpPr>
            <p:cNvPr id="3077" name="Shape 3077"/>
            <p:cNvSpPr/>
            <p:nvPr/>
          </p:nvSpPr>
          <p:spPr>
            <a:xfrm>
              <a:off x="2068128" y="3370010"/>
              <a:ext cx="665400" cy="1042200"/>
            </a:xfrm>
            <a:prstGeom prst="cube">
              <a:avLst>
                <a:gd name="adj" fmla="val 4961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Shape 3078"/>
            <p:cNvSpPr/>
            <p:nvPr/>
          </p:nvSpPr>
          <p:spPr>
            <a:xfrm>
              <a:off x="2914423" y="3370012"/>
              <a:ext cx="1004700" cy="10422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9" name="Shape 3079"/>
            <p:cNvGrpSpPr/>
            <p:nvPr/>
          </p:nvGrpSpPr>
          <p:grpSpPr>
            <a:xfrm>
              <a:off x="2406203" y="3597444"/>
              <a:ext cx="677026" cy="427942"/>
              <a:chOff x="784400" y="3231049"/>
              <a:chExt cx="946625" cy="598353"/>
            </a:xfrm>
          </p:grpSpPr>
          <p:grpSp>
            <p:nvGrpSpPr>
              <p:cNvPr id="3080" name="Shape 3080"/>
              <p:cNvGrpSpPr/>
              <p:nvPr/>
            </p:nvGrpSpPr>
            <p:grpSpPr>
              <a:xfrm>
                <a:off x="784400" y="3231049"/>
                <a:ext cx="280500" cy="598353"/>
                <a:chOff x="3586312" y="3569699"/>
                <a:chExt cx="280500" cy="598353"/>
              </a:xfrm>
            </p:grpSpPr>
            <p:sp>
              <p:nvSpPr>
                <p:cNvPr id="3081" name="Shape 3081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082" name="Shape 3082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083" name="Shape 3083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3084" name="Shape 3084"/>
              <p:cNvCxnSpPr>
                <a:stCxn id="3082" idx="0"/>
                <a:endCxn id="3085" idx="0"/>
              </p:cNvCxnSpPr>
              <p:nvPr/>
            </p:nvCxnSpPr>
            <p:spPr>
              <a:xfrm>
                <a:off x="924650" y="3530303"/>
                <a:ext cx="7356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086" name="Shape 3086"/>
              <p:cNvCxnSpPr>
                <a:stCxn id="3082" idx="3"/>
                <a:endCxn id="3085" idx="3"/>
              </p:cNvCxnSpPr>
              <p:nvPr/>
            </p:nvCxnSpPr>
            <p:spPr>
              <a:xfrm rot="10800000" flipH="1">
                <a:off x="1064900" y="3608153"/>
                <a:ext cx="666000" cy="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087" name="Shape 3087"/>
              <p:cNvCxnSpPr>
                <a:stCxn id="3081" idx="3"/>
                <a:endCxn id="3088" idx="3"/>
              </p:cNvCxnSpPr>
              <p:nvPr/>
            </p:nvCxnSpPr>
            <p:spPr>
              <a:xfrm>
                <a:off x="1064900" y="3380599"/>
                <a:ext cx="6660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089" name="Shape 3089"/>
              <p:cNvCxnSpPr>
                <a:stCxn id="3082" idx="2"/>
                <a:endCxn id="3085" idx="2"/>
              </p:cNvCxnSpPr>
              <p:nvPr/>
            </p:nvCxnSpPr>
            <p:spPr>
              <a:xfrm rot="10800000" flipH="1">
                <a:off x="924650" y="3683303"/>
                <a:ext cx="7356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3090" name="Shape 3090"/>
              <p:cNvGrpSpPr/>
              <p:nvPr/>
            </p:nvGrpSpPr>
            <p:grpSpPr>
              <a:xfrm>
                <a:off x="1589425" y="3381471"/>
                <a:ext cx="141600" cy="301966"/>
                <a:chOff x="4619937" y="3720121"/>
                <a:chExt cx="141600" cy="301966"/>
              </a:xfrm>
            </p:grpSpPr>
            <p:sp>
              <p:nvSpPr>
                <p:cNvPr id="3088" name="Shape 3088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085" name="Shape 3085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091" name="Shape 3091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3092" name="Shape 3092"/>
            <p:cNvSpPr/>
            <p:nvPr/>
          </p:nvSpPr>
          <p:spPr>
            <a:xfrm>
              <a:off x="5108237" y="3370012"/>
              <a:ext cx="1004700" cy="10422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Shape 3093"/>
            <p:cNvSpPr/>
            <p:nvPr/>
          </p:nvSpPr>
          <p:spPr>
            <a:xfrm>
              <a:off x="6293744" y="3370010"/>
              <a:ext cx="665399" cy="1042200"/>
            </a:xfrm>
            <a:prstGeom prst="cube">
              <a:avLst>
                <a:gd name="adj" fmla="val 4961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94" name="Shape 3094"/>
            <p:cNvGrpSpPr/>
            <p:nvPr/>
          </p:nvGrpSpPr>
          <p:grpSpPr>
            <a:xfrm>
              <a:off x="5858598" y="3597229"/>
              <a:ext cx="627141" cy="428366"/>
              <a:chOff x="5111675" y="4423074"/>
              <a:chExt cx="876875" cy="598946"/>
            </a:xfrm>
          </p:grpSpPr>
          <p:grpSp>
            <p:nvGrpSpPr>
              <p:cNvPr id="3095" name="Shape 3095"/>
              <p:cNvGrpSpPr/>
              <p:nvPr/>
            </p:nvGrpSpPr>
            <p:grpSpPr>
              <a:xfrm>
                <a:off x="5111675" y="4579134"/>
                <a:ext cx="141600" cy="301966"/>
                <a:chOff x="5111675" y="3512334"/>
                <a:chExt cx="141600" cy="301966"/>
              </a:xfrm>
            </p:grpSpPr>
            <p:sp>
              <p:nvSpPr>
                <p:cNvPr id="3096" name="Shape 3096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097" name="Shape 3097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098" name="Shape 3098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3099" name="Shape 3099"/>
              <p:cNvCxnSpPr>
                <a:stCxn id="3100" idx="0"/>
                <a:endCxn id="3097" idx="0"/>
              </p:cNvCxnSpPr>
              <p:nvPr/>
            </p:nvCxnSpPr>
            <p:spPr>
              <a:xfrm flipH="1">
                <a:off x="5182450" y="4722328"/>
                <a:ext cx="664500" cy="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01" name="Shape 3101"/>
              <p:cNvCxnSpPr>
                <a:stCxn id="3100" idx="3"/>
                <a:endCxn id="3097" idx="3"/>
              </p:cNvCxnSpPr>
              <p:nvPr/>
            </p:nvCxnSpPr>
            <p:spPr>
              <a:xfrm rot="10800000">
                <a:off x="5253100" y="4805578"/>
                <a:ext cx="7341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02" name="Shape 3102"/>
              <p:cNvCxnSpPr>
                <a:stCxn id="3103" idx="3"/>
                <a:endCxn id="3096" idx="3"/>
              </p:cNvCxnSpPr>
              <p:nvPr/>
            </p:nvCxnSpPr>
            <p:spPr>
              <a:xfrm flipH="1">
                <a:off x="5253100" y="4572624"/>
                <a:ext cx="7341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04" name="Shape 3104"/>
              <p:cNvCxnSpPr>
                <a:stCxn id="3100" idx="2"/>
                <a:endCxn id="3097" idx="2"/>
              </p:cNvCxnSpPr>
              <p:nvPr/>
            </p:nvCxnSpPr>
            <p:spPr>
              <a:xfrm rot="10800000">
                <a:off x="5182450" y="4881028"/>
                <a:ext cx="6645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3105" name="Shape 3105"/>
              <p:cNvGrpSpPr/>
              <p:nvPr/>
            </p:nvGrpSpPr>
            <p:grpSpPr>
              <a:xfrm>
                <a:off x="5706700" y="4423074"/>
                <a:ext cx="281850" cy="598946"/>
                <a:chOff x="5935300" y="3356274"/>
                <a:chExt cx="281850" cy="598946"/>
              </a:xfrm>
            </p:grpSpPr>
            <p:sp>
              <p:nvSpPr>
                <p:cNvPr id="3103" name="Shape 3103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100" name="Shape 3100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106" name="Shape 3106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3107" name="Shape 3107"/>
            <p:cNvSpPr/>
            <p:nvPr/>
          </p:nvSpPr>
          <p:spPr>
            <a:xfrm>
              <a:off x="4095863" y="3551045"/>
              <a:ext cx="835500" cy="520800"/>
            </a:xfrm>
            <a:prstGeom prst="cube">
              <a:avLst>
                <a:gd name="adj" fmla="val 32474"/>
              </a:avLst>
            </a:prstGeom>
            <a:solidFill>
              <a:srgbClr val="CC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Shape 3108"/>
            <p:cNvSpPr/>
            <p:nvPr/>
          </p:nvSpPr>
          <p:spPr>
            <a:xfrm>
              <a:off x="4095863" y="4327591"/>
              <a:ext cx="835500" cy="5208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9" name="Shape 3109"/>
            <p:cNvGrpSpPr/>
            <p:nvPr/>
          </p:nvGrpSpPr>
          <p:grpSpPr>
            <a:xfrm>
              <a:off x="3639565" y="3597444"/>
              <a:ext cx="568154" cy="1086523"/>
              <a:chOff x="3578500" y="3195299"/>
              <a:chExt cx="794400" cy="1519187"/>
            </a:xfrm>
          </p:grpSpPr>
          <p:grpSp>
            <p:nvGrpSpPr>
              <p:cNvPr id="3110" name="Shape 3110"/>
              <p:cNvGrpSpPr/>
              <p:nvPr/>
            </p:nvGrpSpPr>
            <p:grpSpPr>
              <a:xfrm>
                <a:off x="3578500" y="3195299"/>
                <a:ext cx="280500" cy="598353"/>
                <a:chOff x="3586312" y="3569699"/>
                <a:chExt cx="280500" cy="598353"/>
              </a:xfrm>
            </p:grpSpPr>
            <p:sp>
              <p:nvSpPr>
                <p:cNvPr id="3111" name="Shape 3111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112" name="Shape 3112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113" name="Shape 3113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3114" name="Shape 3114"/>
              <p:cNvCxnSpPr>
                <a:stCxn id="3112" idx="0"/>
                <a:endCxn id="3115" idx="0"/>
              </p:cNvCxnSpPr>
              <p:nvPr/>
            </p:nvCxnSpPr>
            <p:spPr>
              <a:xfrm>
                <a:off x="3718750" y="3494553"/>
                <a:ext cx="5832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16" name="Shape 3116"/>
              <p:cNvCxnSpPr>
                <a:stCxn id="3112" idx="3"/>
                <a:endCxn id="3115" idx="3"/>
              </p:cNvCxnSpPr>
              <p:nvPr/>
            </p:nvCxnSpPr>
            <p:spPr>
              <a:xfrm rot="10800000" flipH="1">
                <a:off x="3859000" y="3572403"/>
                <a:ext cx="513900" cy="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17" name="Shape 3117"/>
              <p:cNvCxnSpPr>
                <a:stCxn id="3111" idx="3"/>
                <a:endCxn id="3118" idx="3"/>
              </p:cNvCxnSpPr>
              <p:nvPr/>
            </p:nvCxnSpPr>
            <p:spPr>
              <a:xfrm>
                <a:off x="3859000" y="3344849"/>
                <a:ext cx="5139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19" name="Shape 3119"/>
              <p:cNvCxnSpPr>
                <a:stCxn id="3112" idx="2"/>
                <a:endCxn id="3115" idx="2"/>
              </p:cNvCxnSpPr>
              <p:nvPr/>
            </p:nvCxnSpPr>
            <p:spPr>
              <a:xfrm rot="10800000" flipH="1">
                <a:off x="3718750" y="3647553"/>
                <a:ext cx="5832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3120" name="Shape 3120"/>
              <p:cNvGrpSpPr/>
              <p:nvPr/>
            </p:nvGrpSpPr>
            <p:grpSpPr>
              <a:xfrm>
                <a:off x="4231125" y="3345721"/>
                <a:ext cx="141600" cy="301966"/>
                <a:chOff x="4619937" y="3720121"/>
                <a:chExt cx="141600" cy="301966"/>
              </a:xfrm>
            </p:grpSpPr>
            <p:sp>
              <p:nvSpPr>
                <p:cNvPr id="3118" name="Shape 3118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115" name="Shape 3115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121" name="Shape 3121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3122" name="Shape 3122"/>
              <p:cNvCxnSpPr>
                <a:stCxn id="3112" idx="0"/>
                <a:endCxn id="3123" idx="0"/>
              </p:cNvCxnSpPr>
              <p:nvPr/>
            </p:nvCxnSpPr>
            <p:spPr>
              <a:xfrm>
                <a:off x="3718750" y="3494553"/>
                <a:ext cx="583200" cy="106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24" name="Shape 3124"/>
              <p:cNvCxnSpPr>
                <a:stCxn id="3112" idx="3"/>
                <a:endCxn id="3123" idx="3"/>
              </p:cNvCxnSpPr>
              <p:nvPr/>
            </p:nvCxnSpPr>
            <p:spPr>
              <a:xfrm>
                <a:off x="3859000" y="3644103"/>
                <a:ext cx="513900" cy="99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25" name="Shape 3125"/>
              <p:cNvCxnSpPr>
                <a:stCxn id="3111" idx="3"/>
                <a:endCxn id="3126" idx="3"/>
              </p:cNvCxnSpPr>
              <p:nvPr/>
            </p:nvCxnSpPr>
            <p:spPr>
              <a:xfrm>
                <a:off x="3859000" y="3344849"/>
                <a:ext cx="513900" cy="114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27" name="Shape 3127"/>
              <p:cNvCxnSpPr>
                <a:stCxn id="3112" idx="2"/>
                <a:endCxn id="3123" idx="2"/>
              </p:cNvCxnSpPr>
              <p:nvPr/>
            </p:nvCxnSpPr>
            <p:spPr>
              <a:xfrm>
                <a:off x="3718750" y="3793653"/>
                <a:ext cx="583200" cy="9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3128" name="Shape 3128"/>
              <p:cNvGrpSpPr/>
              <p:nvPr/>
            </p:nvGrpSpPr>
            <p:grpSpPr>
              <a:xfrm>
                <a:off x="4231125" y="4412521"/>
                <a:ext cx="141600" cy="301966"/>
                <a:chOff x="4619937" y="3720121"/>
                <a:chExt cx="141600" cy="301966"/>
              </a:xfrm>
            </p:grpSpPr>
            <p:sp>
              <p:nvSpPr>
                <p:cNvPr id="3126" name="Shape 3126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123" name="Shape 3123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129" name="Shape 3129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3130" name="Shape 3130"/>
            <p:cNvGrpSpPr/>
            <p:nvPr/>
          </p:nvGrpSpPr>
          <p:grpSpPr>
            <a:xfrm>
              <a:off x="4772661" y="3597236"/>
              <a:ext cx="518144" cy="1083704"/>
              <a:chOff x="4705605" y="3195009"/>
              <a:chExt cx="724475" cy="1515247"/>
            </a:xfrm>
          </p:grpSpPr>
          <p:grpSp>
            <p:nvGrpSpPr>
              <p:cNvPr id="3131" name="Shape 3131"/>
              <p:cNvGrpSpPr/>
              <p:nvPr/>
            </p:nvGrpSpPr>
            <p:grpSpPr>
              <a:xfrm>
                <a:off x="4705605" y="3351068"/>
                <a:ext cx="141600" cy="301966"/>
                <a:chOff x="5111675" y="3512334"/>
                <a:chExt cx="141600" cy="301966"/>
              </a:xfrm>
            </p:grpSpPr>
            <p:sp>
              <p:nvSpPr>
                <p:cNvPr id="3132" name="Shape 3132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133" name="Shape 3133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134" name="Shape 3134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3135" name="Shape 3135"/>
              <p:cNvCxnSpPr>
                <a:stCxn id="3136" idx="0"/>
                <a:endCxn id="3133" idx="0"/>
              </p:cNvCxnSpPr>
              <p:nvPr/>
            </p:nvCxnSpPr>
            <p:spPr>
              <a:xfrm flipH="1">
                <a:off x="4776380" y="3494262"/>
                <a:ext cx="512100" cy="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37" name="Shape 3137"/>
              <p:cNvCxnSpPr>
                <a:stCxn id="3136" idx="3"/>
                <a:endCxn id="3133" idx="3"/>
              </p:cNvCxnSpPr>
              <p:nvPr/>
            </p:nvCxnSpPr>
            <p:spPr>
              <a:xfrm rot="10800000">
                <a:off x="4847330" y="3577512"/>
                <a:ext cx="581400" cy="6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38" name="Shape 3138"/>
              <p:cNvCxnSpPr>
                <a:stCxn id="3139" idx="3"/>
                <a:endCxn id="3132" idx="3"/>
              </p:cNvCxnSpPr>
              <p:nvPr/>
            </p:nvCxnSpPr>
            <p:spPr>
              <a:xfrm flipH="1">
                <a:off x="4847330" y="3344559"/>
                <a:ext cx="581400" cy="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40" name="Shape 3140"/>
              <p:cNvCxnSpPr>
                <a:stCxn id="3136" idx="2"/>
                <a:endCxn id="3133" idx="2"/>
              </p:cNvCxnSpPr>
              <p:nvPr/>
            </p:nvCxnSpPr>
            <p:spPr>
              <a:xfrm rot="10800000">
                <a:off x="4776380" y="3652962"/>
                <a:ext cx="512100" cy="14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3141" name="Shape 3141"/>
              <p:cNvGrpSpPr/>
              <p:nvPr/>
            </p:nvGrpSpPr>
            <p:grpSpPr>
              <a:xfrm>
                <a:off x="5148230" y="3195009"/>
                <a:ext cx="281850" cy="598946"/>
                <a:chOff x="5935300" y="3356274"/>
                <a:chExt cx="281850" cy="598946"/>
              </a:xfrm>
            </p:grpSpPr>
            <p:sp>
              <p:nvSpPr>
                <p:cNvPr id="3139" name="Shape 3139"/>
                <p:cNvSpPr/>
                <p:nvPr/>
              </p:nvSpPr>
              <p:spPr>
                <a:xfrm>
                  <a:off x="5935300" y="3356274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136" name="Shape 3136"/>
                <p:cNvSpPr/>
                <p:nvPr/>
              </p:nvSpPr>
              <p:spPr>
                <a:xfrm>
                  <a:off x="5935300" y="3655528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142" name="Shape 3142"/>
                <p:cNvSpPr/>
                <p:nvPr/>
              </p:nvSpPr>
              <p:spPr>
                <a:xfrm rot="5400000" flipH="1">
                  <a:off x="5922550" y="36606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3143" name="Shape 3143"/>
              <p:cNvGrpSpPr/>
              <p:nvPr/>
            </p:nvGrpSpPr>
            <p:grpSpPr>
              <a:xfrm>
                <a:off x="4705605" y="4408290"/>
                <a:ext cx="141600" cy="301966"/>
                <a:chOff x="5111675" y="3512334"/>
                <a:chExt cx="141600" cy="301966"/>
              </a:xfrm>
            </p:grpSpPr>
            <p:sp>
              <p:nvSpPr>
                <p:cNvPr id="3144" name="Shape 3144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145" name="Shape 3145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146" name="Shape 3146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3147" name="Shape 3147"/>
              <p:cNvCxnSpPr>
                <a:stCxn id="3136" idx="0"/>
                <a:endCxn id="3145" idx="0"/>
              </p:cNvCxnSpPr>
              <p:nvPr/>
            </p:nvCxnSpPr>
            <p:spPr>
              <a:xfrm flipH="1">
                <a:off x="4776380" y="3494262"/>
                <a:ext cx="512100" cy="10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48" name="Shape 3148"/>
              <p:cNvCxnSpPr>
                <a:stCxn id="3136" idx="3"/>
                <a:endCxn id="3145" idx="3"/>
              </p:cNvCxnSpPr>
              <p:nvPr/>
            </p:nvCxnSpPr>
            <p:spPr>
              <a:xfrm flipH="1">
                <a:off x="4847330" y="3643812"/>
                <a:ext cx="581400" cy="99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49" name="Shape 3149"/>
              <p:cNvCxnSpPr>
                <a:stCxn id="3139" idx="3"/>
                <a:endCxn id="3144" idx="3"/>
              </p:cNvCxnSpPr>
              <p:nvPr/>
            </p:nvCxnSpPr>
            <p:spPr>
              <a:xfrm flipH="1">
                <a:off x="4847330" y="3344559"/>
                <a:ext cx="581400" cy="113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50" name="Shape 3150"/>
              <p:cNvCxnSpPr>
                <a:stCxn id="3136" idx="2"/>
                <a:endCxn id="3145" idx="2"/>
              </p:cNvCxnSpPr>
              <p:nvPr/>
            </p:nvCxnSpPr>
            <p:spPr>
              <a:xfrm flipH="1">
                <a:off x="4776380" y="3793362"/>
                <a:ext cx="512100" cy="91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3151" name="Shape 3151"/>
            <p:cNvGrpSpPr/>
            <p:nvPr/>
          </p:nvGrpSpPr>
          <p:grpSpPr>
            <a:xfrm>
              <a:off x="7126602" y="3009880"/>
              <a:ext cx="1148325" cy="1762593"/>
              <a:chOff x="1632161" y="309187"/>
              <a:chExt cx="1605600" cy="2464476"/>
            </a:xfrm>
          </p:grpSpPr>
          <p:sp>
            <p:nvSpPr>
              <p:cNvPr id="3152" name="Shape 3152"/>
              <p:cNvSpPr/>
              <p:nvPr/>
            </p:nvSpPr>
            <p:spPr>
              <a:xfrm rot="-5400000">
                <a:off x="1215475" y="1301263"/>
                <a:ext cx="1995600" cy="949200"/>
              </a:xfrm>
              <a:prstGeom prst="trapezoid">
                <a:avLst>
                  <a:gd name="adj" fmla="val 53002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153" name="Shape 3153"/>
              <p:cNvSpPr/>
              <p:nvPr/>
            </p:nvSpPr>
            <p:spPr>
              <a:xfrm rot="-5400000" flipH="1">
                <a:off x="1688037" y="1319142"/>
                <a:ext cx="2451900" cy="456300"/>
              </a:xfrm>
              <a:prstGeom prst="parallelogram">
                <a:avLst>
                  <a:gd name="adj" fmla="val 99775"/>
                </a:avLst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154" name="Shape 3154"/>
              <p:cNvSpPr/>
              <p:nvPr/>
            </p:nvSpPr>
            <p:spPr>
              <a:xfrm rot="-1682899">
                <a:off x="1577164" y="701137"/>
                <a:ext cx="1715594" cy="195000"/>
              </a:xfrm>
              <a:prstGeom prst="parallelogram">
                <a:avLst>
                  <a:gd name="adj" fmla="val 331463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155" name="Shape 3155"/>
            <p:cNvSpPr/>
            <p:nvPr/>
          </p:nvSpPr>
          <p:spPr>
            <a:xfrm>
              <a:off x="311596" y="3026393"/>
              <a:ext cx="390000" cy="1754700"/>
            </a:xfrm>
            <a:prstGeom prst="cube">
              <a:avLst>
                <a:gd name="adj" fmla="val 83110"/>
              </a:avLst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6" name="Shape 3156"/>
            <p:cNvGrpSpPr/>
            <p:nvPr/>
          </p:nvGrpSpPr>
          <p:grpSpPr>
            <a:xfrm>
              <a:off x="880468" y="2988514"/>
              <a:ext cx="1006715" cy="1829813"/>
              <a:chOff x="331776" y="215199"/>
              <a:chExt cx="1407600" cy="2558463"/>
            </a:xfrm>
          </p:grpSpPr>
          <p:sp>
            <p:nvSpPr>
              <p:cNvPr id="3157" name="Shape 3157"/>
              <p:cNvSpPr/>
              <p:nvPr/>
            </p:nvSpPr>
            <p:spPr>
              <a:xfrm rot="5400000">
                <a:off x="-189600" y="1301263"/>
                <a:ext cx="1995600" cy="949200"/>
              </a:xfrm>
              <a:prstGeom prst="trapezoid">
                <a:avLst>
                  <a:gd name="adj" fmla="val 53002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158" name="Shape 3158"/>
              <p:cNvSpPr/>
              <p:nvPr/>
            </p:nvSpPr>
            <p:spPr>
              <a:xfrm rot="-5400000" flipH="1">
                <a:off x="781075" y="1319150"/>
                <a:ext cx="1457100" cy="456300"/>
              </a:xfrm>
              <a:prstGeom prst="parallelogram">
                <a:avLst>
                  <a:gd name="adj" fmla="val 99775"/>
                </a:avLst>
              </a:prstGeom>
              <a:solidFill>
                <a:srgbClr val="B7B7B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159" name="Shape 3159"/>
              <p:cNvSpPr/>
              <p:nvPr/>
            </p:nvSpPr>
            <p:spPr>
              <a:xfrm rot="1679243">
                <a:off x="405884" y="473887"/>
                <a:ext cx="1259383" cy="629824"/>
              </a:xfrm>
              <a:prstGeom prst="parallelogram">
                <a:avLst>
                  <a:gd name="adj" fmla="val 31025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160" name="Shape 3160"/>
            <p:cNvSpPr/>
            <p:nvPr/>
          </p:nvSpPr>
          <p:spPr>
            <a:xfrm>
              <a:off x="8442419" y="3026400"/>
              <a:ext cx="390000" cy="1754699"/>
            </a:xfrm>
            <a:prstGeom prst="cube">
              <a:avLst>
                <a:gd name="adj" fmla="val 83110"/>
              </a:avLst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Shape 3161"/>
            <p:cNvSpPr txBox="1"/>
            <p:nvPr/>
          </p:nvSpPr>
          <p:spPr>
            <a:xfrm>
              <a:off x="124837" y="4809900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Image</a:t>
              </a:r>
            </a:p>
          </p:txBody>
        </p:sp>
        <p:sp>
          <p:nvSpPr>
            <p:cNvPr id="3162" name="Shape 3162"/>
            <p:cNvSpPr txBox="1"/>
            <p:nvPr/>
          </p:nvSpPr>
          <p:spPr>
            <a:xfrm>
              <a:off x="892862" y="4809900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Encoder</a:t>
              </a:r>
            </a:p>
          </p:txBody>
        </p:sp>
        <p:sp>
          <p:nvSpPr>
            <p:cNvPr id="3163" name="Shape 3163"/>
            <p:cNvSpPr txBox="1"/>
            <p:nvPr/>
          </p:nvSpPr>
          <p:spPr>
            <a:xfrm>
              <a:off x="7209812" y="4809900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Decoder</a:t>
              </a:r>
            </a:p>
          </p:txBody>
        </p:sp>
        <p:sp>
          <p:nvSpPr>
            <p:cNvPr id="3164" name="Shape 3164"/>
            <p:cNvSpPr txBox="1"/>
            <p:nvPr/>
          </p:nvSpPr>
          <p:spPr>
            <a:xfrm>
              <a:off x="8255662" y="4809900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Recon</a:t>
              </a:r>
            </a:p>
          </p:txBody>
        </p:sp>
        <p:pic>
          <p:nvPicPr>
            <p:cNvPr id="3165" name="Shape 316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507079" y="3082301"/>
              <a:ext cx="287556" cy="184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6" name="Shape 316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937405" y="4495445"/>
              <a:ext cx="124252" cy="166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7" name="Shape 3167"/>
            <p:cNvSpPr txBox="1"/>
            <p:nvPr/>
          </p:nvSpPr>
          <p:spPr>
            <a:xfrm>
              <a:off x="1942275" y="4415106"/>
              <a:ext cx="9819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Pool(4)</a:t>
              </a:r>
            </a:p>
          </p:txBody>
        </p:sp>
        <p:sp>
          <p:nvSpPr>
            <p:cNvPr id="3168" name="Shape 3168"/>
            <p:cNvSpPr txBox="1"/>
            <p:nvPr/>
          </p:nvSpPr>
          <p:spPr>
            <a:xfrm>
              <a:off x="6186304" y="4412075"/>
              <a:ext cx="1189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Unpool(4)</a:t>
              </a:r>
            </a:p>
          </p:txBody>
        </p:sp>
        <p:sp>
          <p:nvSpPr>
            <p:cNvPr id="3169" name="Shape 3169"/>
            <p:cNvSpPr txBox="1"/>
            <p:nvPr/>
          </p:nvSpPr>
          <p:spPr>
            <a:xfrm>
              <a:off x="2468771" y="3007800"/>
              <a:ext cx="11148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Conv(5,1)</a:t>
              </a:r>
            </a:p>
          </p:txBody>
        </p:sp>
        <p:sp>
          <p:nvSpPr>
            <p:cNvPr id="3170" name="Shape 3170"/>
            <p:cNvSpPr txBox="1"/>
            <p:nvPr/>
          </p:nvSpPr>
          <p:spPr>
            <a:xfrm>
              <a:off x="5681076" y="3007800"/>
              <a:ext cx="12780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: Deconv(5,1)</a:t>
              </a:r>
            </a:p>
          </p:txBody>
        </p:sp>
        <p:pic>
          <p:nvPicPr>
            <p:cNvPr id="3171" name="Shape 317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212118" y="4486576"/>
              <a:ext cx="145553" cy="18460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72" name="Shape 3172"/>
            <p:cNvCxnSpPr>
              <a:stCxn id="3169" idx="2"/>
            </p:cNvCxnSpPr>
            <p:nvPr/>
          </p:nvCxnSpPr>
          <p:spPr>
            <a:xfrm flipH="1">
              <a:off x="2791271" y="3341400"/>
              <a:ext cx="234900" cy="38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173" name="Shape 3173"/>
            <p:cNvCxnSpPr>
              <a:stCxn id="3170" idx="2"/>
            </p:cNvCxnSpPr>
            <p:nvPr/>
          </p:nvCxnSpPr>
          <p:spPr>
            <a:xfrm flipH="1">
              <a:off x="6179076" y="3341400"/>
              <a:ext cx="141000" cy="39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pic>
          <p:nvPicPr>
            <p:cNvPr id="3174" name="Shape 317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219162" y="4704517"/>
              <a:ext cx="748727" cy="205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5" name="Shape 3175"/>
          <p:cNvGrpSpPr/>
          <p:nvPr/>
        </p:nvGrpSpPr>
        <p:grpSpPr>
          <a:xfrm>
            <a:off x="5424875" y="225100"/>
            <a:ext cx="3594300" cy="442523"/>
            <a:chOff x="5424875" y="225100"/>
            <a:chExt cx="3594300" cy="442523"/>
          </a:xfrm>
        </p:grpSpPr>
        <p:sp>
          <p:nvSpPr>
            <p:cNvPr id="3176" name="Shape 3176"/>
            <p:cNvSpPr txBox="1"/>
            <p:nvPr/>
          </p:nvSpPr>
          <p:spPr>
            <a:xfrm>
              <a:off x="5424875" y="225100"/>
              <a:ext cx="35943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1371600" lvl="2" indent="-304800" rtl="0">
                <a:lnSpc>
                  <a:spcPct val="115000"/>
                </a:lnSpc>
                <a:spcBef>
                  <a:spcPts val="0"/>
                </a:spcBef>
                <a:buClr>
                  <a:schemeClr val="dk2"/>
                </a:buClr>
                <a:buSzPct val="100000"/>
              </a:pPr>
              <a:r>
                <a:rPr lang="en" sz="1200" i="1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r>
                <a:rPr lang="en" sz="1200" i="1" baseline="300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*</a:t>
              </a:r>
              <a:r>
                <a:rPr lang="en" sz="1200">
                  <a:solidFill>
                    <a:schemeClr val="dk2"/>
                  </a:solidFill>
                </a:rPr>
                <a:t>  : Learned deconv(5,1)</a:t>
              </a:r>
            </a:p>
          </p:txBody>
        </p:sp>
        <p:sp>
          <p:nvSpPr>
            <p:cNvPr id="3177" name="Shape 3177"/>
            <p:cNvSpPr txBox="1"/>
            <p:nvPr/>
          </p:nvSpPr>
          <p:spPr>
            <a:xfrm>
              <a:off x="5424875" y="444123"/>
              <a:ext cx="35943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1371600" lvl="2" indent="-304800" rtl="0">
                <a:lnSpc>
                  <a:spcPct val="115000"/>
                </a:lnSpc>
                <a:spcBef>
                  <a:spcPts val="0"/>
                </a:spcBef>
                <a:buClr>
                  <a:schemeClr val="dk2"/>
                </a:buClr>
                <a:buSzPct val="100000"/>
              </a:pPr>
              <a:r>
                <a:rPr lang="en" sz="1200" i="1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r>
                <a:rPr lang="en" sz="1200" i="1" baseline="300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T</a:t>
              </a:r>
              <a:r>
                <a:rPr lang="en" sz="1200">
                  <a:solidFill>
                    <a:schemeClr val="dk2"/>
                  </a:solidFill>
                </a:rPr>
                <a:t>  : transpose of conv(5,1)</a:t>
              </a:r>
            </a:p>
          </p:txBody>
        </p:sp>
        <p:pic>
          <p:nvPicPr>
            <p:cNvPr id="3178" name="Shape 317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839320" y="448543"/>
              <a:ext cx="301756" cy="177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9" name="Shape 317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27272" y="244795"/>
              <a:ext cx="287556" cy="1846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" name="Shape 318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3185" name="Shape 3185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/>
              <a:t>In CNNs, transposed convolution operator satisfies model-RIP with high probability.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By analyzing CNNs with the theory of compressive sensing, we derive a reconstruction error bound.</a:t>
            </a:r>
            <a:br>
              <a:rPr lang="en"/>
            </a:br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0" name="Shape 319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CNNs and compressive sensing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Components of CNNs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Which parts need analysis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Compressive sensing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Restricted Isometry Property (RIP)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Model-RIP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Theoretical result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Transposed convolution satisfies the model-RIP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Components of CNNs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The state-of-the-art deep CNN architectures consist of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Convolution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Pooling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Nonlinear activation (ReLU: </a:t>
            </a:r>
            <a:r>
              <a:rPr lang="en" i="1" dirty="0">
                <a:latin typeface="Cambria" panose="02040503050406030204" pitchFamily="18" charset="0"/>
              </a:rPr>
              <a:t>max(0,x)</a:t>
            </a:r>
            <a:r>
              <a:rPr lang="en" dirty="0"/>
              <a:t>)</a:t>
            </a:r>
          </a:p>
        </p:txBody>
      </p:sp>
      <p:sp>
        <p:nvSpPr>
          <p:cNvPr id="102" name="Shape 102"/>
          <p:cNvSpPr/>
          <p:nvPr/>
        </p:nvSpPr>
        <p:spPr>
          <a:xfrm>
            <a:off x="2426699" y="2861750"/>
            <a:ext cx="930300" cy="1457400"/>
          </a:xfrm>
          <a:prstGeom prst="cube">
            <a:avLst>
              <a:gd name="adj" fmla="val 4961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609999" y="2861753"/>
            <a:ext cx="1404600" cy="1457400"/>
          </a:xfrm>
          <a:prstGeom prst="cube">
            <a:avLst>
              <a:gd name="adj" fmla="val 3247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2899400" y="3179749"/>
            <a:ext cx="946625" cy="598353"/>
            <a:chOff x="784400" y="3231049"/>
            <a:chExt cx="946625" cy="598353"/>
          </a:xfrm>
        </p:grpSpPr>
        <p:grpSp>
          <p:nvGrpSpPr>
            <p:cNvPr id="105" name="Shape 105"/>
            <p:cNvGrpSpPr/>
            <p:nvPr/>
          </p:nvGrpSpPr>
          <p:grpSpPr>
            <a:xfrm>
              <a:off x="784400" y="3231049"/>
              <a:ext cx="280500" cy="598353"/>
              <a:chOff x="3586312" y="3569699"/>
              <a:chExt cx="280500" cy="598353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3586312" y="3569699"/>
                <a:ext cx="2805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3586312" y="3868953"/>
                <a:ext cx="2805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" name="Shape 108"/>
              <p:cNvSpPr/>
              <p:nvPr/>
            </p:nvSpPr>
            <p:spPr>
              <a:xfrm rot="5400000" flipH="1">
                <a:off x="3571662" y="3873121"/>
                <a:ext cx="447600" cy="141600"/>
              </a:xfrm>
              <a:prstGeom prst="parallelogram">
                <a:avLst>
                  <a:gd name="adj" fmla="val 100689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cxnSp>
          <p:nvCxnSpPr>
            <p:cNvPr id="109" name="Shape 109"/>
            <p:cNvCxnSpPr>
              <a:stCxn id="107" idx="0"/>
              <a:endCxn id="110" idx="0"/>
            </p:cNvCxnSpPr>
            <p:nvPr/>
          </p:nvCxnSpPr>
          <p:spPr>
            <a:xfrm>
              <a:off x="924650" y="3530303"/>
              <a:ext cx="735600" cy="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11" name="Shape 111"/>
            <p:cNvCxnSpPr>
              <a:stCxn id="107" idx="3"/>
              <a:endCxn id="110" idx="3"/>
            </p:cNvCxnSpPr>
            <p:nvPr/>
          </p:nvCxnSpPr>
          <p:spPr>
            <a:xfrm rot="10800000" flipH="1">
              <a:off x="1064900" y="3607853"/>
              <a:ext cx="666000" cy="7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12" name="Shape 112"/>
            <p:cNvCxnSpPr>
              <a:stCxn id="106" idx="3"/>
              <a:endCxn id="113" idx="3"/>
            </p:cNvCxnSpPr>
            <p:nvPr/>
          </p:nvCxnSpPr>
          <p:spPr>
            <a:xfrm>
              <a:off x="1064900" y="3380599"/>
              <a:ext cx="666000" cy="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14" name="Shape 114"/>
            <p:cNvCxnSpPr>
              <a:stCxn id="107" idx="2"/>
              <a:endCxn id="110" idx="2"/>
            </p:cNvCxnSpPr>
            <p:nvPr/>
          </p:nvCxnSpPr>
          <p:spPr>
            <a:xfrm rot="10800000" flipH="1">
              <a:off x="924650" y="3683303"/>
              <a:ext cx="735600" cy="14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grpSp>
          <p:nvGrpSpPr>
            <p:cNvPr id="115" name="Shape 115"/>
            <p:cNvGrpSpPr/>
            <p:nvPr/>
          </p:nvGrpSpPr>
          <p:grpSpPr>
            <a:xfrm>
              <a:off x="1589425" y="3381471"/>
              <a:ext cx="141600" cy="301966"/>
              <a:chOff x="4619937" y="3720121"/>
              <a:chExt cx="141600" cy="301966"/>
            </a:xfrm>
          </p:grpSpPr>
          <p:sp>
            <p:nvSpPr>
              <p:cNvPr id="113" name="Shape 113"/>
              <p:cNvSpPr/>
              <p:nvPr/>
            </p:nvSpPr>
            <p:spPr>
              <a:xfrm>
                <a:off x="4619937" y="3720121"/>
                <a:ext cx="1416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619937" y="3871187"/>
                <a:ext cx="1416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5400000" flipH="1">
                <a:off x="4612609" y="3873359"/>
                <a:ext cx="225900" cy="71400"/>
              </a:xfrm>
              <a:prstGeom prst="parallelogram">
                <a:avLst>
                  <a:gd name="adj" fmla="val 100689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17" name="Shape 117"/>
          <p:cNvSpPr/>
          <p:nvPr/>
        </p:nvSpPr>
        <p:spPr>
          <a:xfrm>
            <a:off x="5267601" y="3118475"/>
            <a:ext cx="1168200" cy="728100"/>
          </a:xfrm>
          <a:prstGeom prst="cube">
            <a:avLst>
              <a:gd name="adj" fmla="val 3247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4623900" y="3179749"/>
            <a:ext cx="794225" cy="598353"/>
            <a:chOff x="2489325" y="3231049"/>
            <a:chExt cx="794225" cy="598353"/>
          </a:xfrm>
        </p:grpSpPr>
        <p:grpSp>
          <p:nvGrpSpPr>
            <p:cNvPr id="119" name="Shape 119"/>
            <p:cNvGrpSpPr/>
            <p:nvPr/>
          </p:nvGrpSpPr>
          <p:grpSpPr>
            <a:xfrm>
              <a:off x="2489325" y="3231049"/>
              <a:ext cx="280500" cy="598353"/>
              <a:chOff x="3586312" y="3569699"/>
              <a:chExt cx="280500" cy="598353"/>
            </a:xfrm>
          </p:grpSpPr>
          <p:sp>
            <p:nvSpPr>
              <p:cNvPr id="120" name="Shape 120"/>
              <p:cNvSpPr/>
              <p:nvPr/>
            </p:nvSpPr>
            <p:spPr>
              <a:xfrm>
                <a:off x="3586312" y="3569699"/>
                <a:ext cx="2805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3586312" y="3868953"/>
                <a:ext cx="2805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" name="Shape 122"/>
              <p:cNvSpPr/>
              <p:nvPr/>
            </p:nvSpPr>
            <p:spPr>
              <a:xfrm rot="5400000" flipH="1">
                <a:off x="3571662" y="3873121"/>
                <a:ext cx="447600" cy="141600"/>
              </a:xfrm>
              <a:prstGeom prst="parallelogram">
                <a:avLst>
                  <a:gd name="adj" fmla="val 100689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cxnSp>
          <p:nvCxnSpPr>
            <p:cNvPr id="123" name="Shape 123"/>
            <p:cNvCxnSpPr>
              <a:stCxn id="121" idx="0"/>
              <a:endCxn id="124" idx="0"/>
            </p:cNvCxnSpPr>
            <p:nvPr/>
          </p:nvCxnSpPr>
          <p:spPr>
            <a:xfrm>
              <a:off x="2629575" y="3530303"/>
              <a:ext cx="583200" cy="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25" name="Shape 125"/>
            <p:cNvCxnSpPr>
              <a:stCxn id="121" idx="3"/>
              <a:endCxn id="124" idx="3"/>
            </p:cNvCxnSpPr>
            <p:nvPr/>
          </p:nvCxnSpPr>
          <p:spPr>
            <a:xfrm rot="10800000" flipH="1">
              <a:off x="2769825" y="3607853"/>
              <a:ext cx="513600" cy="7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26" name="Shape 126"/>
            <p:cNvCxnSpPr>
              <a:stCxn id="120" idx="3"/>
              <a:endCxn id="127" idx="3"/>
            </p:cNvCxnSpPr>
            <p:nvPr/>
          </p:nvCxnSpPr>
          <p:spPr>
            <a:xfrm>
              <a:off x="2769825" y="3380599"/>
              <a:ext cx="513600" cy="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28" name="Shape 128"/>
            <p:cNvCxnSpPr>
              <a:stCxn id="121" idx="2"/>
              <a:endCxn id="124" idx="2"/>
            </p:cNvCxnSpPr>
            <p:nvPr/>
          </p:nvCxnSpPr>
          <p:spPr>
            <a:xfrm rot="10800000" flipH="1">
              <a:off x="2629575" y="3683303"/>
              <a:ext cx="583200" cy="14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grpSp>
          <p:nvGrpSpPr>
            <p:cNvPr id="129" name="Shape 129"/>
            <p:cNvGrpSpPr/>
            <p:nvPr/>
          </p:nvGrpSpPr>
          <p:grpSpPr>
            <a:xfrm>
              <a:off x="3141950" y="3381471"/>
              <a:ext cx="141600" cy="301966"/>
              <a:chOff x="4619937" y="3720121"/>
              <a:chExt cx="141600" cy="301966"/>
            </a:xfrm>
          </p:grpSpPr>
          <p:sp>
            <p:nvSpPr>
              <p:cNvPr id="127" name="Shape 127"/>
              <p:cNvSpPr/>
              <p:nvPr/>
            </p:nvSpPr>
            <p:spPr>
              <a:xfrm>
                <a:off x="4619937" y="3720121"/>
                <a:ext cx="1416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4619937" y="3871187"/>
                <a:ext cx="1416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0" name="Shape 130"/>
              <p:cNvSpPr/>
              <p:nvPr/>
            </p:nvSpPr>
            <p:spPr>
              <a:xfrm rot="5400000" flipH="1">
                <a:off x="4612609" y="3873359"/>
                <a:ext cx="225900" cy="71400"/>
              </a:xfrm>
              <a:prstGeom prst="parallelogram">
                <a:avLst>
                  <a:gd name="adj" fmla="val 100689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31" name="Shape 131"/>
          <p:cNvSpPr txBox="1"/>
          <p:nvPr/>
        </p:nvSpPr>
        <p:spPr>
          <a:xfrm>
            <a:off x="2281500" y="4335875"/>
            <a:ext cx="7635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3273587" y="2504625"/>
            <a:ext cx="7635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Conv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6797850" y="3878675"/>
            <a:ext cx="7635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Output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938125" y="2504625"/>
            <a:ext cx="7635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Pool</a:t>
            </a:r>
          </a:p>
        </p:txBody>
      </p:sp>
      <p:sp>
        <p:nvSpPr>
          <p:cNvPr id="135" name="Shape 135"/>
          <p:cNvSpPr/>
          <p:nvPr/>
        </p:nvSpPr>
        <p:spPr>
          <a:xfrm>
            <a:off x="6688801" y="3118475"/>
            <a:ext cx="1168200" cy="728100"/>
          </a:xfrm>
          <a:prstGeom prst="cube">
            <a:avLst>
              <a:gd name="adj" fmla="val 3247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Shape 136"/>
          <p:cNvGrpSpPr/>
          <p:nvPr/>
        </p:nvGrpSpPr>
        <p:grpSpPr>
          <a:xfrm>
            <a:off x="6211583" y="3331546"/>
            <a:ext cx="663125" cy="301966"/>
            <a:chOff x="4776405" y="4481318"/>
            <a:chExt cx="663125" cy="301966"/>
          </a:xfrm>
        </p:grpSpPr>
        <p:cxnSp>
          <p:nvCxnSpPr>
            <p:cNvPr id="137" name="Shape 137"/>
            <p:cNvCxnSpPr>
              <a:stCxn id="138" idx="3"/>
              <a:endCxn id="139" idx="3"/>
            </p:cNvCxnSpPr>
            <p:nvPr/>
          </p:nvCxnSpPr>
          <p:spPr>
            <a:xfrm rot="10800000">
              <a:off x="4918130" y="4707834"/>
              <a:ext cx="52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40" name="Shape 140"/>
            <p:cNvCxnSpPr>
              <a:stCxn id="141" idx="3"/>
              <a:endCxn id="142" idx="3"/>
            </p:cNvCxnSpPr>
            <p:nvPr/>
          </p:nvCxnSpPr>
          <p:spPr>
            <a:xfrm rot="10800000">
              <a:off x="4918130" y="4556768"/>
              <a:ext cx="52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grpSp>
          <p:nvGrpSpPr>
            <p:cNvPr id="143" name="Shape 143"/>
            <p:cNvGrpSpPr/>
            <p:nvPr/>
          </p:nvGrpSpPr>
          <p:grpSpPr>
            <a:xfrm>
              <a:off x="4776405" y="4481318"/>
              <a:ext cx="141600" cy="301966"/>
              <a:chOff x="5111675" y="3512334"/>
              <a:chExt cx="141600" cy="301966"/>
            </a:xfrm>
          </p:grpSpPr>
          <p:sp>
            <p:nvSpPr>
              <p:cNvPr id="142" name="Shape 142"/>
              <p:cNvSpPr/>
              <p:nvPr/>
            </p:nvSpPr>
            <p:spPr>
              <a:xfrm>
                <a:off x="5111675" y="3512334"/>
                <a:ext cx="1416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5111675" y="3663400"/>
                <a:ext cx="1416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4" name="Shape 144"/>
              <p:cNvSpPr/>
              <p:nvPr/>
            </p:nvSpPr>
            <p:spPr>
              <a:xfrm rot="5400000" flipH="1">
                <a:off x="5104347" y="3665571"/>
                <a:ext cx="225900" cy="71400"/>
              </a:xfrm>
              <a:prstGeom prst="parallelogram">
                <a:avLst>
                  <a:gd name="adj" fmla="val 100689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cxnSp>
          <p:nvCxnSpPr>
            <p:cNvPr id="145" name="Shape 145"/>
            <p:cNvCxnSpPr>
              <a:stCxn id="138" idx="2"/>
              <a:endCxn id="139" idx="2"/>
            </p:cNvCxnSpPr>
            <p:nvPr/>
          </p:nvCxnSpPr>
          <p:spPr>
            <a:xfrm rot="10800000">
              <a:off x="4847330" y="4783284"/>
              <a:ext cx="52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grpSp>
          <p:nvGrpSpPr>
            <p:cNvPr id="146" name="Shape 146"/>
            <p:cNvGrpSpPr/>
            <p:nvPr/>
          </p:nvGrpSpPr>
          <p:grpSpPr>
            <a:xfrm>
              <a:off x="5297930" y="4481318"/>
              <a:ext cx="141600" cy="301966"/>
              <a:chOff x="5111675" y="3512334"/>
              <a:chExt cx="141600" cy="301966"/>
            </a:xfrm>
          </p:grpSpPr>
          <p:sp>
            <p:nvSpPr>
              <p:cNvPr id="141" name="Shape 141"/>
              <p:cNvSpPr/>
              <p:nvPr/>
            </p:nvSpPr>
            <p:spPr>
              <a:xfrm>
                <a:off x="5111675" y="3512334"/>
                <a:ext cx="1416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5111675" y="3663400"/>
                <a:ext cx="1416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rot="5400000" flipH="1">
                <a:off x="5104347" y="3665571"/>
                <a:ext cx="225900" cy="71400"/>
              </a:xfrm>
              <a:prstGeom prst="parallelogram">
                <a:avLst>
                  <a:gd name="adj" fmla="val 100689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cxnSp>
          <p:nvCxnSpPr>
            <p:cNvPr id="148" name="Shape 148"/>
            <p:cNvCxnSpPr>
              <a:stCxn id="138" idx="0"/>
              <a:endCxn id="139" idx="0"/>
            </p:cNvCxnSpPr>
            <p:nvPr/>
          </p:nvCxnSpPr>
          <p:spPr>
            <a:xfrm rot="10800000">
              <a:off x="4847330" y="4632384"/>
              <a:ext cx="52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149" name="Shape 149"/>
          <p:cNvSpPr txBox="1"/>
          <p:nvPr/>
        </p:nvSpPr>
        <p:spPr>
          <a:xfrm>
            <a:off x="6171725" y="2504625"/>
            <a:ext cx="9960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Nonlinear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1900500" y="2741650"/>
            <a:ext cx="7635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Width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671900" y="3573875"/>
            <a:ext cx="7635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Height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439400" y="3116675"/>
            <a:ext cx="9960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Channels</a:t>
            </a:r>
          </a:p>
        </p:txBody>
      </p:sp>
      <p:sp>
        <p:nvSpPr>
          <p:cNvPr id="153" name="Shape 153"/>
          <p:cNvSpPr/>
          <p:nvPr/>
        </p:nvSpPr>
        <p:spPr>
          <a:xfrm>
            <a:off x="2426700" y="3265150"/>
            <a:ext cx="472800" cy="80400"/>
          </a:xfrm>
          <a:prstGeom prst="rightArrow">
            <a:avLst>
              <a:gd name="adj1" fmla="val 34452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 rot="5400000">
            <a:off x="1918350" y="3771725"/>
            <a:ext cx="1013100" cy="80400"/>
          </a:xfrm>
          <a:prstGeom prst="rightArrow">
            <a:avLst>
              <a:gd name="adj1" fmla="val 34452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 rot="-2700000">
            <a:off x="2327658" y="3055121"/>
            <a:ext cx="658033" cy="80610"/>
          </a:xfrm>
          <a:prstGeom prst="rightArrow">
            <a:avLst>
              <a:gd name="adj1" fmla="val 34452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17" grpId="0" animBg="1"/>
      <p:bldP spid="132" grpId="0"/>
      <p:bldP spid="133" grpId="0"/>
      <p:bldP spid="134" grpId="0"/>
      <p:bldP spid="135" grpId="0" animBg="1"/>
      <p:bldP spid="1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Components of CNNs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The state-of-the-art deep CNN architectures consist of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Convolution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Pooling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Nonlinear activation (ReLU: </a:t>
            </a:r>
            <a:r>
              <a:rPr lang="en" i="1" dirty="0">
                <a:latin typeface="Cambria"/>
                <a:ea typeface="Cambria"/>
                <a:cs typeface="Cambria"/>
                <a:sym typeface="Cambria"/>
              </a:rPr>
              <a:t>max(0,x)</a:t>
            </a:r>
            <a:r>
              <a:rPr lang="en" dirty="0"/>
              <a:t>)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 dirty="0"/>
              <a:t>Shang et al. (2016): learned CNN filters with ReLU tend to come in </a:t>
            </a:r>
            <a:br>
              <a:rPr lang="en" dirty="0"/>
            </a:br>
            <a:r>
              <a:rPr lang="en" dirty="0">
                <a:solidFill>
                  <a:srgbClr val="4A86E8"/>
                </a:solidFill>
              </a:rPr>
              <a:t>positive</a:t>
            </a:r>
            <a:r>
              <a:rPr lang="en" dirty="0"/>
              <a:t> and </a:t>
            </a:r>
            <a:r>
              <a:rPr lang="en" dirty="0">
                <a:solidFill>
                  <a:srgbClr val="CC0000"/>
                </a:solidFill>
              </a:rPr>
              <a:t>negative</a:t>
            </a:r>
            <a:r>
              <a:rPr lang="en" dirty="0"/>
              <a:t> pairs</a:t>
            </a:r>
            <a:br>
              <a:rPr lang="en" dirty="0"/>
            </a:br>
            <a:endParaRPr lang="en" dirty="0"/>
          </a:p>
          <a:p>
            <a:pPr marL="1371600" lvl="2" indent="-228600" rtl="0">
              <a:spcBef>
                <a:spcPts val="0"/>
              </a:spcBef>
            </a:pPr>
            <a:r>
              <a:rPr lang="en" dirty="0"/>
              <a:t>Thus invertible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11700" y="4443475"/>
            <a:ext cx="8520600" cy="4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Shang et al., Understanding and improving convolutional neural networks via concatenated rectified linear units, ICML 2016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3004804" y="2489497"/>
            <a:ext cx="31695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i="1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f(x) = </a:t>
            </a:r>
            <a:r>
              <a:rPr lang="en" sz="1800" i="1">
                <a:solidFill>
                  <a:srgbClr val="4A86E8"/>
                </a:solidFill>
                <a:latin typeface="Cambria"/>
                <a:ea typeface="Cambria"/>
                <a:cs typeface="Cambria"/>
                <a:sym typeface="Cambria"/>
              </a:rPr>
              <a:t>max(0,f(x))</a:t>
            </a:r>
            <a:r>
              <a:rPr lang="en" sz="1800" i="1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800" i="1">
                <a:solidFill>
                  <a:srgbClr val="CC0000"/>
                </a:solidFill>
                <a:latin typeface="Cambria"/>
                <a:ea typeface="Cambria"/>
                <a:cs typeface="Cambria"/>
                <a:sym typeface="Cambria"/>
              </a:rPr>
              <a:t>- max(0,-f(x))</a:t>
            </a:r>
          </a:p>
        </p:txBody>
      </p:sp>
      <p:grpSp>
        <p:nvGrpSpPr>
          <p:cNvPr id="164" name="Shape 164"/>
          <p:cNvGrpSpPr/>
          <p:nvPr/>
        </p:nvGrpSpPr>
        <p:grpSpPr>
          <a:xfrm>
            <a:off x="2281500" y="2809425"/>
            <a:ext cx="5575501" cy="1860050"/>
            <a:chOff x="2281500" y="2809425"/>
            <a:chExt cx="5575501" cy="1860050"/>
          </a:xfrm>
        </p:grpSpPr>
        <p:sp>
          <p:nvSpPr>
            <p:cNvPr id="165" name="Shape 165"/>
            <p:cNvSpPr/>
            <p:nvPr/>
          </p:nvSpPr>
          <p:spPr>
            <a:xfrm>
              <a:off x="2426699" y="2861750"/>
              <a:ext cx="930300" cy="1457400"/>
            </a:xfrm>
            <a:prstGeom prst="cube">
              <a:avLst>
                <a:gd name="adj" fmla="val 4961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3609999" y="2861753"/>
              <a:ext cx="1404600" cy="14574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" name="Shape 167"/>
            <p:cNvGrpSpPr/>
            <p:nvPr/>
          </p:nvGrpSpPr>
          <p:grpSpPr>
            <a:xfrm>
              <a:off x="2899400" y="3179749"/>
              <a:ext cx="946625" cy="598353"/>
              <a:chOff x="784400" y="3231049"/>
              <a:chExt cx="946625" cy="598353"/>
            </a:xfrm>
          </p:grpSpPr>
          <p:grpSp>
            <p:nvGrpSpPr>
              <p:cNvPr id="168" name="Shape 168"/>
              <p:cNvGrpSpPr/>
              <p:nvPr/>
            </p:nvGrpSpPr>
            <p:grpSpPr>
              <a:xfrm>
                <a:off x="784400" y="3231049"/>
                <a:ext cx="280500" cy="598353"/>
                <a:chOff x="3586312" y="3569699"/>
                <a:chExt cx="280500" cy="598353"/>
              </a:xfrm>
            </p:grpSpPr>
            <p:sp>
              <p:nvSpPr>
                <p:cNvPr id="169" name="Shape 169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70" name="Shape 170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71" name="Shape 171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72" name="Shape 172"/>
              <p:cNvCxnSpPr>
                <a:stCxn id="170" idx="0"/>
                <a:endCxn id="173" idx="0"/>
              </p:cNvCxnSpPr>
              <p:nvPr/>
            </p:nvCxnSpPr>
            <p:spPr>
              <a:xfrm>
                <a:off x="924650" y="3530303"/>
                <a:ext cx="7356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4" name="Shape 174"/>
              <p:cNvCxnSpPr>
                <a:stCxn id="170" idx="3"/>
                <a:endCxn id="173" idx="3"/>
              </p:cNvCxnSpPr>
              <p:nvPr/>
            </p:nvCxnSpPr>
            <p:spPr>
              <a:xfrm rot="10800000" flipH="1">
                <a:off x="1064900" y="3607853"/>
                <a:ext cx="666000" cy="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5" name="Shape 175"/>
              <p:cNvCxnSpPr>
                <a:stCxn id="169" idx="3"/>
                <a:endCxn id="176" idx="3"/>
              </p:cNvCxnSpPr>
              <p:nvPr/>
            </p:nvCxnSpPr>
            <p:spPr>
              <a:xfrm>
                <a:off x="1064900" y="3380599"/>
                <a:ext cx="6660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7" name="Shape 177"/>
              <p:cNvCxnSpPr>
                <a:stCxn id="170" idx="2"/>
                <a:endCxn id="173" idx="2"/>
              </p:cNvCxnSpPr>
              <p:nvPr/>
            </p:nvCxnSpPr>
            <p:spPr>
              <a:xfrm rot="10800000" flipH="1">
                <a:off x="924650" y="3683303"/>
                <a:ext cx="7356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78" name="Shape 178"/>
              <p:cNvGrpSpPr/>
              <p:nvPr/>
            </p:nvGrpSpPr>
            <p:grpSpPr>
              <a:xfrm>
                <a:off x="1589425" y="3381471"/>
                <a:ext cx="141600" cy="301966"/>
                <a:chOff x="4619937" y="3720121"/>
                <a:chExt cx="141600" cy="301966"/>
              </a:xfrm>
            </p:grpSpPr>
            <p:sp>
              <p:nvSpPr>
                <p:cNvPr id="176" name="Shape 176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73" name="Shape 173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79" name="Shape 179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180" name="Shape 180"/>
            <p:cNvSpPr/>
            <p:nvPr/>
          </p:nvSpPr>
          <p:spPr>
            <a:xfrm>
              <a:off x="5267601" y="3118475"/>
              <a:ext cx="1168200" cy="7281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Shape 181"/>
            <p:cNvGrpSpPr/>
            <p:nvPr/>
          </p:nvGrpSpPr>
          <p:grpSpPr>
            <a:xfrm>
              <a:off x="4623900" y="3179749"/>
              <a:ext cx="794225" cy="598353"/>
              <a:chOff x="2489325" y="3231049"/>
              <a:chExt cx="794225" cy="598353"/>
            </a:xfrm>
          </p:grpSpPr>
          <p:grpSp>
            <p:nvGrpSpPr>
              <p:cNvPr id="182" name="Shape 182"/>
              <p:cNvGrpSpPr/>
              <p:nvPr/>
            </p:nvGrpSpPr>
            <p:grpSpPr>
              <a:xfrm>
                <a:off x="2489325" y="3231049"/>
                <a:ext cx="280500" cy="598353"/>
                <a:chOff x="3586312" y="3569699"/>
                <a:chExt cx="280500" cy="598353"/>
              </a:xfrm>
            </p:grpSpPr>
            <p:sp>
              <p:nvSpPr>
                <p:cNvPr id="183" name="Shape 183"/>
                <p:cNvSpPr/>
                <p:nvPr/>
              </p:nvSpPr>
              <p:spPr>
                <a:xfrm>
                  <a:off x="3586312" y="3569699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84" name="Shape 184"/>
                <p:cNvSpPr/>
                <p:nvPr/>
              </p:nvSpPr>
              <p:spPr>
                <a:xfrm>
                  <a:off x="3586312" y="3868953"/>
                  <a:ext cx="280500" cy="2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85" name="Shape 185"/>
                <p:cNvSpPr/>
                <p:nvPr/>
              </p:nvSpPr>
              <p:spPr>
                <a:xfrm rot="5400000" flipH="1">
                  <a:off x="3571662" y="3873121"/>
                  <a:ext cx="447600" cy="1416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186" name="Shape 186"/>
              <p:cNvCxnSpPr>
                <a:stCxn id="184" idx="0"/>
                <a:endCxn id="187" idx="0"/>
              </p:cNvCxnSpPr>
              <p:nvPr/>
            </p:nvCxnSpPr>
            <p:spPr>
              <a:xfrm>
                <a:off x="2629575" y="3530303"/>
                <a:ext cx="5832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8" name="Shape 188"/>
              <p:cNvCxnSpPr>
                <a:stCxn id="184" idx="3"/>
                <a:endCxn id="187" idx="3"/>
              </p:cNvCxnSpPr>
              <p:nvPr/>
            </p:nvCxnSpPr>
            <p:spPr>
              <a:xfrm rot="10800000" flipH="1">
                <a:off x="2769825" y="3607853"/>
                <a:ext cx="513600" cy="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9" name="Shape 189"/>
              <p:cNvCxnSpPr>
                <a:stCxn id="183" idx="3"/>
                <a:endCxn id="190" idx="3"/>
              </p:cNvCxnSpPr>
              <p:nvPr/>
            </p:nvCxnSpPr>
            <p:spPr>
              <a:xfrm>
                <a:off x="2769825" y="3380599"/>
                <a:ext cx="513600" cy="7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1" name="Shape 191"/>
              <p:cNvCxnSpPr>
                <a:stCxn id="184" idx="2"/>
                <a:endCxn id="187" idx="2"/>
              </p:cNvCxnSpPr>
              <p:nvPr/>
            </p:nvCxnSpPr>
            <p:spPr>
              <a:xfrm rot="10800000" flipH="1">
                <a:off x="2629575" y="3683303"/>
                <a:ext cx="583200" cy="14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92" name="Shape 192"/>
              <p:cNvGrpSpPr/>
              <p:nvPr/>
            </p:nvGrpSpPr>
            <p:grpSpPr>
              <a:xfrm>
                <a:off x="3141950" y="3381471"/>
                <a:ext cx="141600" cy="301966"/>
                <a:chOff x="4619937" y="3720121"/>
                <a:chExt cx="141600" cy="301966"/>
              </a:xfrm>
            </p:grpSpPr>
            <p:sp>
              <p:nvSpPr>
                <p:cNvPr id="190" name="Shape 190"/>
                <p:cNvSpPr/>
                <p:nvPr/>
              </p:nvSpPr>
              <p:spPr>
                <a:xfrm>
                  <a:off x="4619937" y="3720121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87" name="Shape 187"/>
                <p:cNvSpPr/>
                <p:nvPr/>
              </p:nvSpPr>
              <p:spPr>
                <a:xfrm>
                  <a:off x="4619937" y="3871187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93" name="Shape 193"/>
                <p:cNvSpPr/>
                <p:nvPr/>
              </p:nvSpPr>
              <p:spPr>
                <a:xfrm rot="5400000" flipH="1">
                  <a:off x="4612609" y="3873359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194" name="Shape 194"/>
            <p:cNvSpPr txBox="1"/>
            <p:nvPr/>
          </p:nvSpPr>
          <p:spPr>
            <a:xfrm>
              <a:off x="2281500" y="433587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Input</a:t>
              </a:r>
            </a:p>
          </p:txBody>
        </p:sp>
        <p:sp>
          <p:nvSpPr>
            <p:cNvPr id="195" name="Shape 195"/>
            <p:cNvSpPr txBox="1"/>
            <p:nvPr/>
          </p:nvSpPr>
          <p:spPr>
            <a:xfrm>
              <a:off x="3273587" y="280942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Conv</a:t>
              </a: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6797850" y="387867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Output</a:t>
              </a:r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4938125" y="2809425"/>
              <a:ext cx="7635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Pool</a:t>
              </a:r>
            </a:p>
          </p:txBody>
        </p:sp>
        <p:sp>
          <p:nvSpPr>
            <p:cNvPr id="198" name="Shape 198"/>
            <p:cNvSpPr/>
            <p:nvPr/>
          </p:nvSpPr>
          <p:spPr>
            <a:xfrm>
              <a:off x="6688801" y="3118475"/>
              <a:ext cx="1168200" cy="728100"/>
            </a:xfrm>
            <a:prstGeom prst="cube">
              <a:avLst>
                <a:gd name="adj" fmla="val 3247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" name="Shape 199"/>
            <p:cNvGrpSpPr/>
            <p:nvPr/>
          </p:nvGrpSpPr>
          <p:grpSpPr>
            <a:xfrm>
              <a:off x="6211583" y="3331546"/>
              <a:ext cx="663125" cy="301966"/>
              <a:chOff x="4776405" y="4481318"/>
              <a:chExt cx="663125" cy="301966"/>
            </a:xfrm>
          </p:grpSpPr>
          <p:cxnSp>
            <p:nvCxnSpPr>
              <p:cNvPr id="200" name="Shape 200"/>
              <p:cNvCxnSpPr>
                <a:stCxn id="201" idx="3"/>
                <a:endCxn id="202" idx="3"/>
              </p:cNvCxnSpPr>
              <p:nvPr/>
            </p:nvCxnSpPr>
            <p:spPr>
              <a:xfrm rot="10800000">
                <a:off x="4918130" y="4707834"/>
                <a:ext cx="52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03" name="Shape 203"/>
              <p:cNvCxnSpPr>
                <a:stCxn id="204" idx="3"/>
                <a:endCxn id="205" idx="3"/>
              </p:cNvCxnSpPr>
              <p:nvPr/>
            </p:nvCxnSpPr>
            <p:spPr>
              <a:xfrm rot="10800000">
                <a:off x="4918130" y="4556768"/>
                <a:ext cx="52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06" name="Shape 206"/>
              <p:cNvGrpSpPr/>
              <p:nvPr/>
            </p:nvGrpSpPr>
            <p:grpSpPr>
              <a:xfrm>
                <a:off x="4776405" y="4481318"/>
                <a:ext cx="141600" cy="301966"/>
                <a:chOff x="5111675" y="3512334"/>
                <a:chExt cx="141600" cy="301966"/>
              </a:xfrm>
            </p:grpSpPr>
            <p:sp>
              <p:nvSpPr>
                <p:cNvPr id="205" name="Shape 205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2" name="Shape 202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7" name="Shape 207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08" name="Shape 208"/>
              <p:cNvCxnSpPr>
                <a:stCxn id="201" idx="2"/>
                <a:endCxn id="202" idx="2"/>
              </p:cNvCxnSpPr>
              <p:nvPr/>
            </p:nvCxnSpPr>
            <p:spPr>
              <a:xfrm rot="10800000">
                <a:off x="4847330" y="4783284"/>
                <a:ext cx="52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209" name="Shape 209"/>
              <p:cNvGrpSpPr/>
              <p:nvPr/>
            </p:nvGrpSpPr>
            <p:grpSpPr>
              <a:xfrm>
                <a:off x="5297930" y="4481318"/>
                <a:ext cx="141600" cy="301966"/>
                <a:chOff x="5111675" y="3512334"/>
                <a:chExt cx="141600" cy="301966"/>
              </a:xfrm>
            </p:grpSpPr>
            <p:sp>
              <p:nvSpPr>
                <p:cNvPr id="204" name="Shape 204"/>
                <p:cNvSpPr/>
                <p:nvPr/>
              </p:nvSpPr>
              <p:spPr>
                <a:xfrm>
                  <a:off x="5111675" y="3512334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1" name="Shape 201"/>
                <p:cNvSpPr/>
                <p:nvPr/>
              </p:nvSpPr>
              <p:spPr>
                <a:xfrm>
                  <a:off x="5111675" y="3663400"/>
                  <a:ext cx="141600" cy="15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10" name="Shape 210"/>
                <p:cNvSpPr/>
                <p:nvPr/>
              </p:nvSpPr>
              <p:spPr>
                <a:xfrm rot="5400000" flipH="1">
                  <a:off x="5104347" y="3665571"/>
                  <a:ext cx="225900" cy="71400"/>
                </a:xfrm>
                <a:prstGeom prst="parallelogram">
                  <a:avLst>
                    <a:gd name="adj" fmla="val 100689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211" name="Shape 211"/>
              <p:cNvCxnSpPr>
                <a:stCxn id="201" idx="0"/>
                <a:endCxn id="202" idx="0"/>
              </p:cNvCxnSpPr>
              <p:nvPr/>
            </p:nvCxnSpPr>
            <p:spPr>
              <a:xfrm rot="10800000">
                <a:off x="4847330" y="4632384"/>
                <a:ext cx="52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212" name="Shape 212"/>
            <p:cNvSpPr txBox="1"/>
            <p:nvPr/>
          </p:nvSpPr>
          <p:spPr>
            <a:xfrm>
              <a:off x="6171725" y="2809425"/>
              <a:ext cx="9960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Nonlinear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2283</Words>
  <Application>Microsoft Office PowerPoint</Application>
  <PresentationFormat>On-screen Show (16:9)</PresentationFormat>
  <Paragraphs>676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Arial</vt:lpstr>
      <vt:lpstr>Cambria</vt:lpstr>
      <vt:lpstr>Simple Light</vt:lpstr>
      <vt:lpstr>Towards Understanding the Invertibility of Convolutional Neural Networks</vt:lpstr>
      <vt:lpstr>Invertibility of CNNs</vt:lpstr>
      <vt:lpstr>Invertibility of CNNs</vt:lpstr>
      <vt:lpstr>Invertibility of CNNs</vt:lpstr>
      <vt:lpstr>Outlines</vt:lpstr>
      <vt:lpstr>CNNs and compressive sensing</vt:lpstr>
      <vt:lpstr>Outlines</vt:lpstr>
      <vt:lpstr>Components of CNNs</vt:lpstr>
      <vt:lpstr>Components of CNNs</vt:lpstr>
      <vt:lpstr>Components of CNNs</vt:lpstr>
      <vt:lpstr>Components of CNNs and decoder</vt:lpstr>
      <vt:lpstr>Components of CNNs and decoder</vt:lpstr>
      <vt:lpstr>Components of CNNs and decoder</vt:lpstr>
      <vt:lpstr>Components of CNNs and decoder</vt:lpstr>
      <vt:lpstr>Components of CNNs and decoder</vt:lpstr>
      <vt:lpstr>Compressive sensing</vt:lpstr>
      <vt:lpstr>Compressive sensing</vt:lpstr>
      <vt:lpstr>Compressive sensing</vt:lpstr>
      <vt:lpstr>Compressive sensing</vt:lpstr>
      <vt:lpstr>Compressive sensing</vt:lpstr>
      <vt:lpstr>Compressive sensing</vt:lpstr>
      <vt:lpstr>Compressive sensing</vt:lpstr>
      <vt:lpstr>Compressive sensing</vt:lpstr>
      <vt:lpstr>Compressive sensing</vt:lpstr>
      <vt:lpstr>Compressive sensing</vt:lpstr>
      <vt:lpstr>CNNs and Model-RIP</vt:lpstr>
      <vt:lpstr>Reconstruction error bound</vt:lpstr>
      <vt:lpstr>Outlines</vt:lpstr>
      <vt:lpstr>CNNs and IHT</vt:lpstr>
      <vt:lpstr>Components of CNNs and decoder</vt:lpstr>
      <vt:lpstr>Components of CNNs and decoder via IHT</vt:lpstr>
      <vt:lpstr>Components of CNNs and decoder via IHT</vt:lpstr>
      <vt:lpstr>Components of CNNs and decoder via IHT</vt:lpstr>
      <vt:lpstr>Reconstruction error bound</vt:lpstr>
      <vt:lpstr>Empirical observation</vt:lpstr>
      <vt:lpstr>Outlines</vt:lpstr>
      <vt:lpstr>Experiment: 1-d model-RIP</vt:lpstr>
      <vt:lpstr>Experiment: 1-d model-RIP</vt:lpstr>
      <vt:lpstr>Experiment: 1-d model-RIP</vt:lpstr>
      <vt:lpstr>Experiment: 2-d model-RIP</vt:lpstr>
      <vt:lpstr>Experiment: 2-d model-RIP</vt:lpstr>
      <vt:lpstr>Experiment: 2-d model-RIP</vt:lpstr>
      <vt:lpstr>Experiment: 2-d model-RIP</vt:lpstr>
      <vt:lpstr>Experiment: image reconstruction</vt:lpstr>
      <vt:lpstr>Experiment: image reconstruction</vt:lpstr>
      <vt:lpstr>Experiment: image reconstruction</vt:lpstr>
      <vt:lpstr>Experiment: image reconstruction</vt:lpstr>
      <vt:lpstr>Experiment: image reconstruction</vt:lpstr>
      <vt:lpstr>Experiment: image reconstruction</vt:lpstr>
      <vt:lpstr>Experiment: reconstruction error</vt:lpstr>
      <vt:lpstr>Experiment: reconstruction error</vt:lpstr>
      <vt:lpstr>Experiment: reconstruction error</vt:lpstr>
      <vt:lpstr>Experiment: reconstruction error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Understanding the Invertibility of Convolutional Neural Networks</dc:title>
  <cp:lastModifiedBy>K</cp:lastModifiedBy>
  <cp:revision>3</cp:revision>
  <dcterms:modified xsi:type="dcterms:W3CDTF">2017-08-24T21:55:24Z</dcterms:modified>
</cp:coreProperties>
</file>