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205400" cy="30243463"/>
  <p:notesSz cx="6797675" cy="9929813"/>
  <p:defaultTextStyle>
    <a:defPPr>
      <a:defRPr lang="it-IT"/>
    </a:defPPr>
    <a:lvl1pPr algn="l" rtl="0" fontAlgn="base">
      <a:spcBef>
        <a:spcPct val="0"/>
      </a:spcBef>
      <a:spcAft>
        <a:spcPct val="0"/>
      </a:spcAft>
      <a:defRPr sz="7600" kern="1200">
        <a:solidFill>
          <a:schemeClr val="tx1"/>
        </a:solidFill>
        <a:latin typeface="Arial" charset="0"/>
        <a:ea typeface="+mn-ea"/>
        <a:cs typeface="Arial" charset="0"/>
      </a:defRPr>
    </a:lvl1pPr>
    <a:lvl2pPr marL="457200" algn="l" rtl="0" fontAlgn="base">
      <a:spcBef>
        <a:spcPct val="0"/>
      </a:spcBef>
      <a:spcAft>
        <a:spcPct val="0"/>
      </a:spcAft>
      <a:defRPr sz="7600" kern="1200">
        <a:solidFill>
          <a:schemeClr val="tx1"/>
        </a:solidFill>
        <a:latin typeface="Arial" charset="0"/>
        <a:ea typeface="+mn-ea"/>
        <a:cs typeface="Arial" charset="0"/>
      </a:defRPr>
    </a:lvl2pPr>
    <a:lvl3pPr marL="914400" algn="l" rtl="0" fontAlgn="base">
      <a:spcBef>
        <a:spcPct val="0"/>
      </a:spcBef>
      <a:spcAft>
        <a:spcPct val="0"/>
      </a:spcAft>
      <a:defRPr sz="7600" kern="1200">
        <a:solidFill>
          <a:schemeClr val="tx1"/>
        </a:solidFill>
        <a:latin typeface="Arial" charset="0"/>
        <a:ea typeface="+mn-ea"/>
        <a:cs typeface="Arial" charset="0"/>
      </a:defRPr>
    </a:lvl3pPr>
    <a:lvl4pPr marL="1371600" algn="l" rtl="0" fontAlgn="base">
      <a:spcBef>
        <a:spcPct val="0"/>
      </a:spcBef>
      <a:spcAft>
        <a:spcPct val="0"/>
      </a:spcAft>
      <a:defRPr sz="7600" kern="1200">
        <a:solidFill>
          <a:schemeClr val="tx1"/>
        </a:solidFill>
        <a:latin typeface="Arial" charset="0"/>
        <a:ea typeface="+mn-ea"/>
        <a:cs typeface="Arial" charset="0"/>
      </a:defRPr>
    </a:lvl4pPr>
    <a:lvl5pPr marL="1828800" algn="l" rtl="0" fontAlgn="base">
      <a:spcBef>
        <a:spcPct val="0"/>
      </a:spcBef>
      <a:spcAft>
        <a:spcPct val="0"/>
      </a:spcAft>
      <a:defRPr sz="7600" kern="1200">
        <a:solidFill>
          <a:schemeClr val="tx1"/>
        </a:solidFill>
        <a:latin typeface="Arial" charset="0"/>
        <a:ea typeface="+mn-ea"/>
        <a:cs typeface="Arial" charset="0"/>
      </a:defRPr>
    </a:lvl5pPr>
    <a:lvl6pPr marL="2286000" algn="l" defTabSz="914400" rtl="0" eaLnBrk="1" latinLnBrk="0" hangingPunct="1">
      <a:defRPr sz="7600" kern="1200">
        <a:solidFill>
          <a:schemeClr val="tx1"/>
        </a:solidFill>
        <a:latin typeface="Arial" charset="0"/>
        <a:ea typeface="+mn-ea"/>
        <a:cs typeface="Arial" charset="0"/>
      </a:defRPr>
    </a:lvl6pPr>
    <a:lvl7pPr marL="2743200" algn="l" defTabSz="914400" rtl="0" eaLnBrk="1" latinLnBrk="0" hangingPunct="1">
      <a:defRPr sz="7600" kern="1200">
        <a:solidFill>
          <a:schemeClr val="tx1"/>
        </a:solidFill>
        <a:latin typeface="Arial" charset="0"/>
        <a:ea typeface="+mn-ea"/>
        <a:cs typeface="Arial" charset="0"/>
      </a:defRPr>
    </a:lvl7pPr>
    <a:lvl8pPr marL="3200400" algn="l" defTabSz="914400" rtl="0" eaLnBrk="1" latinLnBrk="0" hangingPunct="1">
      <a:defRPr sz="7600" kern="1200">
        <a:solidFill>
          <a:schemeClr val="tx1"/>
        </a:solidFill>
        <a:latin typeface="Arial" charset="0"/>
        <a:ea typeface="+mn-ea"/>
        <a:cs typeface="Arial" charset="0"/>
      </a:defRPr>
    </a:lvl8pPr>
    <a:lvl9pPr marL="3657600" algn="l" defTabSz="914400" rtl="0" eaLnBrk="1" latinLnBrk="0" hangingPunct="1">
      <a:defRPr sz="7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9900"/>
    <a:srgbClr val="006600"/>
    <a:srgbClr val="ADF3FD"/>
    <a:srgbClr val="9999FF"/>
    <a:srgbClr val="0066FF"/>
    <a:srgbClr val="FFCC99"/>
    <a:srgbClr val="666699"/>
    <a:srgbClr val="3366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500" autoAdjust="0"/>
  </p:normalViewPr>
  <p:slideViewPr>
    <p:cSldViewPr>
      <p:cViewPr varScale="1">
        <p:scale>
          <a:sx n="15" d="100"/>
          <a:sy n="15" d="100"/>
        </p:scale>
        <p:origin x="-2010" y="-204"/>
      </p:cViewPr>
      <p:guideLst>
        <p:guide orient="horz" pos="9526"/>
        <p:guide pos="1360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088" y="9394825"/>
            <a:ext cx="36725225" cy="6483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80175" y="17138650"/>
            <a:ext cx="30245050" cy="77279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E0BAB605-4D31-4629-A84C-E6301CCAE8FD}" type="slidenum">
              <a:rPr lang="it-IT"/>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D1AD57ED-D5A5-440D-9817-D144F9B23A15}" type="slidenum">
              <a:rPr lang="it-IT"/>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324550" y="1211263"/>
            <a:ext cx="9720263" cy="25804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60588" y="1211263"/>
            <a:ext cx="29011562" cy="25804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4D82CE7C-A256-4FA1-8D47-607F3820543C}" type="slidenum">
              <a:rPr lang="it-IT"/>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0139D5A9-7476-4206-893D-53AC881595AF}" type="slidenum">
              <a:rPr lang="it-IT"/>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3125" y="19434175"/>
            <a:ext cx="36723638" cy="6007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13125" y="12819063"/>
            <a:ext cx="36723638" cy="66151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39C07BA1-AE18-4F87-80AE-BE9ACF78EBDE}" type="slidenum">
              <a:rPr lang="it-IT"/>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60588" y="7056438"/>
            <a:ext cx="19365912" cy="1995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678900" y="7056438"/>
            <a:ext cx="19365913" cy="1995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2C6329AB-B37A-4E17-A9B8-598851F79011}" type="slidenum">
              <a:rPr lang="it-IT"/>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60588" y="6769100"/>
            <a:ext cx="19089687" cy="2822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0588" y="9591675"/>
            <a:ext cx="19089687" cy="17424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7188" y="6769100"/>
            <a:ext cx="19097625" cy="2822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947188" y="9591675"/>
            <a:ext cx="19097625" cy="17424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it-IT"/>
          </a:p>
        </p:txBody>
      </p:sp>
      <p:sp>
        <p:nvSpPr>
          <p:cNvPr id="8" name="Footer Placeholder 7"/>
          <p:cNvSpPr>
            <a:spLocks noGrp="1"/>
          </p:cNvSpPr>
          <p:nvPr>
            <p:ph type="ftr" sz="quarter" idx="11"/>
          </p:nvPr>
        </p:nvSpPr>
        <p:spPr/>
        <p:txBody>
          <a:bodyPr/>
          <a:lstStyle>
            <a:lvl1pPr>
              <a:defRPr/>
            </a:lvl1pPr>
          </a:lstStyle>
          <a:p>
            <a:endParaRPr lang="it-IT"/>
          </a:p>
        </p:txBody>
      </p:sp>
      <p:sp>
        <p:nvSpPr>
          <p:cNvPr id="9" name="Slide Number Placeholder 8"/>
          <p:cNvSpPr>
            <a:spLocks noGrp="1"/>
          </p:cNvSpPr>
          <p:nvPr>
            <p:ph type="sldNum" sz="quarter" idx="12"/>
          </p:nvPr>
        </p:nvSpPr>
        <p:spPr/>
        <p:txBody>
          <a:bodyPr/>
          <a:lstStyle>
            <a:lvl1pPr>
              <a:defRPr/>
            </a:lvl1pPr>
          </a:lstStyle>
          <a:p>
            <a:fld id="{A99C7C7C-043F-4350-B795-6D2615F94870}" type="slidenum">
              <a:rPr lang="it-IT"/>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it-IT"/>
          </a:p>
        </p:txBody>
      </p:sp>
      <p:sp>
        <p:nvSpPr>
          <p:cNvPr id="4" name="Footer Placeholder 3"/>
          <p:cNvSpPr>
            <a:spLocks noGrp="1"/>
          </p:cNvSpPr>
          <p:nvPr>
            <p:ph type="ftr" sz="quarter" idx="11"/>
          </p:nvPr>
        </p:nvSpPr>
        <p:spPr/>
        <p:txBody>
          <a:bodyPr/>
          <a:lstStyle>
            <a:lvl1pPr>
              <a:defRPr/>
            </a:lvl1pPr>
          </a:lstStyle>
          <a:p>
            <a:endParaRPr lang="it-IT"/>
          </a:p>
        </p:txBody>
      </p:sp>
      <p:sp>
        <p:nvSpPr>
          <p:cNvPr id="5" name="Slide Number Placeholder 4"/>
          <p:cNvSpPr>
            <a:spLocks noGrp="1"/>
          </p:cNvSpPr>
          <p:nvPr>
            <p:ph type="sldNum" sz="quarter" idx="12"/>
          </p:nvPr>
        </p:nvSpPr>
        <p:spPr/>
        <p:txBody>
          <a:bodyPr/>
          <a:lstStyle>
            <a:lvl1pPr>
              <a:defRPr/>
            </a:lvl1pPr>
          </a:lstStyle>
          <a:p>
            <a:fld id="{1B8C469D-EF9B-43D6-AFCD-DC09875A1861}" type="slidenum">
              <a:rPr lang="it-IT"/>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t-IT"/>
          </a:p>
        </p:txBody>
      </p:sp>
      <p:sp>
        <p:nvSpPr>
          <p:cNvPr id="3" name="Footer Placeholder 2"/>
          <p:cNvSpPr>
            <a:spLocks noGrp="1"/>
          </p:cNvSpPr>
          <p:nvPr>
            <p:ph type="ftr" sz="quarter" idx="11"/>
          </p:nvPr>
        </p:nvSpPr>
        <p:spPr/>
        <p:txBody>
          <a:bodyPr/>
          <a:lstStyle>
            <a:lvl1pPr>
              <a:defRPr/>
            </a:lvl1pPr>
          </a:lstStyle>
          <a:p>
            <a:endParaRPr lang="it-IT"/>
          </a:p>
        </p:txBody>
      </p:sp>
      <p:sp>
        <p:nvSpPr>
          <p:cNvPr id="4" name="Slide Number Placeholder 3"/>
          <p:cNvSpPr>
            <a:spLocks noGrp="1"/>
          </p:cNvSpPr>
          <p:nvPr>
            <p:ph type="sldNum" sz="quarter" idx="12"/>
          </p:nvPr>
        </p:nvSpPr>
        <p:spPr/>
        <p:txBody>
          <a:bodyPr/>
          <a:lstStyle>
            <a:lvl1pPr>
              <a:defRPr/>
            </a:lvl1pPr>
          </a:lstStyle>
          <a:p>
            <a:fld id="{8D004670-D2C9-41C0-BC9D-DAC9FCBA81B0}" type="slidenum">
              <a:rPr lang="it-IT"/>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588" y="1204913"/>
            <a:ext cx="14214475" cy="51244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892588" y="1204913"/>
            <a:ext cx="24152225" cy="25811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60588" y="6329363"/>
            <a:ext cx="14214475" cy="206867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F30754F9-EB2A-4859-9F4F-96758377EF59}" type="slidenum">
              <a:rPr lang="it-IT"/>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9313" y="21170900"/>
            <a:ext cx="25922287" cy="2498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469313" y="2701925"/>
            <a:ext cx="25922287" cy="181467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469313" y="23669625"/>
            <a:ext cx="25922287" cy="3549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920DFC9F-ADDB-419A-B6CA-659FAF1FB5D9}" type="slidenum">
              <a:rPr lang="it-IT"/>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60588" y="1211263"/>
            <a:ext cx="38884225" cy="5040312"/>
          </a:xfrm>
          <a:prstGeom prst="rect">
            <a:avLst/>
          </a:prstGeom>
          <a:noFill/>
          <a:ln w="9525">
            <a:noFill/>
            <a:miter lim="800000"/>
            <a:headEnd/>
            <a:tailEnd/>
          </a:ln>
          <a:effectLst/>
        </p:spPr>
        <p:txBody>
          <a:bodyPr vert="horz" wrap="square" lIns="419634" tIns="209817" rIns="419634" bIns="209817" numCol="1" anchor="ctr" anchorCtr="0" compatLnSpc="1">
            <a:prstTxWarp prst="textNoShape">
              <a:avLst/>
            </a:prstTxWarp>
          </a:bodyPr>
          <a:lstStyle/>
          <a:p>
            <a:pPr lvl="0"/>
            <a:r>
              <a:rPr lang="it-IT" smtClean="0"/>
              <a:t>Fare clic per modificare lo stile del titolo</a:t>
            </a:r>
          </a:p>
        </p:txBody>
      </p:sp>
      <p:sp>
        <p:nvSpPr>
          <p:cNvPr id="1027" name="Rectangle 3"/>
          <p:cNvSpPr>
            <a:spLocks noGrp="1" noChangeArrowheads="1"/>
          </p:cNvSpPr>
          <p:nvPr>
            <p:ph type="body" idx="1"/>
          </p:nvPr>
        </p:nvSpPr>
        <p:spPr bwMode="auto">
          <a:xfrm>
            <a:off x="2160588" y="7056438"/>
            <a:ext cx="38884225" cy="19959637"/>
          </a:xfrm>
          <a:prstGeom prst="rect">
            <a:avLst/>
          </a:prstGeom>
          <a:noFill/>
          <a:ln w="9525">
            <a:noFill/>
            <a:miter lim="800000"/>
            <a:headEnd/>
            <a:tailEnd/>
          </a:ln>
          <a:effectLst/>
        </p:spPr>
        <p:txBody>
          <a:bodyPr vert="horz" wrap="square" lIns="419634" tIns="209817" rIns="419634" bIns="209817"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2160588" y="27541538"/>
            <a:ext cx="10080625" cy="2098675"/>
          </a:xfrm>
          <a:prstGeom prst="rect">
            <a:avLst/>
          </a:prstGeom>
          <a:noFill/>
          <a:ln w="9525">
            <a:noFill/>
            <a:miter lim="800000"/>
            <a:headEnd/>
            <a:tailEnd/>
          </a:ln>
          <a:effectLst/>
        </p:spPr>
        <p:txBody>
          <a:bodyPr vert="horz" wrap="square" lIns="419634" tIns="209817" rIns="419634" bIns="209817" numCol="1" anchor="t" anchorCtr="0" compatLnSpc="1">
            <a:prstTxWarp prst="textNoShape">
              <a:avLst/>
            </a:prstTxWarp>
          </a:bodyPr>
          <a:lstStyle>
            <a:lvl1pPr defTabSz="4195763">
              <a:defRPr sz="6500"/>
            </a:lvl1pPr>
          </a:lstStyle>
          <a:p>
            <a:endParaRPr lang="it-IT"/>
          </a:p>
        </p:txBody>
      </p:sp>
      <p:sp>
        <p:nvSpPr>
          <p:cNvPr id="1029" name="Rectangle 5"/>
          <p:cNvSpPr>
            <a:spLocks noGrp="1" noChangeArrowheads="1"/>
          </p:cNvSpPr>
          <p:nvPr>
            <p:ph type="ftr" sz="quarter" idx="3"/>
          </p:nvPr>
        </p:nvSpPr>
        <p:spPr bwMode="auto">
          <a:xfrm>
            <a:off x="14762163" y="27541538"/>
            <a:ext cx="13681075" cy="2098675"/>
          </a:xfrm>
          <a:prstGeom prst="rect">
            <a:avLst/>
          </a:prstGeom>
          <a:noFill/>
          <a:ln w="9525">
            <a:noFill/>
            <a:miter lim="800000"/>
            <a:headEnd/>
            <a:tailEnd/>
          </a:ln>
          <a:effectLst/>
        </p:spPr>
        <p:txBody>
          <a:bodyPr vert="horz" wrap="square" lIns="419634" tIns="209817" rIns="419634" bIns="209817" numCol="1" anchor="t" anchorCtr="0" compatLnSpc="1">
            <a:prstTxWarp prst="textNoShape">
              <a:avLst/>
            </a:prstTxWarp>
          </a:bodyPr>
          <a:lstStyle>
            <a:lvl1pPr algn="ctr" defTabSz="4195763">
              <a:defRPr sz="6500"/>
            </a:lvl1pPr>
          </a:lstStyle>
          <a:p>
            <a:endParaRPr lang="it-IT"/>
          </a:p>
        </p:txBody>
      </p:sp>
      <p:sp>
        <p:nvSpPr>
          <p:cNvPr id="1030" name="Rectangle 6"/>
          <p:cNvSpPr>
            <a:spLocks noGrp="1" noChangeArrowheads="1"/>
          </p:cNvSpPr>
          <p:nvPr>
            <p:ph type="sldNum" sz="quarter" idx="4"/>
          </p:nvPr>
        </p:nvSpPr>
        <p:spPr bwMode="auto">
          <a:xfrm>
            <a:off x="30964188" y="27541538"/>
            <a:ext cx="10080625" cy="2098675"/>
          </a:xfrm>
          <a:prstGeom prst="rect">
            <a:avLst/>
          </a:prstGeom>
          <a:noFill/>
          <a:ln w="9525">
            <a:noFill/>
            <a:miter lim="800000"/>
            <a:headEnd/>
            <a:tailEnd/>
          </a:ln>
          <a:effectLst/>
        </p:spPr>
        <p:txBody>
          <a:bodyPr vert="horz" wrap="square" lIns="419634" tIns="209817" rIns="419634" bIns="209817" numCol="1" anchor="t" anchorCtr="0" compatLnSpc="1">
            <a:prstTxWarp prst="textNoShape">
              <a:avLst/>
            </a:prstTxWarp>
          </a:bodyPr>
          <a:lstStyle>
            <a:lvl1pPr algn="r" defTabSz="4195763">
              <a:defRPr sz="6500"/>
            </a:lvl1pPr>
          </a:lstStyle>
          <a:p>
            <a:fld id="{814EFFD9-5FDA-4EC0-A157-932AA7A8726D}" type="slidenum">
              <a:rPr lang="it-IT"/>
              <a:pPr/>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63" rtl="0" fontAlgn="base">
        <a:spcBef>
          <a:spcPct val="0"/>
        </a:spcBef>
        <a:spcAft>
          <a:spcPct val="0"/>
        </a:spcAft>
        <a:defRPr sz="20200">
          <a:solidFill>
            <a:schemeClr val="tx2"/>
          </a:solidFill>
          <a:latin typeface="+mj-lt"/>
          <a:ea typeface="+mj-ea"/>
          <a:cs typeface="+mj-cs"/>
        </a:defRPr>
      </a:lvl1pPr>
      <a:lvl2pPr algn="ctr" defTabSz="4195763" rtl="0" fontAlgn="base">
        <a:spcBef>
          <a:spcPct val="0"/>
        </a:spcBef>
        <a:spcAft>
          <a:spcPct val="0"/>
        </a:spcAft>
        <a:defRPr sz="20200">
          <a:solidFill>
            <a:schemeClr val="tx2"/>
          </a:solidFill>
          <a:latin typeface="Arial" charset="0"/>
          <a:cs typeface="Arial" charset="0"/>
        </a:defRPr>
      </a:lvl2pPr>
      <a:lvl3pPr algn="ctr" defTabSz="4195763" rtl="0" fontAlgn="base">
        <a:spcBef>
          <a:spcPct val="0"/>
        </a:spcBef>
        <a:spcAft>
          <a:spcPct val="0"/>
        </a:spcAft>
        <a:defRPr sz="20200">
          <a:solidFill>
            <a:schemeClr val="tx2"/>
          </a:solidFill>
          <a:latin typeface="Arial" charset="0"/>
          <a:cs typeface="Arial" charset="0"/>
        </a:defRPr>
      </a:lvl3pPr>
      <a:lvl4pPr algn="ctr" defTabSz="4195763" rtl="0" fontAlgn="base">
        <a:spcBef>
          <a:spcPct val="0"/>
        </a:spcBef>
        <a:spcAft>
          <a:spcPct val="0"/>
        </a:spcAft>
        <a:defRPr sz="20200">
          <a:solidFill>
            <a:schemeClr val="tx2"/>
          </a:solidFill>
          <a:latin typeface="Arial" charset="0"/>
          <a:cs typeface="Arial" charset="0"/>
        </a:defRPr>
      </a:lvl4pPr>
      <a:lvl5pPr algn="ctr" defTabSz="4195763" rtl="0" fontAlgn="base">
        <a:spcBef>
          <a:spcPct val="0"/>
        </a:spcBef>
        <a:spcAft>
          <a:spcPct val="0"/>
        </a:spcAft>
        <a:defRPr sz="20200">
          <a:solidFill>
            <a:schemeClr val="tx2"/>
          </a:solidFill>
          <a:latin typeface="Arial" charset="0"/>
          <a:cs typeface="Arial" charset="0"/>
        </a:defRPr>
      </a:lvl5pPr>
      <a:lvl6pPr marL="457200" algn="ctr" defTabSz="4195763" rtl="0" fontAlgn="base">
        <a:spcBef>
          <a:spcPct val="0"/>
        </a:spcBef>
        <a:spcAft>
          <a:spcPct val="0"/>
        </a:spcAft>
        <a:defRPr sz="20200">
          <a:solidFill>
            <a:schemeClr val="tx2"/>
          </a:solidFill>
          <a:latin typeface="Arial" charset="0"/>
          <a:cs typeface="Arial" charset="0"/>
        </a:defRPr>
      </a:lvl6pPr>
      <a:lvl7pPr marL="914400" algn="ctr" defTabSz="4195763" rtl="0" fontAlgn="base">
        <a:spcBef>
          <a:spcPct val="0"/>
        </a:spcBef>
        <a:spcAft>
          <a:spcPct val="0"/>
        </a:spcAft>
        <a:defRPr sz="20200">
          <a:solidFill>
            <a:schemeClr val="tx2"/>
          </a:solidFill>
          <a:latin typeface="Arial" charset="0"/>
          <a:cs typeface="Arial" charset="0"/>
        </a:defRPr>
      </a:lvl7pPr>
      <a:lvl8pPr marL="1371600" algn="ctr" defTabSz="4195763" rtl="0" fontAlgn="base">
        <a:spcBef>
          <a:spcPct val="0"/>
        </a:spcBef>
        <a:spcAft>
          <a:spcPct val="0"/>
        </a:spcAft>
        <a:defRPr sz="20200">
          <a:solidFill>
            <a:schemeClr val="tx2"/>
          </a:solidFill>
          <a:latin typeface="Arial" charset="0"/>
          <a:cs typeface="Arial" charset="0"/>
        </a:defRPr>
      </a:lvl8pPr>
      <a:lvl9pPr marL="1828800" algn="ctr" defTabSz="4195763" rtl="0" fontAlgn="base">
        <a:spcBef>
          <a:spcPct val="0"/>
        </a:spcBef>
        <a:spcAft>
          <a:spcPct val="0"/>
        </a:spcAft>
        <a:defRPr sz="20200">
          <a:solidFill>
            <a:schemeClr val="tx2"/>
          </a:solidFill>
          <a:latin typeface="Arial" charset="0"/>
          <a:cs typeface="Arial" charset="0"/>
        </a:defRPr>
      </a:lvl9pPr>
    </p:titleStyle>
    <p:bodyStyle>
      <a:lvl1pPr marL="1573213" indent="-1573213" algn="l" defTabSz="4195763" rtl="0" fontAlgn="base">
        <a:spcBef>
          <a:spcPct val="20000"/>
        </a:spcBef>
        <a:spcAft>
          <a:spcPct val="0"/>
        </a:spcAft>
        <a:buChar char="•"/>
        <a:defRPr sz="14700">
          <a:solidFill>
            <a:schemeClr val="tx1"/>
          </a:solidFill>
          <a:latin typeface="+mn-lt"/>
          <a:ea typeface="+mn-ea"/>
          <a:cs typeface="+mn-cs"/>
        </a:defRPr>
      </a:lvl1pPr>
      <a:lvl2pPr marL="3408363" indent="-1311275" algn="l" defTabSz="4195763" rtl="0" fontAlgn="base">
        <a:spcBef>
          <a:spcPct val="20000"/>
        </a:spcBef>
        <a:spcAft>
          <a:spcPct val="0"/>
        </a:spcAft>
        <a:buChar char="–"/>
        <a:defRPr sz="12800">
          <a:solidFill>
            <a:schemeClr val="tx1"/>
          </a:solidFill>
          <a:latin typeface="+mn-lt"/>
          <a:cs typeface="+mn-cs"/>
        </a:defRPr>
      </a:lvl2pPr>
      <a:lvl3pPr marL="5245100" indent="-1049338" algn="l" defTabSz="4195763" rtl="0" fontAlgn="base">
        <a:spcBef>
          <a:spcPct val="20000"/>
        </a:spcBef>
        <a:spcAft>
          <a:spcPct val="0"/>
        </a:spcAft>
        <a:buChar char="•"/>
        <a:defRPr sz="11000">
          <a:solidFill>
            <a:schemeClr val="tx1"/>
          </a:solidFill>
          <a:latin typeface="+mn-lt"/>
          <a:cs typeface="+mn-cs"/>
        </a:defRPr>
      </a:lvl3pPr>
      <a:lvl4pPr marL="7343775" indent="-1049338" algn="l" defTabSz="4195763" rtl="0" fontAlgn="base">
        <a:spcBef>
          <a:spcPct val="20000"/>
        </a:spcBef>
        <a:spcAft>
          <a:spcPct val="0"/>
        </a:spcAft>
        <a:buChar char="–"/>
        <a:defRPr sz="9200">
          <a:solidFill>
            <a:schemeClr val="tx1"/>
          </a:solidFill>
          <a:latin typeface="+mn-lt"/>
          <a:cs typeface="+mn-cs"/>
        </a:defRPr>
      </a:lvl4pPr>
      <a:lvl5pPr marL="9442450" indent="-1047750" algn="l" defTabSz="4195763" rtl="0" fontAlgn="base">
        <a:spcBef>
          <a:spcPct val="20000"/>
        </a:spcBef>
        <a:spcAft>
          <a:spcPct val="0"/>
        </a:spcAft>
        <a:buChar char="»"/>
        <a:defRPr sz="9200">
          <a:solidFill>
            <a:schemeClr val="tx1"/>
          </a:solidFill>
          <a:latin typeface="+mn-lt"/>
          <a:cs typeface="+mn-cs"/>
        </a:defRPr>
      </a:lvl5pPr>
      <a:lvl6pPr marL="9899650" indent="-1047750" algn="l" defTabSz="4195763" rtl="0" fontAlgn="base">
        <a:spcBef>
          <a:spcPct val="20000"/>
        </a:spcBef>
        <a:spcAft>
          <a:spcPct val="0"/>
        </a:spcAft>
        <a:buChar char="»"/>
        <a:defRPr sz="9200">
          <a:solidFill>
            <a:schemeClr val="tx1"/>
          </a:solidFill>
          <a:latin typeface="+mn-lt"/>
          <a:cs typeface="+mn-cs"/>
        </a:defRPr>
      </a:lvl6pPr>
      <a:lvl7pPr marL="10356850" indent="-1047750" algn="l" defTabSz="4195763" rtl="0" fontAlgn="base">
        <a:spcBef>
          <a:spcPct val="20000"/>
        </a:spcBef>
        <a:spcAft>
          <a:spcPct val="0"/>
        </a:spcAft>
        <a:buChar char="»"/>
        <a:defRPr sz="9200">
          <a:solidFill>
            <a:schemeClr val="tx1"/>
          </a:solidFill>
          <a:latin typeface="+mn-lt"/>
          <a:cs typeface="+mn-cs"/>
        </a:defRPr>
      </a:lvl7pPr>
      <a:lvl8pPr marL="10814050" indent="-1047750" algn="l" defTabSz="4195763" rtl="0" fontAlgn="base">
        <a:spcBef>
          <a:spcPct val="20000"/>
        </a:spcBef>
        <a:spcAft>
          <a:spcPct val="0"/>
        </a:spcAft>
        <a:buChar char="»"/>
        <a:defRPr sz="9200">
          <a:solidFill>
            <a:schemeClr val="tx1"/>
          </a:solidFill>
          <a:latin typeface="+mn-lt"/>
          <a:cs typeface="+mn-cs"/>
        </a:defRPr>
      </a:lvl8pPr>
      <a:lvl9pPr marL="11271250" indent="-1047750" algn="l" defTabSz="4195763" rtl="0" fontAlgn="base">
        <a:spcBef>
          <a:spcPct val="20000"/>
        </a:spcBef>
        <a:spcAft>
          <a:spcPct val="0"/>
        </a:spcAft>
        <a:buChar char="»"/>
        <a:defRPr sz="9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e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e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3"/>
        </a:solidFill>
        <a:effectLst/>
      </p:bgPr>
    </p:bg>
    <p:spTree>
      <p:nvGrpSpPr>
        <p:cNvPr id="1" name=""/>
        <p:cNvGrpSpPr/>
        <p:nvPr/>
      </p:nvGrpSpPr>
      <p:grpSpPr>
        <a:xfrm>
          <a:off x="0" y="0"/>
          <a:ext cx="0" cy="0"/>
          <a:chOff x="0" y="0"/>
          <a:chExt cx="0" cy="0"/>
        </a:xfrm>
      </p:grpSpPr>
      <p:sp>
        <p:nvSpPr>
          <p:cNvPr id="7172" name="Rectangle 4"/>
          <p:cNvSpPr>
            <a:spLocks noChangeArrowheads="1"/>
          </p:cNvSpPr>
          <p:nvPr/>
        </p:nvSpPr>
        <p:spPr bwMode="auto">
          <a:xfrm>
            <a:off x="84284" y="0"/>
            <a:ext cx="42976800" cy="3816475"/>
          </a:xfrm>
          <a:prstGeom prst="rect">
            <a:avLst/>
          </a:prstGeom>
          <a:solidFill>
            <a:schemeClr val="bg1"/>
          </a:solidFill>
          <a:ln w="63500">
            <a:solidFill>
              <a:schemeClr val="tx1"/>
            </a:solidFill>
            <a:miter lim="800000"/>
            <a:headEnd/>
            <a:tailEnd/>
          </a:ln>
          <a:effectLst/>
        </p:spPr>
        <p:txBody>
          <a:bodyPr wrap="none" anchor="ctr"/>
          <a:lstStyle/>
          <a:p>
            <a:endParaRPr lang="en-US" dirty="0"/>
          </a:p>
        </p:txBody>
      </p:sp>
      <p:sp>
        <p:nvSpPr>
          <p:cNvPr id="7288" name="Rectangle 120"/>
          <p:cNvSpPr>
            <a:spLocks noChangeArrowheads="1"/>
          </p:cNvSpPr>
          <p:nvPr/>
        </p:nvSpPr>
        <p:spPr bwMode="auto">
          <a:xfrm>
            <a:off x="84284" y="3960491"/>
            <a:ext cx="42976800" cy="4392488"/>
          </a:xfrm>
          <a:prstGeom prst="rect">
            <a:avLst/>
          </a:prstGeom>
          <a:solidFill>
            <a:schemeClr val="bg1"/>
          </a:solidFill>
          <a:ln w="63500">
            <a:solidFill>
              <a:schemeClr val="tx1"/>
            </a:solidFill>
            <a:miter lim="800000"/>
            <a:headEnd/>
            <a:tailEnd/>
          </a:ln>
          <a:effectLst/>
        </p:spPr>
        <p:txBody>
          <a:bodyPr wrap="none" anchor="ctr"/>
          <a:lstStyle/>
          <a:p>
            <a:endParaRPr lang="en-US" sz="2400" dirty="0"/>
          </a:p>
        </p:txBody>
      </p:sp>
      <p:sp>
        <p:nvSpPr>
          <p:cNvPr id="7173" name="Text Box 5"/>
          <p:cNvSpPr txBox="1">
            <a:spLocks noChangeArrowheads="1"/>
          </p:cNvSpPr>
          <p:nvPr/>
        </p:nvSpPr>
        <p:spPr bwMode="auto">
          <a:xfrm>
            <a:off x="1224436" y="432099"/>
            <a:ext cx="41630600" cy="1874341"/>
          </a:xfrm>
          <a:prstGeom prst="rect">
            <a:avLst/>
          </a:prstGeom>
          <a:noFill/>
          <a:ln w="9525">
            <a:noFill/>
            <a:miter lim="800000"/>
            <a:headEnd/>
            <a:tailEnd/>
          </a:ln>
          <a:effectLst/>
        </p:spPr>
        <p:txBody>
          <a:bodyPr lIns="103614" tIns="51807" rIns="103614" bIns="51807">
            <a:spAutoFit/>
          </a:bodyPr>
          <a:lstStyle/>
          <a:p>
            <a:pPr algn="ctr" defTabSz="4195763"/>
            <a:r>
              <a:rPr lang="fr-FR" sz="6000" dirty="0" smtClean="0"/>
              <a:t>Profiling Sex Differences in Openfield Behavior</a:t>
            </a:r>
            <a:endParaRPr lang="fr-FR" sz="6000" dirty="0"/>
          </a:p>
          <a:p>
            <a:pPr algn="ctr" defTabSz="4195763"/>
            <a:endParaRPr lang="it-IT" sz="5500" b="1" dirty="0">
              <a:solidFill>
                <a:srgbClr val="800000"/>
              </a:solidFill>
            </a:endParaRPr>
          </a:p>
        </p:txBody>
      </p:sp>
      <p:sp>
        <p:nvSpPr>
          <p:cNvPr id="7174" name="Text Box 6"/>
          <p:cNvSpPr txBox="1">
            <a:spLocks noChangeArrowheads="1"/>
          </p:cNvSpPr>
          <p:nvPr/>
        </p:nvSpPr>
        <p:spPr bwMode="auto">
          <a:xfrm>
            <a:off x="3489325" y="1512888"/>
            <a:ext cx="38131750" cy="866775"/>
          </a:xfrm>
          <a:prstGeom prst="rect">
            <a:avLst/>
          </a:prstGeom>
          <a:noFill/>
          <a:ln w="9525">
            <a:noFill/>
            <a:miter lim="800000"/>
            <a:headEnd/>
            <a:tailEnd/>
          </a:ln>
          <a:effectLst/>
        </p:spPr>
        <p:txBody>
          <a:bodyPr lIns="103614" tIns="51807" rIns="103614" bIns="51807">
            <a:spAutoFit/>
          </a:bodyPr>
          <a:lstStyle/>
          <a:p>
            <a:pPr algn="ctr" defTabSz="4195763"/>
            <a:r>
              <a:rPr lang="it-IT" sz="4800" baseline="30000" dirty="0" smtClean="0">
                <a:solidFill>
                  <a:srgbClr val="000099"/>
                </a:solidFill>
              </a:rPr>
              <a:t>1,2</a:t>
            </a:r>
            <a:r>
              <a:rPr lang="it-IT" sz="5000" dirty="0" smtClean="0">
                <a:solidFill>
                  <a:srgbClr val="000099"/>
                </a:solidFill>
              </a:rPr>
              <a:t>Delprato A., </a:t>
            </a:r>
            <a:r>
              <a:rPr lang="it-IT" sz="5000" baseline="30000" dirty="0" smtClean="0">
                <a:solidFill>
                  <a:srgbClr val="000099"/>
                </a:solidFill>
              </a:rPr>
              <a:t>3</a:t>
            </a:r>
            <a:r>
              <a:rPr lang="it-IT" sz="5000" dirty="0" smtClean="0">
                <a:solidFill>
                  <a:srgbClr val="000099"/>
                </a:solidFill>
              </a:rPr>
              <a:t>Erdogan A.,</a:t>
            </a:r>
            <a:r>
              <a:rPr lang="it-IT" sz="5000" baseline="30000" dirty="0" smtClean="0">
                <a:solidFill>
                  <a:srgbClr val="000099"/>
                </a:solidFill>
              </a:rPr>
              <a:t>1,2 </a:t>
            </a:r>
            <a:r>
              <a:rPr lang="it-IT" sz="5000" dirty="0" smtClean="0">
                <a:solidFill>
                  <a:srgbClr val="000099"/>
                </a:solidFill>
              </a:rPr>
              <a:t>Crusio W.E. </a:t>
            </a:r>
            <a:endParaRPr lang="it-IT" sz="5000" dirty="0">
              <a:solidFill>
                <a:srgbClr val="000099"/>
              </a:solidFill>
            </a:endParaRPr>
          </a:p>
        </p:txBody>
      </p:sp>
      <p:sp>
        <p:nvSpPr>
          <p:cNvPr id="7175" name="Text Box 7"/>
          <p:cNvSpPr txBox="1">
            <a:spLocks noChangeArrowheads="1"/>
          </p:cNvSpPr>
          <p:nvPr/>
        </p:nvSpPr>
        <p:spPr bwMode="auto">
          <a:xfrm>
            <a:off x="3775075" y="2304307"/>
            <a:ext cx="38133338" cy="2074396"/>
          </a:xfrm>
          <a:prstGeom prst="rect">
            <a:avLst/>
          </a:prstGeom>
          <a:noFill/>
          <a:ln w="9525">
            <a:noFill/>
            <a:miter lim="800000"/>
            <a:headEnd/>
            <a:tailEnd/>
          </a:ln>
          <a:effectLst/>
        </p:spPr>
        <p:txBody>
          <a:bodyPr lIns="103614" tIns="51807" rIns="103614" bIns="51807">
            <a:spAutoFit/>
          </a:bodyPr>
          <a:lstStyle/>
          <a:p>
            <a:pPr algn="ctr" defTabSz="4195763"/>
            <a:r>
              <a:rPr lang="fr-FR" sz="3200" baseline="30000" dirty="0" smtClean="0">
                <a:solidFill>
                  <a:srgbClr val="003300"/>
                </a:solidFill>
              </a:rPr>
              <a:t>1</a:t>
            </a:r>
            <a:r>
              <a:rPr lang="fr-FR" sz="3200" dirty="0" smtClean="0">
                <a:solidFill>
                  <a:srgbClr val="003300"/>
                </a:solidFill>
              </a:rPr>
              <a:t>Institut </a:t>
            </a:r>
            <a:r>
              <a:rPr lang="fr-FR" sz="3200" dirty="0">
                <a:solidFill>
                  <a:srgbClr val="003300"/>
                </a:solidFill>
              </a:rPr>
              <a:t>de Neurosciences Cognitives et Intégratives d'Aquitaine, Université de Bordeaux and CNRS UMR 5228, Avenue des Facultés, 33405 Talence Cedex, </a:t>
            </a:r>
            <a:r>
              <a:rPr lang="fr-FR" sz="3200" dirty="0" smtClean="0">
                <a:solidFill>
                  <a:srgbClr val="003300"/>
                </a:solidFill>
              </a:rPr>
              <a:t>FR</a:t>
            </a:r>
          </a:p>
          <a:p>
            <a:pPr algn="ctr" defTabSz="4195763"/>
            <a:r>
              <a:rPr lang="fr-FR" sz="3200" dirty="0" smtClean="0">
                <a:solidFill>
                  <a:srgbClr val="003300"/>
                </a:solidFill>
              </a:rPr>
              <a:t>                                        </a:t>
            </a:r>
            <a:r>
              <a:rPr lang="fr-FR" sz="3200" baseline="30000" dirty="0" smtClean="0">
                <a:solidFill>
                  <a:srgbClr val="003300"/>
                </a:solidFill>
              </a:rPr>
              <a:t>2</a:t>
            </a:r>
            <a:r>
              <a:rPr lang="fr-FR" sz="3200" dirty="0" smtClean="0">
                <a:solidFill>
                  <a:srgbClr val="003300"/>
                </a:solidFill>
              </a:rPr>
              <a:t>BioScience Project, Wakefield, MA 01880 ( www.bioscienceproject.org)</a:t>
            </a:r>
          </a:p>
          <a:p>
            <a:pPr algn="ctr" defTabSz="4195763"/>
            <a:r>
              <a:rPr lang="fr-FR" sz="3200" dirty="0" smtClean="0">
                <a:solidFill>
                  <a:srgbClr val="003300"/>
                </a:solidFill>
              </a:rPr>
              <a:t>                                        </a:t>
            </a:r>
            <a:r>
              <a:rPr lang="fr-FR" sz="3200" baseline="30000" dirty="0" smtClean="0">
                <a:solidFill>
                  <a:srgbClr val="003300"/>
                </a:solidFill>
              </a:rPr>
              <a:t>3</a:t>
            </a:r>
            <a:r>
              <a:rPr lang="fr-FR" sz="3200" dirty="0" smtClean="0">
                <a:solidFill>
                  <a:srgbClr val="003300"/>
                </a:solidFill>
              </a:rPr>
              <a:t>Thinkful, 598 Broadway, New York, NY 10012 (https://www.thinkful.com/)</a:t>
            </a:r>
          </a:p>
          <a:p>
            <a:pPr algn="ctr" defTabSz="4195763"/>
            <a:endParaRPr lang="it-IT" sz="3200" dirty="0">
              <a:solidFill>
                <a:srgbClr val="003300"/>
              </a:solidFill>
            </a:endParaRPr>
          </a:p>
        </p:txBody>
      </p:sp>
      <p:sp>
        <p:nvSpPr>
          <p:cNvPr id="7176" name="Text Box 8"/>
          <p:cNvSpPr txBox="1">
            <a:spLocks noChangeArrowheads="1"/>
          </p:cNvSpPr>
          <p:nvPr/>
        </p:nvSpPr>
        <p:spPr bwMode="auto">
          <a:xfrm>
            <a:off x="19442460" y="4176515"/>
            <a:ext cx="4608512" cy="843290"/>
          </a:xfrm>
          <a:prstGeom prst="rect">
            <a:avLst/>
          </a:prstGeom>
          <a:noFill/>
          <a:ln w="6350">
            <a:noFill/>
            <a:miter lim="800000"/>
            <a:headEnd/>
            <a:tailEnd/>
          </a:ln>
          <a:effectLst/>
        </p:spPr>
        <p:txBody>
          <a:bodyPr wrap="square" lIns="103614" tIns="51807" rIns="103614" bIns="51807">
            <a:spAutoFit/>
          </a:bodyPr>
          <a:lstStyle/>
          <a:p>
            <a:pPr marL="376238" indent="-376238" algn="ctr" defTabSz="4195763"/>
            <a:r>
              <a:rPr lang="en-US" sz="4800" b="1" dirty="0" smtClean="0">
                <a:solidFill>
                  <a:srgbClr val="CC3300"/>
                </a:solidFill>
              </a:rPr>
              <a:t>Background</a:t>
            </a:r>
          </a:p>
        </p:txBody>
      </p:sp>
      <p:pic>
        <p:nvPicPr>
          <p:cNvPr id="7290" name="Picture 6" descr="Bx1"/>
          <p:cNvPicPr>
            <a:picLocks noChangeAspect="1" noChangeArrowheads="1"/>
          </p:cNvPicPr>
          <p:nvPr/>
        </p:nvPicPr>
        <p:blipFill>
          <a:blip r:embed="rId2" cstate="print"/>
          <a:srcRect l="2304" b="50"/>
          <a:stretch>
            <a:fillRect/>
          </a:stretch>
        </p:blipFill>
        <p:spPr bwMode="auto">
          <a:xfrm>
            <a:off x="1003864" y="1896235"/>
            <a:ext cx="1876756" cy="1920240"/>
          </a:xfrm>
          <a:prstGeom prst="rect">
            <a:avLst/>
          </a:prstGeom>
          <a:noFill/>
          <a:ln w="9525">
            <a:noFill/>
            <a:miter lim="800000"/>
            <a:headEnd/>
            <a:tailEnd/>
          </a:ln>
        </p:spPr>
      </p:pic>
      <p:pic>
        <p:nvPicPr>
          <p:cNvPr id="7291" name="Picture 4" descr="cnrs"/>
          <p:cNvPicPr>
            <a:picLocks noChangeAspect="1" noChangeArrowheads="1"/>
          </p:cNvPicPr>
          <p:nvPr/>
        </p:nvPicPr>
        <p:blipFill>
          <a:blip r:embed="rId3" cstate="print"/>
          <a:srcRect l="26414" r="25270"/>
          <a:stretch>
            <a:fillRect/>
          </a:stretch>
        </p:blipFill>
        <p:spPr bwMode="auto">
          <a:xfrm>
            <a:off x="4824836" y="1872259"/>
            <a:ext cx="2133079" cy="1920240"/>
          </a:xfrm>
          <a:prstGeom prst="rect">
            <a:avLst/>
          </a:prstGeom>
          <a:noFill/>
          <a:ln w="9525">
            <a:noFill/>
            <a:miter lim="800000"/>
            <a:headEnd/>
            <a:tailEnd/>
          </a:ln>
        </p:spPr>
      </p:pic>
      <p:pic>
        <p:nvPicPr>
          <p:cNvPr id="7607" name="Picture 439" descr="bordeaux2"/>
          <p:cNvPicPr>
            <a:picLocks noChangeAspect="1" noChangeArrowheads="1"/>
          </p:cNvPicPr>
          <p:nvPr/>
        </p:nvPicPr>
        <p:blipFill>
          <a:blip r:embed="rId4" cstate="print"/>
          <a:srcRect/>
          <a:stretch>
            <a:fillRect/>
          </a:stretch>
        </p:blipFill>
        <p:spPr bwMode="auto">
          <a:xfrm>
            <a:off x="2808612" y="1824227"/>
            <a:ext cx="1920240" cy="1920240"/>
          </a:xfrm>
          <a:prstGeom prst="rect">
            <a:avLst/>
          </a:prstGeom>
          <a:noFill/>
        </p:spPr>
      </p:pic>
      <p:sp>
        <p:nvSpPr>
          <p:cNvPr id="7635" name="Rectangle 467"/>
          <p:cNvSpPr>
            <a:spLocks noChangeArrowheads="1"/>
          </p:cNvSpPr>
          <p:nvPr/>
        </p:nvSpPr>
        <p:spPr bwMode="auto">
          <a:xfrm>
            <a:off x="0" y="8569003"/>
            <a:ext cx="28515468" cy="21674460"/>
          </a:xfrm>
          <a:prstGeom prst="rect">
            <a:avLst/>
          </a:prstGeom>
          <a:solidFill>
            <a:schemeClr val="bg1"/>
          </a:solidFill>
          <a:ln w="63500">
            <a:solidFill>
              <a:schemeClr val="tx1"/>
            </a:solidFill>
            <a:miter lim="800000"/>
            <a:headEnd/>
            <a:tailEnd/>
          </a:ln>
          <a:effectLst/>
        </p:spPr>
        <p:txBody>
          <a:bodyPr wrap="none" anchor="ctr"/>
          <a:lstStyle/>
          <a:p>
            <a:pPr algn="just" defTabSz="4195763"/>
            <a:r>
              <a:rPr lang="it-IT" sz="8000" b="1" dirty="0" smtClean="0">
                <a:solidFill>
                  <a:srgbClr val="002060"/>
                </a:solidFill>
              </a:rPr>
              <a:t>                                                                    </a:t>
            </a:r>
            <a:endParaRPr lang="it-IT" sz="8000" b="1" dirty="0">
              <a:solidFill>
                <a:srgbClr val="002060"/>
              </a:solidFill>
            </a:endParaRPr>
          </a:p>
        </p:txBody>
      </p:sp>
      <p:sp>
        <p:nvSpPr>
          <p:cNvPr id="7538" name="Text Box 370"/>
          <p:cNvSpPr txBox="1">
            <a:spLocks noChangeArrowheads="1"/>
          </p:cNvSpPr>
          <p:nvPr/>
        </p:nvSpPr>
        <p:spPr bwMode="auto">
          <a:xfrm>
            <a:off x="11958331" y="8713019"/>
            <a:ext cx="4243771" cy="958132"/>
          </a:xfrm>
          <a:prstGeom prst="rect">
            <a:avLst/>
          </a:prstGeom>
          <a:noFill/>
          <a:ln w="9525">
            <a:noFill/>
            <a:miter lim="800000"/>
            <a:headEnd/>
            <a:tailEnd/>
          </a:ln>
          <a:effectLst/>
        </p:spPr>
        <p:txBody>
          <a:bodyPr wrap="square" lIns="103614" tIns="51807" rIns="103614" bIns="51807">
            <a:spAutoFit/>
          </a:bodyPr>
          <a:lstStyle/>
          <a:p>
            <a:pPr marL="427038" indent="-427038" algn="ctr" defTabSz="4195763"/>
            <a:r>
              <a:rPr lang="it-IT" sz="4800" b="1" dirty="0" smtClean="0">
                <a:solidFill>
                  <a:srgbClr val="CC3300"/>
                </a:solidFill>
              </a:rPr>
              <a:t>Results</a:t>
            </a:r>
            <a:endParaRPr lang="it-IT" sz="4800" b="1" dirty="0">
              <a:solidFill>
                <a:srgbClr val="CC3300"/>
              </a:solidFill>
            </a:endParaRPr>
          </a:p>
        </p:txBody>
      </p:sp>
      <p:sp>
        <p:nvSpPr>
          <p:cNvPr id="7564" name="Text Box 396"/>
          <p:cNvSpPr txBox="1">
            <a:spLocks noChangeArrowheads="1"/>
          </p:cNvSpPr>
          <p:nvPr/>
        </p:nvSpPr>
        <p:spPr bwMode="auto">
          <a:xfrm>
            <a:off x="20914018" y="9577115"/>
            <a:ext cx="7817474" cy="658624"/>
          </a:xfrm>
          <a:prstGeom prst="rect">
            <a:avLst/>
          </a:prstGeom>
          <a:noFill/>
          <a:ln w="9525">
            <a:noFill/>
            <a:miter lim="800000"/>
            <a:headEnd/>
            <a:tailEnd/>
          </a:ln>
          <a:effectLst/>
        </p:spPr>
        <p:txBody>
          <a:bodyPr wrap="square" lIns="103614" tIns="51807" rIns="103614" bIns="51807">
            <a:spAutoFit/>
          </a:bodyPr>
          <a:lstStyle/>
          <a:p>
            <a:pPr algn="ctr" defTabSz="4195763"/>
            <a:r>
              <a:rPr lang="it-IT" sz="3600" b="1" dirty="0" smtClean="0">
                <a:solidFill>
                  <a:srgbClr val="002060"/>
                </a:solidFill>
              </a:rPr>
              <a:t>SVM Classifier</a:t>
            </a:r>
            <a:endParaRPr lang="it-IT" sz="3600" b="1" dirty="0">
              <a:solidFill>
                <a:srgbClr val="002060"/>
              </a:solidFill>
            </a:endParaRPr>
          </a:p>
        </p:txBody>
      </p:sp>
      <p:sp>
        <p:nvSpPr>
          <p:cNvPr id="7632" name="Text Box 464"/>
          <p:cNvSpPr txBox="1">
            <a:spLocks noChangeArrowheads="1"/>
          </p:cNvSpPr>
          <p:nvPr/>
        </p:nvSpPr>
        <p:spPr bwMode="auto">
          <a:xfrm>
            <a:off x="2880620" y="9577115"/>
            <a:ext cx="6364784" cy="658624"/>
          </a:xfrm>
          <a:prstGeom prst="rect">
            <a:avLst/>
          </a:prstGeom>
          <a:noFill/>
          <a:ln w="9525">
            <a:noFill/>
            <a:miter lim="800000"/>
            <a:headEnd/>
            <a:tailEnd/>
          </a:ln>
          <a:effectLst/>
        </p:spPr>
        <p:txBody>
          <a:bodyPr wrap="none" lIns="103614" tIns="51807" rIns="103614" bIns="51807">
            <a:spAutoFit/>
          </a:bodyPr>
          <a:lstStyle/>
          <a:p>
            <a:pPr algn="ctr" defTabSz="4195763"/>
            <a:r>
              <a:rPr lang="it-IT" sz="3600" b="1" dirty="0" smtClean="0">
                <a:solidFill>
                  <a:srgbClr val="002060"/>
                </a:solidFill>
              </a:rPr>
              <a:t>Distributions &amp; Correlations</a:t>
            </a:r>
            <a:endParaRPr lang="it-IT" sz="3600" b="1" dirty="0">
              <a:solidFill>
                <a:srgbClr val="002060"/>
              </a:solidFill>
            </a:endParaRPr>
          </a:p>
        </p:txBody>
      </p:sp>
      <p:sp>
        <p:nvSpPr>
          <p:cNvPr id="7636" name="Rectangle 468"/>
          <p:cNvSpPr>
            <a:spLocks noChangeArrowheads="1"/>
          </p:cNvSpPr>
          <p:nvPr/>
        </p:nvSpPr>
        <p:spPr bwMode="auto">
          <a:xfrm>
            <a:off x="1124415" y="11605370"/>
            <a:ext cx="383287" cy="409863"/>
          </a:xfrm>
          <a:prstGeom prst="rect">
            <a:avLst/>
          </a:prstGeom>
          <a:solidFill>
            <a:schemeClr val="bg1"/>
          </a:solidFill>
          <a:ln w="9525">
            <a:noFill/>
            <a:miter lim="800000"/>
            <a:headEnd/>
            <a:tailEnd/>
          </a:ln>
          <a:effectLst/>
        </p:spPr>
        <p:txBody>
          <a:bodyPr wrap="none" anchor="ctr"/>
          <a:lstStyle/>
          <a:p>
            <a:endParaRPr lang="en-US" dirty="0"/>
          </a:p>
        </p:txBody>
      </p:sp>
      <p:sp>
        <p:nvSpPr>
          <p:cNvPr id="7638" name="Rectangle 470"/>
          <p:cNvSpPr>
            <a:spLocks noChangeArrowheads="1"/>
          </p:cNvSpPr>
          <p:nvPr/>
        </p:nvSpPr>
        <p:spPr bwMode="auto">
          <a:xfrm>
            <a:off x="14235512" y="19626981"/>
            <a:ext cx="383286" cy="409863"/>
          </a:xfrm>
          <a:prstGeom prst="rect">
            <a:avLst/>
          </a:prstGeom>
          <a:solidFill>
            <a:schemeClr val="bg1"/>
          </a:solidFill>
          <a:ln w="9525">
            <a:noFill/>
            <a:miter lim="800000"/>
            <a:headEnd/>
            <a:tailEnd/>
          </a:ln>
          <a:effectLst/>
        </p:spPr>
        <p:txBody>
          <a:bodyPr wrap="none" anchor="ctr"/>
          <a:lstStyle/>
          <a:p>
            <a:endParaRPr lang="en-US" dirty="0"/>
          </a:p>
        </p:txBody>
      </p:sp>
      <p:sp>
        <p:nvSpPr>
          <p:cNvPr id="7642" name="Rectangle 474"/>
          <p:cNvSpPr>
            <a:spLocks noChangeArrowheads="1"/>
          </p:cNvSpPr>
          <p:nvPr/>
        </p:nvSpPr>
        <p:spPr bwMode="auto">
          <a:xfrm>
            <a:off x="5831915" y="27603552"/>
            <a:ext cx="381598" cy="407612"/>
          </a:xfrm>
          <a:prstGeom prst="rect">
            <a:avLst/>
          </a:prstGeom>
          <a:solidFill>
            <a:schemeClr val="bg1"/>
          </a:solidFill>
          <a:ln w="9525">
            <a:noFill/>
            <a:miter lim="800000"/>
            <a:headEnd/>
            <a:tailEnd/>
          </a:ln>
          <a:effectLst/>
        </p:spPr>
        <p:txBody>
          <a:bodyPr wrap="none" anchor="ctr"/>
          <a:lstStyle/>
          <a:p>
            <a:endParaRPr lang="en-US" dirty="0"/>
          </a:p>
        </p:txBody>
      </p:sp>
      <p:grpSp>
        <p:nvGrpSpPr>
          <p:cNvPr id="73" name="Group 72"/>
          <p:cNvGrpSpPr/>
          <p:nvPr/>
        </p:nvGrpSpPr>
        <p:grpSpPr>
          <a:xfrm>
            <a:off x="28796444" y="8496995"/>
            <a:ext cx="14264640" cy="7344816"/>
            <a:chOff x="1075926" y="11066813"/>
            <a:chExt cx="14245037" cy="11600681"/>
          </a:xfrm>
        </p:grpSpPr>
        <p:sp>
          <p:nvSpPr>
            <p:cNvPr id="7289" name="Rectangle 121"/>
            <p:cNvSpPr>
              <a:spLocks noChangeArrowheads="1"/>
            </p:cNvSpPr>
            <p:nvPr/>
          </p:nvSpPr>
          <p:spPr bwMode="auto">
            <a:xfrm>
              <a:off x="1075926" y="11066813"/>
              <a:ext cx="14245037" cy="11600681"/>
            </a:xfrm>
            <a:prstGeom prst="rect">
              <a:avLst/>
            </a:prstGeom>
            <a:solidFill>
              <a:schemeClr val="bg1"/>
            </a:solidFill>
            <a:ln w="63500">
              <a:solidFill>
                <a:schemeClr val="tx1"/>
              </a:solidFill>
              <a:miter lim="800000"/>
              <a:headEnd/>
              <a:tailEnd/>
            </a:ln>
            <a:effectLst/>
          </p:spPr>
          <p:txBody>
            <a:bodyPr wrap="none" anchor="ctr"/>
            <a:lstStyle/>
            <a:p>
              <a:endParaRPr lang="en-US" dirty="0"/>
            </a:p>
          </p:txBody>
        </p:sp>
        <p:sp>
          <p:nvSpPr>
            <p:cNvPr id="7181" name="Text Box 13"/>
            <p:cNvSpPr txBox="1">
              <a:spLocks noChangeArrowheads="1"/>
            </p:cNvSpPr>
            <p:nvPr/>
          </p:nvSpPr>
          <p:spPr bwMode="auto">
            <a:xfrm>
              <a:off x="9545638" y="12096750"/>
              <a:ext cx="206375" cy="1370013"/>
            </a:xfrm>
            <a:prstGeom prst="rect">
              <a:avLst/>
            </a:prstGeom>
            <a:noFill/>
            <a:ln w="9525">
              <a:noFill/>
              <a:miter lim="800000"/>
              <a:headEnd/>
              <a:tailEnd/>
            </a:ln>
            <a:effectLst/>
          </p:spPr>
          <p:txBody>
            <a:bodyPr wrap="none" lIns="103614" tIns="51807" rIns="103614" bIns="51807">
              <a:spAutoFit/>
            </a:bodyPr>
            <a:lstStyle/>
            <a:p>
              <a:pPr defTabSz="4195763"/>
              <a:endParaRPr lang="fr-FR" sz="8300" dirty="0"/>
            </a:p>
          </p:txBody>
        </p:sp>
        <p:sp>
          <p:nvSpPr>
            <p:cNvPr id="7184" name="Text Box 16"/>
            <p:cNvSpPr txBox="1">
              <a:spLocks noChangeArrowheads="1"/>
            </p:cNvSpPr>
            <p:nvPr/>
          </p:nvSpPr>
          <p:spPr bwMode="auto">
            <a:xfrm>
              <a:off x="4704297" y="11408010"/>
              <a:ext cx="6086396" cy="1465815"/>
            </a:xfrm>
            <a:prstGeom prst="rect">
              <a:avLst/>
            </a:prstGeom>
            <a:noFill/>
            <a:ln w="9525">
              <a:noFill/>
              <a:miter lim="800000"/>
              <a:headEnd/>
              <a:tailEnd/>
            </a:ln>
            <a:effectLst/>
          </p:spPr>
          <p:txBody>
            <a:bodyPr wrap="square" lIns="103614" tIns="51807" rIns="103614" bIns="51807">
              <a:spAutoFit/>
            </a:bodyPr>
            <a:lstStyle/>
            <a:p>
              <a:pPr marL="427038" indent="-427038" algn="ctr" defTabSz="4195763"/>
              <a:r>
                <a:rPr lang="it-IT" sz="4800" b="1" dirty="0" smtClean="0">
                  <a:solidFill>
                    <a:srgbClr val="CC3300"/>
                  </a:solidFill>
                </a:rPr>
                <a:t>Discussion</a:t>
              </a:r>
              <a:endParaRPr lang="it-IT" sz="4800" b="1" dirty="0">
                <a:solidFill>
                  <a:srgbClr val="CC3300"/>
                </a:solidFill>
              </a:endParaRPr>
            </a:p>
          </p:txBody>
        </p:sp>
      </p:grpSp>
      <p:sp>
        <p:nvSpPr>
          <p:cNvPr id="67" name="Text Box 8"/>
          <p:cNvSpPr txBox="1">
            <a:spLocks noChangeArrowheads="1"/>
          </p:cNvSpPr>
          <p:nvPr/>
        </p:nvSpPr>
        <p:spPr bwMode="auto">
          <a:xfrm>
            <a:off x="9793388" y="5184627"/>
            <a:ext cx="29235248" cy="2874615"/>
          </a:xfrm>
          <a:prstGeom prst="rect">
            <a:avLst/>
          </a:prstGeom>
          <a:noFill/>
          <a:ln w="6350">
            <a:noFill/>
            <a:miter lim="800000"/>
            <a:headEnd/>
            <a:tailEnd/>
          </a:ln>
          <a:effectLst/>
        </p:spPr>
        <p:txBody>
          <a:bodyPr wrap="square" lIns="103614" tIns="51807" rIns="103614" bIns="51807">
            <a:spAutoFit/>
          </a:bodyPr>
          <a:lstStyle/>
          <a:p>
            <a:pPr>
              <a:buFont typeface="Arial" charset="0"/>
              <a:buChar char="•"/>
            </a:pPr>
            <a:r>
              <a:rPr lang="en-US" sz="3600" dirty="0" smtClean="0"/>
              <a:t>The openfield is a classic test used to assess exploratory behavior, anxiety, and locomotor activity in rodents.</a:t>
            </a:r>
          </a:p>
          <a:p>
            <a:pPr>
              <a:buFont typeface="Arial" charset="0"/>
              <a:buChar char="•"/>
            </a:pPr>
            <a:endParaRPr lang="en-US" sz="3600" dirty="0" smtClean="0"/>
          </a:p>
          <a:p>
            <a:pPr>
              <a:buFont typeface="Arial" charset="0"/>
              <a:buChar char="•"/>
            </a:pPr>
            <a:r>
              <a:rPr lang="en-US" sz="3600" dirty="0" smtClean="0"/>
              <a:t>BXD recombinant inbred mouse strains were tested in the openfield taking into account sex effects exclusively.</a:t>
            </a:r>
          </a:p>
          <a:p>
            <a:pPr>
              <a:buFont typeface="Arial" charset="0"/>
              <a:buChar char="•"/>
            </a:pPr>
            <a:endParaRPr lang="en-US" sz="3600" dirty="0" smtClean="0"/>
          </a:p>
          <a:p>
            <a:pPr>
              <a:buFont typeface="Arial" pitchFamily="34" charset="0"/>
              <a:buChar char="•"/>
            </a:pPr>
            <a:r>
              <a:rPr lang="en-US" sz="3600" dirty="0" smtClean="0"/>
              <a:t> Machine learning algorithms were used to classify and predict males/female performance for several openfield related features.</a:t>
            </a:r>
          </a:p>
        </p:txBody>
      </p:sp>
      <p:sp>
        <p:nvSpPr>
          <p:cNvPr id="76" name="Text Box 8"/>
          <p:cNvSpPr txBox="1">
            <a:spLocks noChangeArrowheads="1"/>
          </p:cNvSpPr>
          <p:nvPr/>
        </p:nvSpPr>
        <p:spPr bwMode="auto">
          <a:xfrm>
            <a:off x="28947516" y="9865147"/>
            <a:ext cx="13249472" cy="564460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103614" tIns="51807" rIns="103614" bIns="51807">
            <a:spAutoFit/>
          </a:bodyPr>
          <a:lstStyle/>
          <a:p>
            <a:pPr algn="just">
              <a:buFont typeface="Arial" pitchFamily="34" charset="0"/>
              <a:buChar char="•"/>
            </a:pPr>
            <a:r>
              <a:rPr lang="en-US" sz="2800" dirty="0" smtClean="0"/>
              <a:t>Overall, male/female performance in the openfield test is highly </a:t>
            </a:r>
            <a:r>
              <a:rPr lang="en-US" sz="2800" dirty="0" smtClean="0"/>
              <a:t>similar. </a:t>
            </a:r>
            <a:r>
              <a:rPr lang="en-US" sz="2800" dirty="0" smtClean="0"/>
              <a:t>H</a:t>
            </a:r>
            <a:r>
              <a:rPr lang="en-US" sz="2800" dirty="0" smtClean="0"/>
              <a:t>owever </a:t>
            </a:r>
            <a:r>
              <a:rPr lang="en-US" sz="2800" dirty="0" smtClean="0"/>
              <a:t>for a few </a:t>
            </a:r>
            <a:r>
              <a:rPr lang="en-US" sz="2800" dirty="0" smtClean="0"/>
              <a:t>features (rearing, grooming frequency, and defecation), </a:t>
            </a:r>
            <a:r>
              <a:rPr lang="en-US" sz="2800" dirty="0" smtClean="0"/>
              <a:t>differences exist </a:t>
            </a:r>
            <a:r>
              <a:rPr lang="en-US" sz="2800" dirty="0" smtClean="0"/>
              <a:t>and it </a:t>
            </a:r>
            <a:r>
              <a:rPr lang="en-US" sz="2800" dirty="0" smtClean="0"/>
              <a:t>may be possible to use these in a classification/prediction scheme.  </a:t>
            </a:r>
          </a:p>
          <a:p>
            <a:pPr algn="just">
              <a:buFont typeface="Arial" pitchFamily="34" charset="0"/>
              <a:buChar char="•"/>
            </a:pPr>
            <a:endParaRPr lang="en-US" sz="2800" dirty="0" smtClean="0"/>
          </a:p>
          <a:p>
            <a:pPr algn="just">
              <a:buFont typeface="Arial" pitchFamily="34" charset="0"/>
              <a:buChar char="•"/>
            </a:pPr>
            <a:r>
              <a:rPr lang="en-US" sz="2800" dirty="0" smtClean="0"/>
              <a:t>Two-thirds of the data were classified correctly. Additional </a:t>
            </a:r>
            <a:r>
              <a:rPr lang="en-US" sz="2800" dirty="0" smtClean="0"/>
              <a:t>data and more homogeneous populations could help to reduce the number of mis-classifications but perhaps not, because there is a great deal of variation in behavioral data in general. </a:t>
            </a:r>
          </a:p>
          <a:p>
            <a:pPr algn="just">
              <a:buFont typeface="Arial" pitchFamily="34" charset="0"/>
              <a:buChar char="•"/>
            </a:pPr>
            <a:endParaRPr lang="en-US" sz="2800" dirty="0" smtClean="0"/>
          </a:p>
          <a:p>
            <a:pPr algn="just">
              <a:buFont typeface="Arial" pitchFamily="34" charset="0"/>
              <a:buChar char="•"/>
            </a:pPr>
            <a:r>
              <a:rPr lang="en-US" sz="2800" dirty="0" smtClean="0"/>
              <a:t>Fine tuning the parameters for the machine learning algorithms may produce a better classification and/or implementing other machine-learning algorithms </a:t>
            </a:r>
            <a:r>
              <a:rPr lang="en-US" sz="2800" dirty="0" smtClean="0"/>
              <a:t>could </a:t>
            </a:r>
            <a:r>
              <a:rPr lang="en-US" sz="2800" dirty="0" smtClean="0"/>
              <a:t>be more amenable to profiling this type of data.  </a:t>
            </a:r>
            <a:endParaRPr lang="en-US" sz="2800" dirty="0" smtClean="0"/>
          </a:p>
          <a:p>
            <a:pPr marL="376238" indent="-376238" defTabSz="4195763"/>
            <a:r>
              <a:rPr lang="en-US" sz="2400" dirty="0" smtClean="0"/>
              <a:t>  </a:t>
            </a:r>
            <a:endParaRPr lang="en-US" sz="2400" dirty="0" smtClean="0"/>
          </a:p>
        </p:txBody>
      </p:sp>
      <p:grpSp>
        <p:nvGrpSpPr>
          <p:cNvPr id="195" name="Group 194"/>
          <p:cNvGrpSpPr/>
          <p:nvPr/>
        </p:nvGrpSpPr>
        <p:grpSpPr>
          <a:xfrm>
            <a:off x="28803500" y="16345919"/>
            <a:ext cx="14264640" cy="13807440"/>
            <a:chOff x="936625" y="10440988"/>
            <a:chExt cx="14384338" cy="16562387"/>
          </a:xfrm>
        </p:grpSpPr>
        <p:sp>
          <p:nvSpPr>
            <p:cNvPr id="196" name="Rectangle 121"/>
            <p:cNvSpPr>
              <a:spLocks noChangeArrowheads="1"/>
            </p:cNvSpPr>
            <p:nvPr/>
          </p:nvSpPr>
          <p:spPr bwMode="auto">
            <a:xfrm>
              <a:off x="936625" y="10440988"/>
              <a:ext cx="14384338" cy="16562387"/>
            </a:xfrm>
            <a:prstGeom prst="rect">
              <a:avLst/>
            </a:prstGeom>
            <a:solidFill>
              <a:schemeClr val="bg1"/>
            </a:solidFill>
            <a:ln w="63500">
              <a:solidFill>
                <a:schemeClr val="tx1"/>
              </a:solidFill>
              <a:miter lim="800000"/>
              <a:headEnd/>
              <a:tailEnd/>
            </a:ln>
            <a:effectLst/>
          </p:spPr>
          <p:txBody>
            <a:bodyPr wrap="none" anchor="ctr"/>
            <a:lstStyle/>
            <a:p>
              <a:endParaRPr lang="en-US" dirty="0"/>
            </a:p>
          </p:txBody>
        </p:sp>
        <p:sp>
          <p:nvSpPr>
            <p:cNvPr id="197" name="Text Box 13"/>
            <p:cNvSpPr txBox="1">
              <a:spLocks noChangeArrowheads="1"/>
            </p:cNvSpPr>
            <p:nvPr/>
          </p:nvSpPr>
          <p:spPr bwMode="auto">
            <a:xfrm>
              <a:off x="9545638" y="12096750"/>
              <a:ext cx="206375" cy="1370013"/>
            </a:xfrm>
            <a:prstGeom prst="rect">
              <a:avLst/>
            </a:prstGeom>
            <a:noFill/>
            <a:ln w="9525">
              <a:noFill/>
              <a:miter lim="800000"/>
              <a:headEnd/>
              <a:tailEnd/>
            </a:ln>
            <a:effectLst/>
          </p:spPr>
          <p:txBody>
            <a:bodyPr wrap="none" lIns="103614" tIns="51807" rIns="103614" bIns="51807">
              <a:spAutoFit/>
            </a:bodyPr>
            <a:lstStyle/>
            <a:p>
              <a:pPr defTabSz="4195763"/>
              <a:endParaRPr lang="fr-FR" sz="8300" dirty="0"/>
            </a:p>
          </p:txBody>
        </p:sp>
      </p:grpSp>
      <p:sp>
        <p:nvSpPr>
          <p:cNvPr id="80" name="Text Box 8"/>
          <p:cNvSpPr txBox="1">
            <a:spLocks noChangeArrowheads="1"/>
          </p:cNvSpPr>
          <p:nvPr/>
        </p:nvSpPr>
        <p:spPr bwMode="auto">
          <a:xfrm>
            <a:off x="34060084" y="16418986"/>
            <a:ext cx="3439616" cy="790977"/>
          </a:xfrm>
          <a:prstGeom prst="rect">
            <a:avLst/>
          </a:prstGeom>
          <a:noFill/>
          <a:ln w="6350">
            <a:noFill/>
            <a:miter lim="800000"/>
            <a:headEnd/>
            <a:tailEnd/>
          </a:ln>
          <a:effectLst/>
        </p:spPr>
        <p:txBody>
          <a:bodyPr wrap="square" lIns="103614" tIns="51807" rIns="103614" bIns="0">
            <a:spAutoFit/>
          </a:bodyPr>
          <a:lstStyle/>
          <a:p>
            <a:pPr marL="376238" indent="-376238" algn="just" defTabSz="4195763"/>
            <a:r>
              <a:rPr lang="en-US" sz="4800" b="1" dirty="0" smtClean="0">
                <a:solidFill>
                  <a:srgbClr val="CC3300"/>
                </a:solidFill>
              </a:rPr>
              <a:t>Methods</a:t>
            </a:r>
            <a:endParaRPr lang="en-US" sz="3600" dirty="0" smtClean="0"/>
          </a:p>
        </p:txBody>
      </p:sp>
      <p:sp>
        <p:nvSpPr>
          <p:cNvPr id="179" name="TextBox 178"/>
          <p:cNvSpPr txBox="1"/>
          <p:nvPr/>
        </p:nvSpPr>
        <p:spPr>
          <a:xfrm>
            <a:off x="21948705" y="10513219"/>
            <a:ext cx="518091" cy="646331"/>
          </a:xfrm>
          <a:prstGeom prst="rect">
            <a:avLst/>
          </a:prstGeom>
          <a:noFill/>
        </p:spPr>
        <p:txBody>
          <a:bodyPr wrap="none" rtlCol="0">
            <a:spAutoFit/>
          </a:bodyPr>
          <a:lstStyle/>
          <a:p>
            <a:r>
              <a:rPr lang="en-US" sz="3600" b="1" dirty="0" smtClean="0"/>
              <a:t>A</a:t>
            </a:r>
            <a:endParaRPr lang="en-US" sz="3600" b="1" dirty="0"/>
          </a:p>
        </p:txBody>
      </p:sp>
      <p:sp>
        <p:nvSpPr>
          <p:cNvPr id="180" name="TextBox 179"/>
          <p:cNvSpPr txBox="1"/>
          <p:nvPr/>
        </p:nvSpPr>
        <p:spPr>
          <a:xfrm>
            <a:off x="21948705" y="14473659"/>
            <a:ext cx="518091" cy="646331"/>
          </a:xfrm>
          <a:prstGeom prst="rect">
            <a:avLst/>
          </a:prstGeom>
          <a:noFill/>
        </p:spPr>
        <p:txBody>
          <a:bodyPr wrap="none" rtlCol="0">
            <a:spAutoFit/>
          </a:bodyPr>
          <a:lstStyle/>
          <a:p>
            <a:r>
              <a:rPr lang="en-US" sz="3600" b="1" dirty="0" smtClean="0"/>
              <a:t>B</a:t>
            </a:r>
            <a:endParaRPr lang="en-US" sz="3600" b="1" dirty="0"/>
          </a:p>
        </p:txBody>
      </p:sp>
      <p:sp>
        <p:nvSpPr>
          <p:cNvPr id="181" name="Rectangle 180"/>
          <p:cNvSpPr/>
          <p:nvPr/>
        </p:nvSpPr>
        <p:spPr>
          <a:xfrm>
            <a:off x="21732681" y="18578115"/>
            <a:ext cx="518091" cy="646331"/>
          </a:xfrm>
          <a:prstGeom prst="rect">
            <a:avLst/>
          </a:prstGeom>
        </p:spPr>
        <p:txBody>
          <a:bodyPr wrap="none">
            <a:spAutoFit/>
          </a:bodyPr>
          <a:lstStyle/>
          <a:p>
            <a:r>
              <a:rPr lang="en-US" sz="3600" b="1" dirty="0" smtClean="0"/>
              <a:t>C</a:t>
            </a:r>
            <a:endParaRPr lang="en-US" sz="3600" b="1" dirty="0"/>
          </a:p>
        </p:txBody>
      </p:sp>
      <p:sp>
        <p:nvSpPr>
          <p:cNvPr id="184" name="Text Box 459"/>
          <p:cNvSpPr txBox="1">
            <a:spLocks noChangeArrowheads="1"/>
          </p:cNvSpPr>
          <p:nvPr/>
        </p:nvSpPr>
        <p:spPr bwMode="auto">
          <a:xfrm>
            <a:off x="21386676" y="27147067"/>
            <a:ext cx="7056784" cy="1951285"/>
          </a:xfrm>
          <a:prstGeom prst="rect">
            <a:avLst/>
          </a:prstGeom>
          <a:noFill/>
          <a:ln w="9525">
            <a:noFill/>
            <a:miter lim="800000"/>
            <a:headEnd/>
            <a:tailEnd/>
          </a:ln>
          <a:effectLst/>
        </p:spPr>
        <p:txBody>
          <a:bodyPr wrap="square" lIns="103614" tIns="51807" rIns="103614" bIns="51807">
            <a:spAutoFit/>
          </a:bodyPr>
          <a:lstStyle/>
          <a:p>
            <a:pPr algn="just" defTabSz="4195763"/>
            <a:r>
              <a:rPr lang="it-IT" sz="2000" b="1" dirty="0" smtClean="0">
                <a:solidFill>
                  <a:schemeClr val="tx2"/>
                </a:solidFill>
              </a:rPr>
              <a:t>Figure 7. </a:t>
            </a:r>
            <a:r>
              <a:rPr lang="en-US" sz="2000" dirty="0" smtClean="0"/>
              <a:t>For the rearing, grooming frequency, and defecation data, parameters could be defined where the NB prediction successfully discriminates between male and female. However, as seen with the SVM analysis ~ 1/3 of the data is mis-classified.</a:t>
            </a:r>
            <a:endParaRPr lang="fr-FR" sz="2000" dirty="0" smtClean="0"/>
          </a:p>
          <a:p>
            <a:pPr defTabSz="4195763"/>
            <a:endParaRPr lang="it-IT" sz="2000" b="1" dirty="0" smtClean="0">
              <a:solidFill>
                <a:schemeClr val="tx2"/>
              </a:solidFill>
            </a:endParaRPr>
          </a:p>
        </p:txBody>
      </p:sp>
      <p:pic>
        <p:nvPicPr>
          <p:cNvPr id="8" name="Picture 2"/>
          <p:cNvPicPr>
            <a:picLocks noChangeAspect="1" noChangeArrowheads="1"/>
          </p:cNvPicPr>
          <p:nvPr/>
        </p:nvPicPr>
        <p:blipFill>
          <a:blip r:embed="rId5" cstate="print"/>
          <a:srcRect/>
          <a:stretch>
            <a:fillRect/>
          </a:stretch>
        </p:blipFill>
        <p:spPr bwMode="auto">
          <a:xfrm>
            <a:off x="39144858" y="144454"/>
            <a:ext cx="3484178" cy="914400"/>
          </a:xfrm>
          <a:prstGeom prst="rect">
            <a:avLst/>
          </a:prstGeom>
          <a:noFill/>
          <a:ln w="9525">
            <a:noFill/>
            <a:miter lim="800000"/>
            <a:headEnd/>
            <a:tailEnd/>
          </a:ln>
          <a:effectLst/>
        </p:spPr>
      </p:pic>
      <p:sp>
        <p:nvSpPr>
          <p:cNvPr id="199" name="TextBox 198"/>
          <p:cNvSpPr txBox="1"/>
          <p:nvPr/>
        </p:nvSpPr>
        <p:spPr>
          <a:xfrm>
            <a:off x="22034748" y="24122731"/>
            <a:ext cx="4596130" cy="646331"/>
          </a:xfrm>
          <a:prstGeom prst="rect">
            <a:avLst/>
          </a:prstGeom>
          <a:noFill/>
        </p:spPr>
        <p:txBody>
          <a:bodyPr wrap="none" rtlCol="0">
            <a:spAutoFit/>
          </a:bodyPr>
          <a:lstStyle/>
          <a:p>
            <a:r>
              <a:rPr lang="en-US" sz="3600" b="1" dirty="0" smtClean="0">
                <a:solidFill>
                  <a:srgbClr val="002060"/>
                </a:solidFill>
              </a:rPr>
              <a:t>Naive Bayes Predict</a:t>
            </a:r>
            <a:endParaRPr lang="en-US" sz="3600" b="1" dirty="0">
              <a:solidFill>
                <a:srgbClr val="002060"/>
              </a:solidFill>
            </a:endParaRPr>
          </a:p>
        </p:txBody>
      </p:sp>
      <p:pic>
        <p:nvPicPr>
          <p:cNvPr id="9" name="Picture 3" descr="C:\Users\Anna\Desktop\thinkful\Capstone\svm\svm1.png"/>
          <p:cNvPicPr>
            <a:picLocks noChangeAspect="1" noChangeArrowheads="1"/>
          </p:cNvPicPr>
          <p:nvPr/>
        </p:nvPicPr>
        <p:blipFill>
          <a:blip r:embed="rId6" cstate="print"/>
          <a:srcRect/>
          <a:stretch>
            <a:fillRect/>
          </a:stretch>
        </p:blipFill>
        <p:spPr bwMode="auto">
          <a:xfrm>
            <a:off x="22462146" y="10945267"/>
            <a:ext cx="4901194" cy="3657516"/>
          </a:xfrm>
          <a:prstGeom prst="rect">
            <a:avLst/>
          </a:prstGeom>
          <a:noFill/>
        </p:spPr>
      </p:pic>
      <p:pic>
        <p:nvPicPr>
          <p:cNvPr id="10" name="Picture 4" descr="C:\Users\Anna\Desktop\thinkful\Capstone\svm\svm_2.png"/>
          <p:cNvPicPr>
            <a:picLocks noChangeAspect="1" noChangeArrowheads="1"/>
          </p:cNvPicPr>
          <p:nvPr/>
        </p:nvPicPr>
        <p:blipFill>
          <a:blip r:embed="rId7" cstate="print"/>
          <a:srcRect/>
          <a:stretch>
            <a:fillRect/>
          </a:stretch>
        </p:blipFill>
        <p:spPr bwMode="auto">
          <a:xfrm>
            <a:off x="22462439" y="14992523"/>
            <a:ext cx="4900901" cy="3657600"/>
          </a:xfrm>
          <a:prstGeom prst="rect">
            <a:avLst/>
          </a:prstGeom>
          <a:noFill/>
        </p:spPr>
      </p:pic>
      <p:pic>
        <p:nvPicPr>
          <p:cNvPr id="11" name="Picture 5" descr="C:\Users\Anna\Desktop\thinkful\Capstone\svm\svm_3.png"/>
          <p:cNvPicPr>
            <a:picLocks noChangeAspect="1" noChangeArrowheads="1"/>
          </p:cNvPicPr>
          <p:nvPr/>
        </p:nvPicPr>
        <p:blipFill>
          <a:blip r:embed="rId8" cstate="print"/>
          <a:srcRect/>
          <a:stretch>
            <a:fillRect/>
          </a:stretch>
        </p:blipFill>
        <p:spPr bwMode="auto">
          <a:xfrm>
            <a:off x="22390431" y="19010163"/>
            <a:ext cx="4900901" cy="3657600"/>
          </a:xfrm>
          <a:prstGeom prst="rect">
            <a:avLst/>
          </a:prstGeom>
          <a:noFill/>
        </p:spPr>
      </p:pic>
      <p:sp>
        <p:nvSpPr>
          <p:cNvPr id="216" name="Text Box 459"/>
          <p:cNvSpPr txBox="1">
            <a:spLocks noChangeArrowheads="1"/>
          </p:cNvSpPr>
          <p:nvPr/>
        </p:nvSpPr>
        <p:spPr bwMode="auto">
          <a:xfrm>
            <a:off x="22466796" y="10657235"/>
            <a:ext cx="4824536" cy="566291"/>
          </a:xfrm>
          <a:prstGeom prst="rect">
            <a:avLst/>
          </a:prstGeom>
          <a:noFill/>
          <a:ln w="9525">
            <a:noFill/>
            <a:miter lim="800000"/>
            <a:headEnd/>
            <a:tailEnd/>
          </a:ln>
          <a:effectLst/>
        </p:spPr>
        <p:txBody>
          <a:bodyPr wrap="square" lIns="103614" tIns="51807" rIns="103614" bIns="51807">
            <a:spAutoFit/>
          </a:bodyPr>
          <a:lstStyle/>
          <a:p>
            <a:pPr marL="244475" indent="-244475" algn="ctr" defTabSz="4195763"/>
            <a:r>
              <a:rPr lang="it-IT" sz="3000" dirty="0" smtClean="0">
                <a:solidFill>
                  <a:schemeClr val="tx2"/>
                </a:solidFill>
              </a:rPr>
              <a:t>Grooming &amp; Rearing</a:t>
            </a:r>
            <a:endParaRPr lang="it-IT" sz="3000" dirty="0">
              <a:solidFill>
                <a:schemeClr val="tx2"/>
              </a:solidFill>
            </a:endParaRPr>
          </a:p>
        </p:txBody>
      </p:sp>
      <p:sp>
        <p:nvSpPr>
          <p:cNvPr id="217" name="Text Box 459"/>
          <p:cNvSpPr txBox="1">
            <a:spLocks noChangeArrowheads="1"/>
          </p:cNvSpPr>
          <p:nvPr/>
        </p:nvSpPr>
        <p:spPr bwMode="auto">
          <a:xfrm>
            <a:off x="22187148" y="14627448"/>
            <a:ext cx="5464224" cy="566291"/>
          </a:xfrm>
          <a:prstGeom prst="rect">
            <a:avLst/>
          </a:prstGeom>
          <a:noFill/>
          <a:ln w="9525">
            <a:noFill/>
            <a:miter lim="800000"/>
            <a:headEnd/>
            <a:tailEnd/>
          </a:ln>
          <a:effectLst/>
        </p:spPr>
        <p:txBody>
          <a:bodyPr wrap="square" lIns="103614" tIns="51807" rIns="103614" bIns="51807">
            <a:spAutoFit/>
          </a:bodyPr>
          <a:lstStyle/>
          <a:p>
            <a:pPr marL="244475" indent="-244475" algn="ctr" defTabSz="4195763"/>
            <a:r>
              <a:rPr lang="it-IT" sz="2400" dirty="0" smtClean="0">
                <a:solidFill>
                  <a:schemeClr val="tx2"/>
                </a:solidFill>
              </a:rPr>
              <a:t> </a:t>
            </a:r>
            <a:r>
              <a:rPr lang="it-IT" sz="3000" dirty="0" smtClean="0">
                <a:solidFill>
                  <a:schemeClr val="tx2"/>
                </a:solidFill>
              </a:rPr>
              <a:t>Rearing &amp; Defecation</a:t>
            </a:r>
            <a:endParaRPr lang="it-IT" sz="3000" dirty="0">
              <a:solidFill>
                <a:schemeClr val="tx2"/>
              </a:solidFill>
            </a:endParaRPr>
          </a:p>
        </p:txBody>
      </p:sp>
      <p:sp>
        <p:nvSpPr>
          <p:cNvPr id="221" name="Text Box 459"/>
          <p:cNvSpPr txBox="1">
            <a:spLocks noChangeArrowheads="1"/>
          </p:cNvSpPr>
          <p:nvPr/>
        </p:nvSpPr>
        <p:spPr bwMode="auto">
          <a:xfrm>
            <a:off x="22250772" y="18731904"/>
            <a:ext cx="5264968" cy="566291"/>
          </a:xfrm>
          <a:prstGeom prst="rect">
            <a:avLst/>
          </a:prstGeom>
          <a:noFill/>
          <a:ln w="9525">
            <a:noFill/>
            <a:miter lim="800000"/>
            <a:headEnd/>
            <a:tailEnd/>
          </a:ln>
          <a:effectLst/>
        </p:spPr>
        <p:txBody>
          <a:bodyPr wrap="square" lIns="103614" tIns="51807" rIns="103614" bIns="51807">
            <a:spAutoFit/>
          </a:bodyPr>
          <a:lstStyle/>
          <a:p>
            <a:pPr marL="244475" indent="-244475" algn="ctr" defTabSz="4195763"/>
            <a:r>
              <a:rPr lang="it-IT" sz="3000" dirty="0" smtClean="0">
                <a:solidFill>
                  <a:schemeClr val="tx2"/>
                </a:solidFill>
              </a:rPr>
              <a:t>Grooming &amp; Defecation</a:t>
            </a:r>
            <a:endParaRPr lang="it-IT" sz="3000" dirty="0">
              <a:solidFill>
                <a:schemeClr val="tx2"/>
              </a:solidFill>
            </a:endParaRPr>
          </a:p>
        </p:txBody>
      </p:sp>
      <p:pic>
        <p:nvPicPr>
          <p:cNvPr id="12" name="Picture 6" descr="C:\Users\Anna\Desktop\thinkful\Capstone\cap_stats\cap_stats.png"/>
          <p:cNvPicPr>
            <a:picLocks noChangeAspect="1" noChangeArrowheads="1"/>
          </p:cNvPicPr>
          <p:nvPr/>
        </p:nvPicPr>
        <p:blipFill>
          <a:blip r:embed="rId9" cstate="print"/>
          <a:srcRect/>
          <a:stretch>
            <a:fillRect/>
          </a:stretch>
        </p:blipFill>
        <p:spPr bwMode="auto">
          <a:xfrm>
            <a:off x="21674708" y="26343539"/>
            <a:ext cx="6453057" cy="731520"/>
          </a:xfrm>
          <a:prstGeom prst="rect">
            <a:avLst/>
          </a:prstGeom>
          <a:noFill/>
        </p:spPr>
      </p:pic>
      <p:pic>
        <p:nvPicPr>
          <p:cNvPr id="89" name="Picture 4" descr="C:\Users\Anna\Desktop\Male_symbol.svg.png"/>
          <p:cNvPicPr>
            <a:picLocks noChangeAspect="1" noChangeArrowheads="1"/>
          </p:cNvPicPr>
          <p:nvPr/>
        </p:nvPicPr>
        <p:blipFill>
          <a:blip r:embed="rId10" cstate="print"/>
          <a:srcRect/>
          <a:stretch>
            <a:fillRect/>
          </a:stretch>
        </p:blipFill>
        <p:spPr bwMode="auto">
          <a:xfrm>
            <a:off x="2016524" y="10360152"/>
            <a:ext cx="731520" cy="731520"/>
          </a:xfrm>
          <a:prstGeom prst="rect">
            <a:avLst/>
          </a:prstGeom>
          <a:noFill/>
        </p:spPr>
      </p:pic>
      <p:pic>
        <p:nvPicPr>
          <p:cNvPr id="90" name="Picture 5" descr="C:\Users\Anna\Desktop\female_symbol.svg.png"/>
          <p:cNvPicPr>
            <a:picLocks noChangeAspect="1" noChangeArrowheads="1"/>
          </p:cNvPicPr>
          <p:nvPr/>
        </p:nvPicPr>
        <p:blipFill>
          <a:blip r:embed="rId11" cstate="print"/>
          <a:srcRect/>
          <a:stretch>
            <a:fillRect/>
          </a:stretch>
        </p:blipFill>
        <p:spPr bwMode="auto">
          <a:xfrm>
            <a:off x="5616924" y="10357763"/>
            <a:ext cx="731520" cy="731520"/>
          </a:xfrm>
          <a:prstGeom prst="rect">
            <a:avLst/>
          </a:prstGeom>
          <a:noFill/>
        </p:spPr>
      </p:pic>
      <p:sp>
        <p:nvSpPr>
          <p:cNvPr id="116" name="Text Box 396"/>
          <p:cNvSpPr txBox="1">
            <a:spLocks noChangeArrowheads="1"/>
          </p:cNvSpPr>
          <p:nvPr/>
        </p:nvSpPr>
        <p:spPr bwMode="auto">
          <a:xfrm>
            <a:off x="2304556" y="17642011"/>
            <a:ext cx="4258789" cy="566291"/>
          </a:xfrm>
          <a:prstGeom prst="rect">
            <a:avLst/>
          </a:prstGeom>
          <a:noFill/>
          <a:ln w="9525">
            <a:noFill/>
            <a:miter lim="800000"/>
            <a:headEnd/>
            <a:tailEnd/>
          </a:ln>
          <a:effectLst/>
        </p:spPr>
        <p:txBody>
          <a:bodyPr wrap="square" lIns="103614" tIns="51807" rIns="103614" bIns="51807">
            <a:spAutoFit/>
          </a:bodyPr>
          <a:lstStyle/>
          <a:p>
            <a:r>
              <a:rPr lang="en-US" sz="3000" dirty="0" smtClean="0"/>
              <a:t>Grooming frequency</a:t>
            </a:r>
          </a:p>
        </p:txBody>
      </p:sp>
      <p:sp>
        <p:nvSpPr>
          <p:cNvPr id="157" name="Text Box 459"/>
          <p:cNvSpPr txBox="1">
            <a:spLocks noChangeArrowheads="1"/>
          </p:cNvSpPr>
          <p:nvPr/>
        </p:nvSpPr>
        <p:spPr bwMode="auto">
          <a:xfrm>
            <a:off x="2160540" y="21170403"/>
            <a:ext cx="4695525" cy="566291"/>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3000" dirty="0" smtClean="0">
                <a:solidFill>
                  <a:schemeClr val="tx2"/>
                </a:solidFill>
              </a:rPr>
              <a:t>Thigmotaxis (% time)</a:t>
            </a:r>
            <a:endParaRPr lang="it-IT" sz="3000" dirty="0">
              <a:solidFill>
                <a:schemeClr val="tx2"/>
              </a:solidFill>
            </a:endParaRPr>
          </a:p>
        </p:txBody>
      </p:sp>
      <p:sp>
        <p:nvSpPr>
          <p:cNvPr id="117" name="Text Box 396"/>
          <p:cNvSpPr txBox="1">
            <a:spLocks noChangeArrowheads="1"/>
          </p:cNvSpPr>
          <p:nvPr/>
        </p:nvSpPr>
        <p:spPr bwMode="auto">
          <a:xfrm>
            <a:off x="2664596" y="14185627"/>
            <a:ext cx="4062545" cy="566291"/>
          </a:xfrm>
          <a:prstGeom prst="rect">
            <a:avLst/>
          </a:prstGeom>
          <a:noFill/>
          <a:ln w="9525">
            <a:noFill/>
            <a:miter lim="800000"/>
            <a:headEnd/>
            <a:tailEnd/>
          </a:ln>
          <a:effectLst/>
        </p:spPr>
        <p:txBody>
          <a:bodyPr wrap="square" lIns="103614" tIns="51807" rIns="103614" bIns="51807">
            <a:spAutoFit/>
          </a:bodyPr>
          <a:lstStyle/>
          <a:p>
            <a:r>
              <a:rPr lang="en-US" sz="3000" dirty="0" smtClean="0"/>
              <a:t>Rearing frequency</a:t>
            </a:r>
          </a:p>
        </p:txBody>
      </p:sp>
      <p:sp>
        <p:nvSpPr>
          <p:cNvPr id="127" name="Text Box 459"/>
          <p:cNvSpPr txBox="1">
            <a:spLocks noChangeArrowheads="1"/>
          </p:cNvSpPr>
          <p:nvPr/>
        </p:nvSpPr>
        <p:spPr bwMode="auto">
          <a:xfrm>
            <a:off x="0" y="28083171"/>
            <a:ext cx="11521580" cy="2351395"/>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2000" dirty="0" smtClean="0">
                <a:solidFill>
                  <a:schemeClr val="tx2"/>
                </a:solidFill>
              </a:rPr>
              <a:t> </a:t>
            </a:r>
            <a:r>
              <a:rPr lang="it-IT" sz="2000" b="1" dirty="0" smtClean="0">
                <a:solidFill>
                  <a:schemeClr val="tx2"/>
                </a:solidFill>
              </a:rPr>
              <a:t>Figure </a:t>
            </a:r>
            <a:r>
              <a:rPr lang="it-IT" sz="2000" b="1" dirty="0" smtClean="0">
                <a:solidFill>
                  <a:schemeClr val="tx2"/>
                </a:solidFill>
              </a:rPr>
              <a:t>1</a:t>
            </a:r>
            <a:r>
              <a:rPr lang="it-IT" sz="2000" dirty="0" smtClean="0">
                <a:solidFill>
                  <a:schemeClr val="tx2"/>
                </a:solidFill>
              </a:rPr>
              <a:t>. </a:t>
            </a:r>
            <a:r>
              <a:rPr lang="en-US" sz="2000" dirty="0" smtClean="0"/>
              <a:t>D</a:t>
            </a:r>
            <a:r>
              <a:rPr lang="en-US" sz="2000" dirty="0" smtClean="0"/>
              <a:t>istribution </a:t>
            </a:r>
            <a:r>
              <a:rPr lang="en-US" sz="2000" dirty="0" smtClean="0"/>
              <a:t>properties and the relationship between variables for each sex. In general, the data are normally distributed and have relatively the same size tails with some variation.  In some cases, there is positive or negative skewing but this is slight. Each of the scatter plots show a positive relationship between males and females for all of the features. The scatter </a:t>
            </a:r>
            <a:r>
              <a:rPr lang="en-US" sz="2000" dirty="0" smtClean="0"/>
              <a:t>plots </a:t>
            </a:r>
            <a:r>
              <a:rPr lang="en-US" sz="2000" dirty="0" smtClean="0"/>
              <a:t>in Figure 1, panels A, B, and C have significant clustering whereas,  the </a:t>
            </a:r>
            <a:r>
              <a:rPr lang="en-US" sz="2000" dirty="0" smtClean="0"/>
              <a:t>points </a:t>
            </a:r>
            <a:r>
              <a:rPr lang="en-US" sz="2000" dirty="0" smtClean="0"/>
              <a:t>in the scatter plot shown in Figure 1 D are disperse and do not exhibit a tight banding pattern.</a:t>
            </a:r>
            <a:endParaRPr lang="fr-FR" sz="2000" dirty="0" smtClean="0"/>
          </a:p>
          <a:p>
            <a:pPr marL="244475" indent="-244475" defTabSz="4195763"/>
            <a:endParaRPr lang="it-IT" sz="2600" dirty="0">
              <a:solidFill>
                <a:schemeClr val="tx2"/>
              </a:solidFill>
            </a:endParaRPr>
          </a:p>
        </p:txBody>
      </p:sp>
      <p:sp>
        <p:nvSpPr>
          <p:cNvPr id="141" name="TextBox 140"/>
          <p:cNvSpPr txBox="1"/>
          <p:nvPr/>
        </p:nvSpPr>
        <p:spPr>
          <a:xfrm>
            <a:off x="135218" y="10658976"/>
            <a:ext cx="518091" cy="646331"/>
          </a:xfrm>
          <a:prstGeom prst="rect">
            <a:avLst/>
          </a:prstGeom>
          <a:noFill/>
        </p:spPr>
        <p:txBody>
          <a:bodyPr wrap="none" rtlCol="0">
            <a:spAutoFit/>
          </a:bodyPr>
          <a:lstStyle/>
          <a:p>
            <a:r>
              <a:rPr lang="en-US" sz="3600" b="1" dirty="0" smtClean="0"/>
              <a:t>A</a:t>
            </a:r>
            <a:endParaRPr lang="en-US" sz="3600" b="1" dirty="0"/>
          </a:p>
        </p:txBody>
      </p:sp>
      <p:sp>
        <p:nvSpPr>
          <p:cNvPr id="148" name="TextBox 147"/>
          <p:cNvSpPr txBox="1"/>
          <p:nvPr/>
        </p:nvSpPr>
        <p:spPr>
          <a:xfrm>
            <a:off x="227937" y="14473659"/>
            <a:ext cx="518091" cy="646331"/>
          </a:xfrm>
          <a:prstGeom prst="rect">
            <a:avLst/>
          </a:prstGeom>
          <a:noFill/>
        </p:spPr>
        <p:txBody>
          <a:bodyPr wrap="none" rtlCol="0">
            <a:spAutoFit/>
          </a:bodyPr>
          <a:lstStyle/>
          <a:p>
            <a:r>
              <a:rPr lang="en-US" sz="3600" b="1" dirty="0" smtClean="0"/>
              <a:t>B</a:t>
            </a:r>
            <a:endParaRPr lang="en-US" sz="3600" b="1" dirty="0"/>
          </a:p>
        </p:txBody>
      </p:sp>
      <p:sp>
        <p:nvSpPr>
          <p:cNvPr id="158" name="Rectangle 157"/>
          <p:cNvSpPr/>
          <p:nvPr/>
        </p:nvSpPr>
        <p:spPr>
          <a:xfrm>
            <a:off x="216324" y="18003792"/>
            <a:ext cx="518091" cy="646331"/>
          </a:xfrm>
          <a:prstGeom prst="rect">
            <a:avLst/>
          </a:prstGeom>
        </p:spPr>
        <p:txBody>
          <a:bodyPr wrap="none">
            <a:spAutoFit/>
          </a:bodyPr>
          <a:lstStyle/>
          <a:p>
            <a:r>
              <a:rPr lang="en-US" sz="3600" b="1" dirty="0" smtClean="0"/>
              <a:t>C</a:t>
            </a:r>
            <a:endParaRPr lang="en-US" sz="3600" b="1" dirty="0"/>
          </a:p>
        </p:txBody>
      </p:sp>
      <p:sp>
        <p:nvSpPr>
          <p:cNvPr id="159" name="Rectangle 158"/>
          <p:cNvSpPr/>
          <p:nvPr/>
        </p:nvSpPr>
        <p:spPr>
          <a:xfrm>
            <a:off x="216324" y="21602451"/>
            <a:ext cx="518091" cy="646331"/>
          </a:xfrm>
          <a:prstGeom prst="rect">
            <a:avLst/>
          </a:prstGeom>
        </p:spPr>
        <p:txBody>
          <a:bodyPr wrap="none">
            <a:spAutoFit/>
          </a:bodyPr>
          <a:lstStyle/>
          <a:p>
            <a:r>
              <a:rPr lang="en-US" sz="3600" b="1" dirty="0" smtClean="0"/>
              <a:t>D</a:t>
            </a:r>
            <a:endParaRPr lang="en-US" sz="3600" b="1" dirty="0"/>
          </a:p>
        </p:txBody>
      </p:sp>
      <p:pic>
        <p:nvPicPr>
          <p:cNvPr id="13" name="Picture 7" descr="C:\Users\Anna\Desktop\thinkful\Capstone\cap_hist\mlocom.png"/>
          <p:cNvPicPr>
            <a:picLocks noChangeAspect="1" noChangeArrowheads="1"/>
          </p:cNvPicPr>
          <p:nvPr/>
        </p:nvPicPr>
        <p:blipFill>
          <a:blip r:embed="rId12" cstate="print"/>
          <a:srcRect/>
          <a:stretch>
            <a:fillRect/>
          </a:stretch>
        </p:blipFill>
        <p:spPr bwMode="auto">
          <a:xfrm>
            <a:off x="792388" y="11665347"/>
            <a:ext cx="3063063" cy="2286000"/>
          </a:xfrm>
          <a:prstGeom prst="rect">
            <a:avLst/>
          </a:prstGeom>
          <a:noFill/>
        </p:spPr>
      </p:pic>
      <p:sp>
        <p:nvSpPr>
          <p:cNvPr id="222" name="Text Box 396"/>
          <p:cNvSpPr txBox="1">
            <a:spLocks noChangeArrowheads="1"/>
          </p:cNvSpPr>
          <p:nvPr/>
        </p:nvSpPr>
        <p:spPr bwMode="auto">
          <a:xfrm>
            <a:off x="2448572" y="10955040"/>
            <a:ext cx="4258789" cy="566291"/>
          </a:xfrm>
          <a:prstGeom prst="rect">
            <a:avLst/>
          </a:prstGeom>
          <a:noFill/>
          <a:ln w="9525">
            <a:noFill/>
            <a:miter lim="800000"/>
            <a:headEnd/>
            <a:tailEnd/>
          </a:ln>
          <a:effectLst/>
        </p:spPr>
        <p:txBody>
          <a:bodyPr wrap="square" lIns="103614" tIns="51807" rIns="103614" bIns="51807">
            <a:spAutoFit/>
          </a:bodyPr>
          <a:lstStyle/>
          <a:p>
            <a:r>
              <a:rPr lang="en-US" sz="3000" dirty="0" smtClean="0"/>
              <a:t>Locomotor activity</a:t>
            </a:r>
          </a:p>
        </p:txBody>
      </p:sp>
      <p:pic>
        <p:nvPicPr>
          <p:cNvPr id="1034" name="Picture 10" descr="C:\Users\Anna\Desktop\thinkful\Capstone\cap_hist\flocum.png"/>
          <p:cNvPicPr>
            <a:picLocks noChangeAspect="1" noChangeArrowheads="1"/>
          </p:cNvPicPr>
          <p:nvPr/>
        </p:nvPicPr>
        <p:blipFill>
          <a:blip r:embed="rId13" cstate="print"/>
          <a:srcRect/>
          <a:stretch>
            <a:fillRect/>
          </a:stretch>
        </p:blipFill>
        <p:spPr bwMode="auto">
          <a:xfrm>
            <a:off x="4392788" y="11667744"/>
            <a:ext cx="3063063" cy="2286000"/>
          </a:xfrm>
          <a:prstGeom prst="rect">
            <a:avLst/>
          </a:prstGeom>
          <a:noFill/>
        </p:spPr>
      </p:pic>
      <p:pic>
        <p:nvPicPr>
          <p:cNvPr id="1035" name="Picture 11" descr="C:\Users\Anna\Desktop\thinkful\Capstone\cap_hist\mrear.png"/>
          <p:cNvPicPr>
            <a:picLocks noChangeAspect="1" noChangeArrowheads="1"/>
          </p:cNvPicPr>
          <p:nvPr/>
        </p:nvPicPr>
        <p:blipFill>
          <a:blip r:embed="rId14" cstate="print"/>
          <a:srcRect/>
          <a:stretch>
            <a:fillRect/>
          </a:stretch>
        </p:blipFill>
        <p:spPr bwMode="auto">
          <a:xfrm>
            <a:off x="648372" y="14905707"/>
            <a:ext cx="3063063" cy="2286000"/>
          </a:xfrm>
          <a:prstGeom prst="rect">
            <a:avLst/>
          </a:prstGeom>
          <a:noFill/>
        </p:spPr>
      </p:pic>
      <p:pic>
        <p:nvPicPr>
          <p:cNvPr id="1036" name="Picture 12" descr="C:\Users\Anna\Desktop\thinkful\Capstone\cap_hist\frear.png"/>
          <p:cNvPicPr>
            <a:picLocks noChangeAspect="1" noChangeArrowheads="1"/>
          </p:cNvPicPr>
          <p:nvPr/>
        </p:nvPicPr>
        <p:blipFill>
          <a:blip r:embed="rId15" cstate="print"/>
          <a:srcRect/>
          <a:stretch>
            <a:fillRect/>
          </a:stretch>
        </p:blipFill>
        <p:spPr bwMode="auto">
          <a:xfrm>
            <a:off x="4536804" y="14977715"/>
            <a:ext cx="3063063" cy="2286000"/>
          </a:xfrm>
          <a:prstGeom prst="rect">
            <a:avLst/>
          </a:prstGeom>
          <a:noFill/>
        </p:spPr>
      </p:pic>
      <p:pic>
        <p:nvPicPr>
          <p:cNvPr id="1037" name="Picture 13" descr="C:\Users\Anna\Desktop\thinkful\Capstone\cap_hist\mgroomfr.png"/>
          <p:cNvPicPr>
            <a:picLocks noChangeAspect="1" noChangeArrowheads="1"/>
          </p:cNvPicPr>
          <p:nvPr/>
        </p:nvPicPr>
        <p:blipFill>
          <a:blip r:embed="rId16" cstate="print"/>
          <a:srcRect/>
          <a:stretch>
            <a:fillRect/>
          </a:stretch>
        </p:blipFill>
        <p:spPr bwMode="auto">
          <a:xfrm>
            <a:off x="648372" y="18434099"/>
            <a:ext cx="2940540" cy="2194560"/>
          </a:xfrm>
          <a:prstGeom prst="rect">
            <a:avLst/>
          </a:prstGeom>
          <a:noFill/>
        </p:spPr>
      </p:pic>
      <p:pic>
        <p:nvPicPr>
          <p:cNvPr id="1038" name="Picture 14" descr="C:\Users\Anna\Desktop\thinkful\Capstone\cap_hist\fgroomfr.png"/>
          <p:cNvPicPr>
            <a:picLocks noChangeAspect="1" noChangeArrowheads="1"/>
          </p:cNvPicPr>
          <p:nvPr/>
        </p:nvPicPr>
        <p:blipFill>
          <a:blip r:embed="rId17" cstate="print"/>
          <a:srcRect/>
          <a:stretch>
            <a:fillRect/>
          </a:stretch>
        </p:blipFill>
        <p:spPr bwMode="auto">
          <a:xfrm>
            <a:off x="4680820" y="18434099"/>
            <a:ext cx="3063063" cy="2286000"/>
          </a:xfrm>
          <a:prstGeom prst="rect">
            <a:avLst/>
          </a:prstGeom>
          <a:noFill/>
        </p:spPr>
      </p:pic>
      <p:pic>
        <p:nvPicPr>
          <p:cNvPr id="1039" name="Picture 15" descr="C:\Users\Anna\Desktop\thinkful\Capstone\cap_hist\mthigmot.png"/>
          <p:cNvPicPr>
            <a:picLocks noChangeAspect="1" noChangeArrowheads="1"/>
          </p:cNvPicPr>
          <p:nvPr/>
        </p:nvPicPr>
        <p:blipFill>
          <a:blip r:embed="rId18" cstate="print"/>
          <a:srcRect/>
          <a:stretch>
            <a:fillRect/>
          </a:stretch>
        </p:blipFill>
        <p:spPr bwMode="auto">
          <a:xfrm>
            <a:off x="537633" y="22106507"/>
            <a:ext cx="3063067" cy="2286000"/>
          </a:xfrm>
          <a:prstGeom prst="rect">
            <a:avLst/>
          </a:prstGeom>
          <a:noFill/>
        </p:spPr>
      </p:pic>
      <p:pic>
        <p:nvPicPr>
          <p:cNvPr id="1040" name="Picture 16" descr="C:\Users\Anna\Desktop\thinkful\Capstone\cap_hist\fthigmot.png"/>
          <p:cNvPicPr>
            <a:picLocks noChangeAspect="1" noChangeArrowheads="1"/>
          </p:cNvPicPr>
          <p:nvPr/>
        </p:nvPicPr>
        <p:blipFill>
          <a:blip r:embed="rId19" cstate="print"/>
          <a:srcRect/>
          <a:stretch>
            <a:fillRect/>
          </a:stretch>
        </p:blipFill>
        <p:spPr bwMode="auto">
          <a:xfrm>
            <a:off x="4464796" y="22106507"/>
            <a:ext cx="3063067" cy="2286000"/>
          </a:xfrm>
          <a:prstGeom prst="rect">
            <a:avLst/>
          </a:prstGeom>
          <a:noFill/>
        </p:spPr>
      </p:pic>
      <p:sp>
        <p:nvSpPr>
          <p:cNvPr id="223" name="Text Box 459"/>
          <p:cNvSpPr txBox="1">
            <a:spLocks noChangeArrowheads="1"/>
          </p:cNvSpPr>
          <p:nvPr/>
        </p:nvSpPr>
        <p:spPr bwMode="auto">
          <a:xfrm>
            <a:off x="2016524" y="24770803"/>
            <a:ext cx="4695525" cy="566291"/>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3000" dirty="0" smtClean="0">
                <a:solidFill>
                  <a:schemeClr val="tx2"/>
                </a:solidFill>
              </a:rPr>
              <a:t>Defecation frequency</a:t>
            </a:r>
            <a:endParaRPr lang="it-IT" sz="3000" dirty="0">
              <a:solidFill>
                <a:schemeClr val="tx2"/>
              </a:solidFill>
            </a:endParaRPr>
          </a:p>
        </p:txBody>
      </p:sp>
      <p:pic>
        <p:nvPicPr>
          <p:cNvPr id="1041" name="Picture 17" descr="C:\Users\Anna\Desktop\thinkful\Capstone\cap_hist\mpoop.png"/>
          <p:cNvPicPr>
            <a:picLocks noChangeAspect="1" noChangeArrowheads="1"/>
          </p:cNvPicPr>
          <p:nvPr/>
        </p:nvPicPr>
        <p:blipFill>
          <a:blip r:embed="rId20" cstate="print"/>
          <a:srcRect/>
          <a:stretch>
            <a:fillRect/>
          </a:stretch>
        </p:blipFill>
        <p:spPr bwMode="auto">
          <a:xfrm>
            <a:off x="720380" y="25581147"/>
            <a:ext cx="3063063" cy="2286000"/>
          </a:xfrm>
          <a:prstGeom prst="rect">
            <a:avLst/>
          </a:prstGeom>
          <a:noFill/>
        </p:spPr>
      </p:pic>
      <p:sp>
        <p:nvSpPr>
          <p:cNvPr id="224" name="Rectangle 223"/>
          <p:cNvSpPr/>
          <p:nvPr/>
        </p:nvSpPr>
        <p:spPr>
          <a:xfrm>
            <a:off x="216324" y="25202851"/>
            <a:ext cx="492443" cy="646331"/>
          </a:xfrm>
          <a:prstGeom prst="rect">
            <a:avLst/>
          </a:prstGeom>
        </p:spPr>
        <p:txBody>
          <a:bodyPr wrap="none">
            <a:spAutoFit/>
          </a:bodyPr>
          <a:lstStyle/>
          <a:p>
            <a:r>
              <a:rPr lang="en-US" sz="3600" b="1" dirty="0" smtClean="0"/>
              <a:t>E</a:t>
            </a:r>
            <a:endParaRPr lang="en-US" sz="3600" b="1" dirty="0"/>
          </a:p>
        </p:txBody>
      </p:sp>
      <p:pic>
        <p:nvPicPr>
          <p:cNvPr id="1042" name="Picture 18" descr="C:\Users\Anna\Desktop\thinkful\Capstone\cap_hist\fpoop.png"/>
          <p:cNvPicPr>
            <a:picLocks noChangeAspect="1" noChangeArrowheads="1"/>
          </p:cNvPicPr>
          <p:nvPr/>
        </p:nvPicPr>
        <p:blipFill>
          <a:blip r:embed="rId21" cstate="print"/>
          <a:srcRect/>
          <a:stretch>
            <a:fillRect/>
          </a:stretch>
        </p:blipFill>
        <p:spPr bwMode="auto">
          <a:xfrm>
            <a:off x="4536804" y="25562891"/>
            <a:ext cx="3063067" cy="2286000"/>
          </a:xfrm>
          <a:prstGeom prst="rect">
            <a:avLst/>
          </a:prstGeom>
          <a:noFill/>
        </p:spPr>
      </p:pic>
      <p:pic>
        <p:nvPicPr>
          <p:cNvPr id="1043" name="Picture 19" descr="C:\Users\Anna\Desktop\thinkful\Capstone\scatter_plots\scat5.png"/>
          <p:cNvPicPr>
            <a:picLocks noChangeAspect="1" noChangeArrowheads="1"/>
          </p:cNvPicPr>
          <p:nvPr/>
        </p:nvPicPr>
        <p:blipFill>
          <a:blip r:embed="rId22" cstate="print"/>
          <a:srcRect/>
          <a:stretch>
            <a:fillRect/>
          </a:stretch>
        </p:blipFill>
        <p:spPr bwMode="auto">
          <a:xfrm>
            <a:off x="7705157" y="14329643"/>
            <a:ext cx="4389129" cy="3275387"/>
          </a:xfrm>
          <a:prstGeom prst="rect">
            <a:avLst/>
          </a:prstGeom>
          <a:noFill/>
        </p:spPr>
      </p:pic>
      <p:pic>
        <p:nvPicPr>
          <p:cNvPr id="1044" name="Picture 20" descr="C:\Users\Anna\Desktop\thinkful\Capstone\scatter_plots\scat_10.png"/>
          <p:cNvPicPr>
            <a:picLocks noChangeAspect="1" noChangeArrowheads="1"/>
          </p:cNvPicPr>
          <p:nvPr/>
        </p:nvPicPr>
        <p:blipFill>
          <a:blip r:embed="rId23" cstate="print"/>
          <a:srcRect/>
          <a:stretch>
            <a:fillRect/>
          </a:stretch>
        </p:blipFill>
        <p:spPr bwMode="auto">
          <a:xfrm>
            <a:off x="7561141" y="24842811"/>
            <a:ext cx="4389129" cy="3275387"/>
          </a:xfrm>
          <a:prstGeom prst="rect">
            <a:avLst/>
          </a:prstGeom>
          <a:noFill/>
        </p:spPr>
      </p:pic>
      <p:pic>
        <p:nvPicPr>
          <p:cNvPr id="1045" name="Picture 21" descr="C:\Users\Anna\Desktop\thinkful\Capstone\scatter_plots\scat_6.png"/>
          <p:cNvPicPr>
            <a:picLocks noChangeAspect="1" noChangeArrowheads="1"/>
          </p:cNvPicPr>
          <p:nvPr/>
        </p:nvPicPr>
        <p:blipFill>
          <a:blip r:embed="rId24" cstate="print"/>
          <a:srcRect/>
          <a:stretch>
            <a:fillRect/>
          </a:stretch>
        </p:blipFill>
        <p:spPr bwMode="auto">
          <a:xfrm>
            <a:off x="7705157" y="17786027"/>
            <a:ext cx="4389129" cy="3275387"/>
          </a:xfrm>
          <a:prstGeom prst="rect">
            <a:avLst/>
          </a:prstGeom>
          <a:noFill/>
        </p:spPr>
      </p:pic>
      <p:pic>
        <p:nvPicPr>
          <p:cNvPr id="1046" name="Picture 22" descr="C:\Users\Anna\Desktop\thinkful\Capstone\scatter_plots\scat_3.png"/>
          <p:cNvPicPr>
            <a:picLocks noChangeAspect="1" noChangeArrowheads="1"/>
          </p:cNvPicPr>
          <p:nvPr/>
        </p:nvPicPr>
        <p:blipFill>
          <a:blip r:embed="rId25" cstate="print"/>
          <a:srcRect/>
          <a:stretch>
            <a:fillRect/>
          </a:stretch>
        </p:blipFill>
        <p:spPr bwMode="auto">
          <a:xfrm>
            <a:off x="7628393" y="21386427"/>
            <a:ext cx="4389129" cy="3275387"/>
          </a:xfrm>
          <a:prstGeom prst="rect">
            <a:avLst/>
          </a:prstGeom>
          <a:noFill/>
        </p:spPr>
      </p:pic>
      <p:pic>
        <p:nvPicPr>
          <p:cNvPr id="1047" name="Picture 23" descr="C:\Users\Anna\Desktop\thinkful\Capstone\scatter_plots\scat_1.png"/>
          <p:cNvPicPr>
            <a:picLocks noChangeAspect="1" noChangeArrowheads="1"/>
          </p:cNvPicPr>
          <p:nvPr/>
        </p:nvPicPr>
        <p:blipFill>
          <a:blip r:embed="rId26" cstate="print"/>
          <a:srcRect/>
          <a:stretch>
            <a:fillRect/>
          </a:stretch>
        </p:blipFill>
        <p:spPr bwMode="auto">
          <a:xfrm>
            <a:off x="7705157" y="10945268"/>
            <a:ext cx="4389129" cy="3275387"/>
          </a:xfrm>
          <a:prstGeom prst="rect">
            <a:avLst/>
          </a:prstGeom>
          <a:noFill/>
        </p:spPr>
      </p:pic>
      <p:sp>
        <p:nvSpPr>
          <p:cNvPr id="225" name="Text Box 459"/>
          <p:cNvSpPr txBox="1">
            <a:spLocks noChangeArrowheads="1"/>
          </p:cNvSpPr>
          <p:nvPr/>
        </p:nvSpPr>
        <p:spPr bwMode="auto">
          <a:xfrm>
            <a:off x="20450572" y="22407214"/>
            <a:ext cx="7912496" cy="1643509"/>
          </a:xfrm>
          <a:prstGeom prst="rect">
            <a:avLst/>
          </a:prstGeom>
          <a:noFill/>
          <a:ln w="9525">
            <a:noFill/>
            <a:miter lim="800000"/>
            <a:headEnd/>
            <a:tailEnd/>
          </a:ln>
          <a:effectLst/>
        </p:spPr>
        <p:txBody>
          <a:bodyPr wrap="square" lIns="103614" tIns="51807" rIns="103614" bIns="51807">
            <a:spAutoFit/>
          </a:bodyPr>
          <a:lstStyle/>
          <a:p>
            <a:pPr defTabSz="4195763"/>
            <a:r>
              <a:rPr lang="it-IT" sz="2000" b="1" dirty="0" smtClean="0">
                <a:solidFill>
                  <a:schemeClr val="tx2"/>
                </a:solidFill>
              </a:rPr>
              <a:t> Figure 6</a:t>
            </a:r>
            <a:r>
              <a:rPr lang="en-US" sz="2000" dirty="0" smtClean="0"/>
              <a:t>, A </a:t>
            </a:r>
            <a:r>
              <a:rPr lang="en-US" sz="2000" dirty="0" smtClean="0"/>
              <a:t>clear separation for many of the points is </a:t>
            </a:r>
            <a:r>
              <a:rPr lang="en-US" sz="2000" dirty="0" smtClean="0"/>
              <a:t>observed</a:t>
            </a:r>
            <a:r>
              <a:rPr lang="en-US" sz="2000" dirty="0" smtClean="0"/>
              <a:t>. For each set of features, the number of mis-classified points on either side of the boundary line is about equal (17/18) but is slightly skewed for the rearing and defecation combination which is around 20/16. The total of mis-classified points represents ~1/3 of the data</a:t>
            </a:r>
            <a:r>
              <a:rPr lang="en-US" sz="2000" dirty="0" smtClean="0"/>
              <a:t>.</a:t>
            </a:r>
            <a:r>
              <a:rPr lang="it-IT" sz="2000" b="1" dirty="0" smtClean="0">
                <a:solidFill>
                  <a:schemeClr val="tx2"/>
                </a:solidFill>
              </a:rPr>
              <a:t>.</a:t>
            </a:r>
            <a:endParaRPr lang="fr-FR" sz="2000" dirty="0" smtClean="0"/>
          </a:p>
        </p:txBody>
      </p:sp>
      <p:sp>
        <p:nvSpPr>
          <p:cNvPr id="227" name="Text Box 396"/>
          <p:cNvSpPr txBox="1">
            <a:spLocks noChangeArrowheads="1"/>
          </p:cNvSpPr>
          <p:nvPr/>
        </p:nvSpPr>
        <p:spPr bwMode="auto">
          <a:xfrm>
            <a:off x="15193988" y="9577115"/>
            <a:ext cx="2808312" cy="658624"/>
          </a:xfrm>
          <a:prstGeom prst="rect">
            <a:avLst/>
          </a:prstGeom>
          <a:noFill/>
          <a:ln w="9525">
            <a:noFill/>
            <a:miter lim="800000"/>
            <a:headEnd/>
            <a:tailEnd/>
          </a:ln>
          <a:effectLst/>
        </p:spPr>
        <p:txBody>
          <a:bodyPr wrap="square" lIns="103614" tIns="51807" rIns="103614" bIns="51807">
            <a:spAutoFit/>
          </a:bodyPr>
          <a:lstStyle/>
          <a:p>
            <a:pPr defTabSz="4195763"/>
            <a:r>
              <a:rPr lang="it-IT" sz="3600" b="1" dirty="0" smtClean="0">
                <a:solidFill>
                  <a:srgbClr val="002060"/>
                </a:solidFill>
              </a:rPr>
              <a:t>Statistics</a:t>
            </a:r>
            <a:endParaRPr lang="it-IT" sz="3600" b="1" dirty="0">
              <a:solidFill>
                <a:srgbClr val="002060"/>
              </a:solidFill>
            </a:endParaRPr>
          </a:p>
        </p:txBody>
      </p:sp>
      <p:sp>
        <p:nvSpPr>
          <p:cNvPr id="228" name="Text Box 459"/>
          <p:cNvSpPr txBox="1">
            <a:spLocks noChangeArrowheads="1"/>
          </p:cNvSpPr>
          <p:nvPr/>
        </p:nvSpPr>
        <p:spPr bwMode="auto">
          <a:xfrm>
            <a:off x="13249772" y="14689683"/>
            <a:ext cx="7272808" cy="720179"/>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2000" b="1" dirty="0" smtClean="0">
                <a:solidFill>
                  <a:schemeClr val="tx2"/>
                </a:solidFill>
              </a:rPr>
              <a:t> Figure </a:t>
            </a:r>
            <a:r>
              <a:rPr lang="it-IT" sz="2000" b="1" dirty="0" smtClean="0">
                <a:solidFill>
                  <a:schemeClr val="tx2"/>
                </a:solidFill>
              </a:rPr>
              <a:t>2. </a:t>
            </a:r>
            <a:r>
              <a:rPr lang="it-IT" sz="2000" dirty="0" smtClean="0">
                <a:solidFill>
                  <a:schemeClr val="tx2"/>
                </a:solidFill>
              </a:rPr>
              <a:t>General statistics for male and female features. </a:t>
            </a:r>
            <a:r>
              <a:rPr lang="en-US" sz="2000" dirty="0" smtClean="0"/>
              <a:t>Mean</a:t>
            </a:r>
            <a:r>
              <a:rPr lang="en-US" sz="2000" dirty="0" smtClean="0"/>
              <a:t>, SD</a:t>
            </a:r>
            <a:r>
              <a:rPr lang="en-US" sz="2000" dirty="0" smtClean="0"/>
              <a:t>, and  Range (A), </a:t>
            </a:r>
            <a:r>
              <a:rPr lang="en-US" sz="2000" dirty="0" smtClean="0"/>
              <a:t>and </a:t>
            </a:r>
            <a:r>
              <a:rPr lang="en-US" sz="2000" dirty="0" smtClean="0"/>
              <a:t>Variances  (B)</a:t>
            </a:r>
            <a:endParaRPr lang="it-IT" sz="2000" dirty="0">
              <a:solidFill>
                <a:schemeClr val="tx2"/>
              </a:solidFill>
            </a:endParaRPr>
          </a:p>
        </p:txBody>
      </p:sp>
      <p:sp>
        <p:nvSpPr>
          <p:cNvPr id="229" name="Text Box 459"/>
          <p:cNvSpPr txBox="1">
            <a:spLocks noChangeArrowheads="1"/>
          </p:cNvSpPr>
          <p:nvPr/>
        </p:nvSpPr>
        <p:spPr bwMode="auto">
          <a:xfrm>
            <a:off x="13321780" y="22970603"/>
            <a:ext cx="6552728" cy="1643509"/>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2000" dirty="0" smtClean="0">
                <a:solidFill>
                  <a:schemeClr val="tx2"/>
                </a:solidFill>
              </a:rPr>
              <a:t> </a:t>
            </a:r>
            <a:r>
              <a:rPr lang="it-IT" sz="2000" b="1" dirty="0" smtClean="0">
                <a:solidFill>
                  <a:schemeClr val="tx2"/>
                </a:solidFill>
              </a:rPr>
              <a:t>Figure </a:t>
            </a:r>
            <a:r>
              <a:rPr lang="it-IT" sz="2000" b="1" dirty="0" smtClean="0">
                <a:solidFill>
                  <a:schemeClr val="tx2"/>
                </a:solidFill>
              </a:rPr>
              <a:t>3. </a:t>
            </a:r>
            <a:r>
              <a:rPr lang="it-IT" sz="2000" dirty="0" smtClean="0">
                <a:solidFill>
                  <a:schemeClr val="tx2"/>
                </a:solidFill>
              </a:rPr>
              <a:t>C</a:t>
            </a:r>
            <a:r>
              <a:rPr lang="it-IT" sz="2000" dirty="0" smtClean="0">
                <a:solidFill>
                  <a:schemeClr val="tx2"/>
                </a:solidFill>
              </a:rPr>
              <a:t>orrelation matrices for feature evaluation. Spearman rank correlations were calculated within male (A) and female datasets (B). </a:t>
            </a:r>
            <a:r>
              <a:rPr lang="it-IT" sz="2000" dirty="0" smtClean="0">
                <a:solidFill>
                  <a:schemeClr val="tx2"/>
                </a:solidFill>
              </a:rPr>
              <a:t>Grooming frequency/locomotion and grooming bout/locomotion </a:t>
            </a:r>
            <a:r>
              <a:rPr lang="it-IT" sz="2000" dirty="0" smtClean="0">
                <a:solidFill>
                  <a:schemeClr val="tx2"/>
                </a:solidFill>
              </a:rPr>
              <a:t>negatively covaried</a:t>
            </a:r>
            <a:r>
              <a:rPr lang="it-IT" sz="2000" dirty="0" smtClean="0">
                <a:solidFill>
                  <a:schemeClr val="tx2"/>
                </a:solidFill>
              </a:rPr>
              <a:t> for both males and females.</a:t>
            </a:r>
            <a:endParaRPr lang="it-IT" sz="2000" dirty="0">
              <a:solidFill>
                <a:schemeClr val="tx2"/>
              </a:solidFill>
            </a:endParaRPr>
          </a:p>
        </p:txBody>
      </p:sp>
      <p:sp>
        <p:nvSpPr>
          <p:cNvPr id="230" name="Text Box 459"/>
          <p:cNvSpPr txBox="1">
            <a:spLocks noChangeArrowheads="1"/>
          </p:cNvSpPr>
          <p:nvPr/>
        </p:nvSpPr>
        <p:spPr bwMode="auto">
          <a:xfrm>
            <a:off x="14113868" y="24698795"/>
            <a:ext cx="5976664" cy="2043618"/>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2600" dirty="0" smtClean="0">
                <a:solidFill>
                  <a:schemeClr val="tx2"/>
                </a:solidFill>
              </a:rPr>
              <a:t> </a:t>
            </a:r>
            <a:r>
              <a:rPr lang="it-IT" sz="2000" b="1" dirty="0" smtClean="0">
                <a:solidFill>
                  <a:schemeClr val="tx2"/>
                </a:solidFill>
              </a:rPr>
              <a:t>Figure </a:t>
            </a:r>
            <a:r>
              <a:rPr lang="it-IT" sz="2000" b="1" dirty="0" smtClean="0">
                <a:solidFill>
                  <a:schemeClr val="tx2"/>
                </a:solidFill>
              </a:rPr>
              <a:t>4</a:t>
            </a:r>
            <a:r>
              <a:rPr lang="it-IT" sz="2000" dirty="0" smtClean="0">
                <a:solidFill>
                  <a:schemeClr val="tx2"/>
                </a:solidFill>
              </a:rPr>
              <a:t>. Identifying features for classification and prediction. Spearman Rank correlations. between males and females were determined or each feature. All correlations are significant (p≥0.5). Rearing, grooming frequency, and defecation have the lowest values.</a:t>
            </a:r>
            <a:endParaRPr lang="it-IT" sz="2000" dirty="0">
              <a:solidFill>
                <a:schemeClr val="tx2"/>
              </a:solidFill>
            </a:endParaRPr>
          </a:p>
        </p:txBody>
      </p:sp>
      <p:pic>
        <p:nvPicPr>
          <p:cNvPr id="1053" name="Picture 29" descr="C:\Users\Anna\Desktop\gendersymbol.jpg"/>
          <p:cNvPicPr>
            <a:picLocks noChangeAspect="1" noChangeArrowheads="1"/>
          </p:cNvPicPr>
          <p:nvPr/>
        </p:nvPicPr>
        <p:blipFill>
          <a:blip r:embed="rId27" cstate="print"/>
          <a:srcRect/>
          <a:stretch>
            <a:fillRect/>
          </a:stretch>
        </p:blipFill>
        <p:spPr bwMode="auto">
          <a:xfrm>
            <a:off x="1872508" y="4680571"/>
            <a:ext cx="3312819" cy="3566160"/>
          </a:xfrm>
          <a:prstGeom prst="rect">
            <a:avLst/>
          </a:prstGeom>
          <a:noFill/>
        </p:spPr>
      </p:pic>
      <p:sp>
        <p:nvSpPr>
          <p:cNvPr id="86" name="Text Box 459"/>
          <p:cNvSpPr txBox="1">
            <a:spLocks noChangeArrowheads="1"/>
          </p:cNvSpPr>
          <p:nvPr/>
        </p:nvSpPr>
        <p:spPr bwMode="auto">
          <a:xfrm>
            <a:off x="11737604" y="27723131"/>
            <a:ext cx="9577064" cy="2566838"/>
          </a:xfrm>
          <a:prstGeom prst="rect">
            <a:avLst/>
          </a:prstGeom>
          <a:noFill/>
          <a:ln w="9525">
            <a:noFill/>
            <a:miter lim="800000"/>
            <a:headEnd/>
            <a:tailEnd/>
          </a:ln>
          <a:effectLst/>
        </p:spPr>
        <p:txBody>
          <a:bodyPr wrap="square" lIns="103614" tIns="51807" rIns="103614" bIns="51807">
            <a:spAutoFit/>
          </a:bodyPr>
          <a:lstStyle/>
          <a:p>
            <a:pPr marL="244475" indent="-244475" algn="just" defTabSz="4195763"/>
            <a:r>
              <a:rPr lang="it-IT" sz="2000" dirty="0" smtClean="0">
                <a:solidFill>
                  <a:schemeClr val="tx2"/>
                </a:solidFill>
              </a:rPr>
              <a:t> </a:t>
            </a:r>
            <a:r>
              <a:rPr lang="it-IT" sz="2000" b="1" dirty="0" smtClean="0">
                <a:solidFill>
                  <a:schemeClr val="tx2"/>
                </a:solidFill>
              </a:rPr>
              <a:t>Figure </a:t>
            </a:r>
            <a:r>
              <a:rPr lang="it-IT" sz="2000" b="1" dirty="0" smtClean="0">
                <a:solidFill>
                  <a:schemeClr val="tx2"/>
                </a:solidFill>
              </a:rPr>
              <a:t>5</a:t>
            </a:r>
            <a:r>
              <a:rPr lang="it-IT" sz="2000" dirty="0" smtClean="0">
                <a:solidFill>
                  <a:schemeClr val="tx2"/>
                </a:solidFill>
              </a:rPr>
              <a:t>. Re</a:t>
            </a:r>
            <a:r>
              <a:rPr lang="en-US" sz="2000" dirty="0" smtClean="0"/>
              <a:t>aring</a:t>
            </a:r>
            <a:r>
              <a:rPr lang="en-US" sz="2000" dirty="0" smtClean="0"/>
              <a:t>, grooming frequency, and defecation </a:t>
            </a:r>
            <a:r>
              <a:rPr lang="en-US" sz="2000" dirty="0" smtClean="0"/>
              <a:t>are statistically different. Student’s </a:t>
            </a:r>
            <a:r>
              <a:rPr lang="en-US" sz="2000" dirty="0" smtClean="0"/>
              <a:t>t-test was used to determine whether there is a significant difference between males and females for the rearing, grooming frequency, and defecation features. The p-values obtained for each of these variables are smaller than the threshold values of 1%, 5% or 10%. The p-values for the rearing and defecation variables are lowest (t(1) l2.57l,  p=0.01 and t(1) l1.90l), p=0.002) whereas, for grooming frequency, the resulting p-value is above the 5% threshold value (t(1) l3.22l, p=0.06</a:t>
            </a:r>
            <a:r>
              <a:rPr lang="en-US" sz="2000" dirty="0" smtClean="0"/>
              <a:t>).</a:t>
            </a:r>
            <a:endParaRPr lang="it-IT" sz="2000" dirty="0">
              <a:solidFill>
                <a:schemeClr val="tx2"/>
              </a:solidFill>
            </a:endParaRPr>
          </a:p>
        </p:txBody>
      </p:sp>
      <p:pic>
        <p:nvPicPr>
          <p:cNvPr id="1028" name="Picture 4"/>
          <p:cNvPicPr>
            <a:picLocks noChangeAspect="1" noChangeArrowheads="1"/>
          </p:cNvPicPr>
          <p:nvPr/>
        </p:nvPicPr>
        <p:blipFill>
          <a:blip r:embed="rId28" cstate="print"/>
          <a:srcRect/>
          <a:stretch>
            <a:fillRect/>
          </a:stretch>
        </p:blipFill>
        <p:spPr bwMode="auto">
          <a:xfrm>
            <a:off x="21890732" y="25130843"/>
            <a:ext cx="3514725" cy="9429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9" cstate="print"/>
          <a:srcRect/>
          <a:stretch>
            <a:fillRect/>
          </a:stretch>
        </p:blipFill>
        <p:spPr bwMode="auto">
          <a:xfrm>
            <a:off x="16499336" y="11032083"/>
            <a:ext cx="3807220" cy="3657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0" cstate="print"/>
          <a:srcRect/>
          <a:stretch>
            <a:fillRect/>
          </a:stretch>
        </p:blipFill>
        <p:spPr bwMode="auto">
          <a:xfrm>
            <a:off x="13249772" y="11089283"/>
            <a:ext cx="2504660" cy="32004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1" cstate="print"/>
          <a:srcRect/>
          <a:stretch>
            <a:fillRect/>
          </a:stretch>
        </p:blipFill>
        <p:spPr bwMode="auto">
          <a:xfrm>
            <a:off x="13785305" y="15697795"/>
            <a:ext cx="5945187" cy="35052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32" cstate="print"/>
          <a:srcRect/>
          <a:stretch>
            <a:fillRect/>
          </a:stretch>
        </p:blipFill>
        <p:spPr bwMode="auto">
          <a:xfrm>
            <a:off x="13970918" y="19370203"/>
            <a:ext cx="5543550" cy="3533775"/>
          </a:xfrm>
          <a:prstGeom prst="rect">
            <a:avLst/>
          </a:prstGeom>
          <a:noFill/>
          <a:ln w="9525">
            <a:noFill/>
            <a:miter lim="800000"/>
            <a:headEnd/>
            <a:tailEnd/>
          </a:ln>
          <a:effectLst/>
        </p:spPr>
      </p:pic>
      <p:pic>
        <p:nvPicPr>
          <p:cNvPr id="2" name="Picture 10"/>
          <p:cNvPicPr>
            <a:picLocks noChangeAspect="1" noChangeArrowheads="1"/>
          </p:cNvPicPr>
          <p:nvPr/>
        </p:nvPicPr>
        <p:blipFill>
          <a:blip r:embed="rId33" cstate="print"/>
          <a:srcRect/>
          <a:stretch>
            <a:fillRect/>
          </a:stretch>
        </p:blipFill>
        <p:spPr bwMode="auto">
          <a:xfrm>
            <a:off x="12097644" y="24842811"/>
            <a:ext cx="2124075" cy="1828800"/>
          </a:xfrm>
          <a:prstGeom prst="rect">
            <a:avLst/>
          </a:prstGeom>
          <a:noFill/>
          <a:ln w="9525">
            <a:noFill/>
            <a:miter lim="800000"/>
            <a:headEnd/>
            <a:tailEnd/>
          </a:ln>
          <a:effectLst/>
        </p:spPr>
      </p:pic>
      <p:sp>
        <p:nvSpPr>
          <p:cNvPr id="96" name="TextBox 95"/>
          <p:cNvSpPr txBox="1"/>
          <p:nvPr/>
        </p:nvSpPr>
        <p:spPr>
          <a:xfrm>
            <a:off x="12515657" y="10657235"/>
            <a:ext cx="518091" cy="646331"/>
          </a:xfrm>
          <a:prstGeom prst="rect">
            <a:avLst/>
          </a:prstGeom>
          <a:noFill/>
        </p:spPr>
        <p:txBody>
          <a:bodyPr wrap="none" rtlCol="0">
            <a:spAutoFit/>
          </a:bodyPr>
          <a:lstStyle/>
          <a:p>
            <a:r>
              <a:rPr lang="en-US" sz="3600" b="1" dirty="0" smtClean="0"/>
              <a:t>A</a:t>
            </a:r>
            <a:endParaRPr lang="en-US" sz="3600" b="1" dirty="0"/>
          </a:p>
        </p:txBody>
      </p:sp>
      <p:sp>
        <p:nvSpPr>
          <p:cNvPr id="97" name="TextBox 96"/>
          <p:cNvSpPr txBox="1"/>
          <p:nvPr/>
        </p:nvSpPr>
        <p:spPr>
          <a:xfrm>
            <a:off x="12659673" y="15409763"/>
            <a:ext cx="518091" cy="646331"/>
          </a:xfrm>
          <a:prstGeom prst="rect">
            <a:avLst/>
          </a:prstGeom>
          <a:noFill/>
        </p:spPr>
        <p:txBody>
          <a:bodyPr wrap="none" rtlCol="0">
            <a:spAutoFit/>
          </a:bodyPr>
          <a:lstStyle/>
          <a:p>
            <a:r>
              <a:rPr lang="en-US" sz="3600" b="1" dirty="0" smtClean="0"/>
              <a:t>A</a:t>
            </a:r>
            <a:endParaRPr lang="en-US" sz="3600" b="1" dirty="0"/>
          </a:p>
        </p:txBody>
      </p:sp>
      <p:sp>
        <p:nvSpPr>
          <p:cNvPr id="98" name="TextBox 97"/>
          <p:cNvSpPr txBox="1"/>
          <p:nvPr/>
        </p:nvSpPr>
        <p:spPr>
          <a:xfrm>
            <a:off x="21170652" y="24700536"/>
            <a:ext cx="518091" cy="646331"/>
          </a:xfrm>
          <a:prstGeom prst="rect">
            <a:avLst/>
          </a:prstGeom>
          <a:noFill/>
        </p:spPr>
        <p:txBody>
          <a:bodyPr wrap="none" rtlCol="0">
            <a:spAutoFit/>
          </a:bodyPr>
          <a:lstStyle/>
          <a:p>
            <a:r>
              <a:rPr lang="en-US" sz="3600" b="1" dirty="0" smtClean="0"/>
              <a:t>A</a:t>
            </a:r>
            <a:endParaRPr lang="en-US" sz="3600" b="1" dirty="0"/>
          </a:p>
        </p:txBody>
      </p:sp>
      <p:sp>
        <p:nvSpPr>
          <p:cNvPr id="99" name="TextBox 98"/>
          <p:cNvSpPr txBox="1"/>
          <p:nvPr/>
        </p:nvSpPr>
        <p:spPr>
          <a:xfrm>
            <a:off x="15900033" y="10658976"/>
            <a:ext cx="518091" cy="646331"/>
          </a:xfrm>
          <a:prstGeom prst="rect">
            <a:avLst/>
          </a:prstGeom>
          <a:noFill/>
        </p:spPr>
        <p:txBody>
          <a:bodyPr wrap="none" rtlCol="0">
            <a:spAutoFit/>
          </a:bodyPr>
          <a:lstStyle/>
          <a:p>
            <a:r>
              <a:rPr lang="en-US" sz="3600" b="1" dirty="0" smtClean="0"/>
              <a:t>B</a:t>
            </a:r>
            <a:endParaRPr lang="en-US" sz="3600" b="1" dirty="0"/>
          </a:p>
        </p:txBody>
      </p:sp>
      <p:sp>
        <p:nvSpPr>
          <p:cNvPr id="100" name="TextBox 99"/>
          <p:cNvSpPr txBox="1"/>
          <p:nvPr/>
        </p:nvSpPr>
        <p:spPr>
          <a:xfrm>
            <a:off x="12515657" y="19010163"/>
            <a:ext cx="518091" cy="646331"/>
          </a:xfrm>
          <a:prstGeom prst="rect">
            <a:avLst/>
          </a:prstGeom>
          <a:noFill/>
        </p:spPr>
        <p:txBody>
          <a:bodyPr wrap="none" rtlCol="0">
            <a:spAutoFit/>
          </a:bodyPr>
          <a:lstStyle/>
          <a:p>
            <a:r>
              <a:rPr lang="en-US" sz="3600" b="1" dirty="0" smtClean="0"/>
              <a:t>B</a:t>
            </a:r>
            <a:endParaRPr lang="en-US" sz="3600" b="1" dirty="0"/>
          </a:p>
        </p:txBody>
      </p:sp>
      <p:sp>
        <p:nvSpPr>
          <p:cNvPr id="101" name="TextBox 100"/>
          <p:cNvSpPr txBox="1"/>
          <p:nvPr/>
        </p:nvSpPr>
        <p:spPr>
          <a:xfrm>
            <a:off x="21156617" y="25708648"/>
            <a:ext cx="518091" cy="646331"/>
          </a:xfrm>
          <a:prstGeom prst="rect">
            <a:avLst/>
          </a:prstGeom>
          <a:noFill/>
        </p:spPr>
        <p:txBody>
          <a:bodyPr wrap="none" rtlCol="0">
            <a:spAutoFit/>
          </a:bodyPr>
          <a:lstStyle/>
          <a:p>
            <a:r>
              <a:rPr lang="en-US" sz="3600" b="1" dirty="0" smtClean="0"/>
              <a:t>B</a:t>
            </a:r>
            <a:endParaRPr lang="en-US" sz="3600" b="1" dirty="0"/>
          </a:p>
        </p:txBody>
      </p:sp>
      <p:pic>
        <p:nvPicPr>
          <p:cNvPr id="1027" name="Picture 3" descr="C:\Users\Anna\Desktop\ttest.png"/>
          <p:cNvPicPr>
            <a:picLocks noChangeAspect="1" noChangeArrowheads="1"/>
          </p:cNvPicPr>
          <p:nvPr/>
        </p:nvPicPr>
        <p:blipFill>
          <a:blip r:embed="rId34" cstate="print"/>
          <a:srcRect/>
          <a:stretch>
            <a:fillRect/>
          </a:stretch>
        </p:blipFill>
        <p:spPr bwMode="auto">
          <a:xfrm>
            <a:off x="12169652" y="26931043"/>
            <a:ext cx="8907119" cy="733527"/>
          </a:xfrm>
          <a:prstGeom prst="rect">
            <a:avLst/>
          </a:prstGeom>
          <a:noFill/>
        </p:spPr>
      </p:pic>
      <p:sp>
        <p:nvSpPr>
          <p:cNvPr id="92" name="Text Box 8"/>
          <p:cNvSpPr txBox="1">
            <a:spLocks noChangeArrowheads="1"/>
          </p:cNvSpPr>
          <p:nvPr/>
        </p:nvSpPr>
        <p:spPr bwMode="auto">
          <a:xfrm>
            <a:off x="29019524" y="17209963"/>
            <a:ext cx="13249472" cy="1289304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103614" tIns="51807" rIns="103614" bIns="51807">
            <a:spAutoFit/>
          </a:bodyPr>
          <a:lstStyle/>
          <a:p>
            <a:pPr algn="just"/>
            <a:r>
              <a:rPr lang="en-US" sz="2800" dirty="0" smtClean="0"/>
              <a:t>The test subjects are monitored continuously throughout the experiment with video tracking software and also by an individual that manually registers the frequencies of certain features. Each experiment lasts 20 minutes. The parameters measured </a:t>
            </a:r>
            <a:r>
              <a:rPr lang="en-US" sz="2800" dirty="0" smtClean="0"/>
              <a:t>are locomotion total (distance </a:t>
            </a:r>
            <a:r>
              <a:rPr lang="en-US" sz="2800" dirty="0" smtClean="0"/>
              <a:t>traveled), </a:t>
            </a:r>
            <a:r>
              <a:rPr lang="en-US" sz="2800" dirty="0" smtClean="0"/>
              <a:t>thigmotaxis</a:t>
            </a:r>
            <a:r>
              <a:rPr lang="en-US" sz="2800" dirty="0" smtClean="0"/>
              <a:t> </a:t>
            </a:r>
            <a:r>
              <a:rPr lang="en-US" sz="2800" dirty="0" smtClean="0"/>
              <a:t>(time </a:t>
            </a:r>
            <a:r>
              <a:rPr lang="en-US" sz="2800" dirty="0" smtClean="0"/>
              <a:t>spent at the </a:t>
            </a:r>
            <a:r>
              <a:rPr lang="en-US" sz="2800" dirty="0" smtClean="0"/>
              <a:t>periphery zone </a:t>
            </a:r>
            <a:r>
              <a:rPr lang="en-US" sz="2800" dirty="0" smtClean="0"/>
              <a:t>(surface within 5 cm of the walls), thigmodtaxis (distance from the center), grooming duration, and the frequencies of </a:t>
            </a:r>
            <a:r>
              <a:rPr lang="en-US" sz="2800" dirty="0" smtClean="0"/>
              <a:t>leaning (standing on hind legs with one or both forepaws against the wall), rearing standing on hind legs with forepaws free), </a:t>
            </a:r>
            <a:r>
              <a:rPr lang="en-US" sz="2800" dirty="0" smtClean="0"/>
              <a:t>jumping, grooming, and defecation.</a:t>
            </a:r>
          </a:p>
          <a:p>
            <a:pPr algn="just"/>
            <a:endParaRPr lang="en-US" sz="2800" dirty="0" smtClean="0"/>
          </a:p>
          <a:p>
            <a:pPr algn="just"/>
            <a:r>
              <a:rPr lang="en-US" sz="2800" dirty="0" smtClean="0"/>
              <a:t>53 BXD recombinant inbred strains along with the two parental lines were tested. The values in the data set considered here represent the strain </a:t>
            </a:r>
            <a:r>
              <a:rPr lang="en-US" sz="2800" dirty="0" smtClean="0"/>
              <a:t>Means</a:t>
            </a:r>
            <a:r>
              <a:rPr lang="en-US" sz="2800" dirty="0" smtClean="0"/>
              <a:t>. In this study, the data is used to profile sex differences only.  Strain effects are not </a:t>
            </a:r>
            <a:r>
              <a:rPr lang="en-US" sz="2800" dirty="0" smtClean="0"/>
              <a:t>evaluated </a:t>
            </a:r>
            <a:r>
              <a:rPr lang="en-US" sz="2800" dirty="0" smtClean="0"/>
              <a:t>.</a:t>
            </a:r>
          </a:p>
          <a:p>
            <a:pPr algn="just"/>
            <a:endParaRPr lang="fr-FR" sz="2800" dirty="0" smtClean="0"/>
          </a:p>
          <a:p>
            <a:pPr algn="just"/>
            <a:r>
              <a:rPr lang="en-US" sz="2800" dirty="0" smtClean="0"/>
              <a:t>The data were formatted as csv files and read into Python (https://www.python.org) as Pandas dataframes (http://pandas.pydata.org). The general statistical </a:t>
            </a:r>
            <a:r>
              <a:rPr lang="en-US" sz="2800" dirty="0" smtClean="0"/>
              <a:t>tests: </a:t>
            </a:r>
            <a:r>
              <a:rPr lang="en-US" sz="2800" dirty="0" smtClean="0"/>
              <a:t>Mean, SD, Variance, Range and Spearman Rank correlations were performed with Pandas. </a:t>
            </a:r>
          </a:p>
          <a:p>
            <a:pPr algn="just"/>
            <a:endParaRPr lang="en-US" sz="2800" dirty="0" smtClean="0"/>
          </a:p>
          <a:p>
            <a:pPr algn="just"/>
            <a:r>
              <a:rPr lang="en-US" sz="2800" dirty="0" smtClean="0"/>
              <a:t>The histograms and scatter plots were created with Matplotlib (http://matplotlib.org). For the student’s T-test (http://www.scipy.org), Support Vector Machine (SVM) and Gaussian Naive Bayes (NB) analysis, the Pandas dataframes were converted to Numpy arrays (http://www.numpy.org ) prior to further processing.  </a:t>
            </a:r>
          </a:p>
          <a:p>
            <a:pPr algn="just"/>
            <a:endParaRPr lang="en-US" sz="2800" dirty="0" smtClean="0"/>
          </a:p>
          <a:p>
            <a:pPr algn="just"/>
            <a:r>
              <a:rPr lang="en-US" sz="2800" dirty="0" smtClean="0"/>
              <a:t>The SVM and NB analyses were done with Scikit learn (http://scikit-learn.org) using the default parameters (SVM: Linear kernel, C=1) for those algorithms. The SVM results were visualized with methods adapted from https://github.com/jakevdp/sklearn_scipy2013.</a:t>
            </a:r>
            <a:endParaRPr lang="fr-FR" sz="2800" dirty="0" smtClean="0"/>
          </a:p>
          <a:p>
            <a:pPr marL="376238" indent="-376238" algn="just" defTabSz="4195763"/>
            <a:r>
              <a:rPr lang="en-US" sz="24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it-IT" sz="7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it-IT" sz="7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5186</TotalTime>
  <Words>1026</Words>
  <Application>Microsoft Office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Struttura predefinita</vt:lpstr>
      <vt:lpstr>Slide 1</vt:lpstr>
    </vt:vector>
  </TitlesOfParts>
  <Company>ETH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Anna Delprato</dc:creator>
  <cp:lastModifiedBy>Anna</cp:lastModifiedBy>
  <cp:revision>653</cp:revision>
  <dcterms:created xsi:type="dcterms:W3CDTF">2009-11-12T09:14:40Z</dcterms:created>
  <dcterms:modified xsi:type="dcterms:W3CDTF">2015-03-06T15:53:34Z</dcterms:modified>
</cp:coreProperties>
</file>