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64382F-FE71-47DC-99E6-8DD2C591AD3F}">
  <a:tblStyle styleId="{0A64382F-FE71-47DC-99E6-8DD2C591A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Mono-bold.fntdata"/><Relationship Id="rId23" Type="http://schemas.openxmlformats.org/officeDocument/2006/relationships/slide" Target="slides/slide17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2b9b39aa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2b9b39aa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2b9b39a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2b9b39a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2b9b39aa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2b9b39aa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b9b39aa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2b9b39a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2b9b39aa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2b9b39aa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2b9b39aa0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02b9b39aa0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2b9b39aa0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02b9b39aa0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2b9b39aa0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2b9b39aa0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2b9b39aa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02b9b39aa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02b9b39aa0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02b9b39aa0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2b9b39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2b9b39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02b9b39aa0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02b9b39aa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02b9b39aa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02b9b39aa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02b9b39aa0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02b9b39aa0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02b9b39aa0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02b9b39aa0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b709c22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db709c22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db709c2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db709c2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b709c22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db709c22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db709c22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db709c22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b709c22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db709c22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db709c227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db709c22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2b9b39a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2b9b39a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b709c227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db709c22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db709c22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db709c22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b709c22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db709c22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b709c227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b709c227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db709c227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db709c227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db709c22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db709c22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db709c227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db709c227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02bf77d2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02bf77d2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db709c227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db709c227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2b9b39a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2b9b39a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2b9b39a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2b9b39a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b709c22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b709c22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2b9b39a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2b9b39a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2b9b39a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2b9b39a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b9b39a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b9b39a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abr.com/ru/articles/446530/" TargetMode="External"/><Relationship Id="rId4" Type="http://schemas.openxmlformats.org/officeDocument/2006/relationships/hyperlink" Target="https://jalammar.github.io/illustrated-word2vec/" TargetMode="External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habr.com/ru/articles/446530/" TargetMode="External"/><Relationship Id="rId5" Type="http://schemas.openxmlformats.org/officeDocument/2006/relationships/hyperlink" Target="https://jalammar.github.io/illustrated-word2vec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habr.com/ru/articles/446530/" TargetMode="External"/><Relationship Id="rId4" Type="http://schemas.openxmlformats.org/officeDocument/2006/relationships/hyperlink" Target="https://jalammar.github.io/illustrated-word2vec/" TargetMode="External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nlp.stanford.edu/projects/glov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hyperlink" Target="https://neerc.ifmo.ru/wiki/index.php?title=%D0%92%D0%B5%D0%BA%D1%82%D0%BE%D1%80%D0%BD%D0%BE%D0%B5_%D0%BF%D1%80%D0%B5%D0%B4%D1%81%D1%82%D0%B0%D0%B2%D0%BB%D0%B5%D0%BD%D0%B8%D0%B5_%D1%81%D0%BB%D0%BE%D0%B2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bert.net/docs/pretrained_model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colab.research.google.com/drive/1oZKsNhNxAHeM4p4eN3jT2yc_DGhpi4BU?usp=sharin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youtu.be/WbtQzAvhnRI?si=MW9cNKCkJ9g0Y4Pg" TargetMode="External"/><Relationship Id="rId4" Type="http://schemas.openxmlformats.org/officeDocument/2006/relationships/hyperlink" Target="https://jalammar.github.io/illustrated-word2vec/" TargetMode="External"/><Relationship Id="rId10" Type="http://schemas.openxmlformats.org/officeDocument/2006/relationships/hyperlink" Target="https://arxiv.org/pdf/1803.05449" TargetMode="External"/><Relationship Id="rId9" Type="http://schemas.openxmlformats.org/officeDocument/2006/relationships/hyperlink" Target="https://radimrehurek.com/gensim/auto_examples/tutorials/run_doc2vec_lee.html" TargetMode="External"/><Relationship Id="rId5" Type="http://schemas.openxmlformats.org/officeDocument/2006/relationships/hyperlink" Target="https://habr.com/ru/articles/446530/" TargetMode="External"/><Relationship Id="rId6" Type="http://schemas.openxmlformats.org/officeDocument/2006/relationships/hyperlink" Target="https://habr.com/ru/articles/326380/" TargetMode="External"/><Relationship Id="rId7" Type="http://schemas.openxmlformats.org/officeDocument/2006/relationships/hyperlink" Target="https://youtu.be/RKGi26Yk-5A?si=4LQtBZd9ShlMgYIZ" TargetMode="External"/><Relationship Id="rId8" Type="http://schemas.openxmlformats.org/officeDocument/2006/relationships/hyperlink" Target="https://neerc.ifmo.ru/wiki/index.php?title=%D0%92%D0%B5%D0%BA%D1%82%D0%BE%D1%80%D0%BD%D0%BE%D0%B5_%D0%BF%D1%80%D0%B5%D0%B4%D1%81%D1%82%D0%B0%D0%B2%D0%BB%D0%B5%D0%BD%D0%B8%D0%B5_%D1%81%D0%BB%D0%BE%D0%B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.wikipedia.org/wiki/%D0%A4%D1%91%D1%80%D1%81,_%D0%94%D0%B6%D0%BE%D0%BD_%D0%A0%D1%83%D0%BF%D0%B5%D1%80%D1%82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habr.com/ru/articles/446530/" TargetMode="External"/><Relationship Id="rId6" Type="http://schemas.openxmlformats.org/officeDocument/2006/relationships/hyperlink" Target="https://jalammar.github.io/illustrated-word2vec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Дистрибутивная семантика. Векторные представления текста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CBOW: данные для обучения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text = ‘Особую опасность таил для Пнина английский язык.’</a:t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902075" y="180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{0A64382F-FE71-47DC-99E6-8DD2C591AD3F}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особую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пнина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</a:t>
                      </a:r>
                      <a:r>
                        <a:rPr lang="en"/>
                        <a:t>пасность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пнина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английский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английский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язык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пнина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2"/>
          <p:cNvSpPr txBox="1"/>
          <p:nvPr/>
        </p:nvSpPr>
        <p:spPr>
          <a:xfrm>
            <a:off x="311700" y="3637900"/>
            <a:ext cx="8161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(на самом деле входные слова все равно подаются в модель по одному)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text = ‘Особую опасность </a:t>
            </a:r>
            <a:r>
              <a:rPr lang="en">
                <a:solidFill>
                  <a:srgbClr val="FF0000"/>
                </a:solidFill>
              </a:rPr>
              <a:t>таил</a:t>
            </a:r>
            <a:r>
              <a:rPr lang="en">
                <a:solidFill>
                  <a:schemeClr val="dk1"/>
                </a:solidFill>
              </a:rPr>
              <a:t> для Пнина английский язык.’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window_size = 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input: ‘</a:t>
            </a:r>
            <a:r>
              <a:rPr lang="en">
                <a:solidFill>
                  <a:srgbClr val="FF0000"/>
                </a:solidFill>
              </a:rPr>
              <a:t>таил</a:t>
            </a:r>
            <a:r>
              <a:rPr lang="en">
                <a:solidFill>
                  <a:schemeClr val="dk1"/>
                </a:solidFill>
              </a:rPr>
              <a:t>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output: [‘особую’, ‘опасность’, ‘для’, ‘пнина’]</a:t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662725" y="4098925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особую</a:t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2313500" y="4098925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опасность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3964275" y="4098925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5615050" y="4098925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265825" y="4098925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пнина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4603200" y="3810475"/>
            <a:ext cx="1714500" cy="274050"/>
          </a:xfrm>
          <a:custGeom>
            <a:rect b="b" l="l" r="r" t="t"/>
            <a:pathLst>
              <a:path extrusionOk="0" h="10962" w="68580">
                <a:moveTo>
                  <a:pt x="0" y="10962"/>
                </a:moveTo>
                <a:cubicBezTo>
                  <a:pt x="5907" y="9137"/>
                  <a:pt x="24012" y="108"/>
                  <a:pt x="35442" y="12"/>
                </a:cubicBezTo>
                <a:cubicBezTo>
                  <a:pt x="46872" y="-84"/>
                  <a:pt x="63057" y="8657"/>
                  <a:pt x="68580" y="103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4" name="Google Shape;144;p23"/>
          <p:cNvSpPr/>
          <p:nvPr/>
        </p:nvSpPr>
        <p:spPr>
          <a:xfrm flipH="1">
            <a:off x="2888700" y="3810475"/>
            <a:ext cx="1714500" cy="274050"/>
          </a:xfrm>
          <a:custGeom>
            <a:rect b="b" l="l" r="r" t="t"/>
            <a:pathLst>
              <a:path extrusionOk="0" h="10962" w="68580">
                <a:moveTo>
                  <a:pt x="0" y="10962"/>
                </a:moveTo>
                <a:cubicBezTo>
                  <a:pt x="5907" y="9137"/>
                  <a:pt x="24012" y="108"/>
                  <a:pt x="35442" y="12"/>
                </a:cubicBezTo>
                <a:cubicBezTo>
                  <a:pt x="46872" y="-84"/>
                  <a:pt x="63057" y="8657"/>
                  <a:pt x="68580" y="103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5" name="Google Shape;145;p23"/>
          <p:cNvSpPr/>
          <p:nvPr/>
        </p:nvSpPr>
        <p:spPr>
          <a:xfrm>
            <a:off x="4617600" y="3447589"/>
            <a:ext cx="3299325" cy="644125"/>
          </a:xfrm>
          <a:custGeom>
            <a:rect b="b" l="l" r="r" t="t"/>
            <a:pathLst>
              <a:path extrusionOk="0" h="25765" w="131973">
                <a:moveTo>
                  <a:pt x="0" y="25765"/>
                </a:moveTo>
                <a:cubicBezTo>
                  <a:pt x="6820" y="22019"/>
                  <a:pt x="21756" y="7179"/>
                  <a:pt x="40918" y="3289"/>
                </a:cubicBezTo>
                <a:cubicBezTo>
                  <a:pt x="60080" y="-601"/>
                  <a:pt x="99796" y="-1081"/>
                  <a:pt x="114972" y="2425"/>
                </a:cubicBezTo>
                <a:cubicBezTo>
                  <a:pt x="130148" y="5931"/>
                  <a:pt x="129140" y="20674"/>
                  <a:pt x="131973" y="243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6" name="Google Shape;146;p23"/>
          <p:cNvSpPr/>
          <p:nvPr/>
        </p:nvSpPr>
        <p:spPr>
          <a:xfrm flipH="1">
            <a:off x="1303863" y="3447589"/>
            <a:ext cx="3299325" cy="644125"/>
          </a:xfrm>
          <a:custGeom>
            <a:rect b="b" l="l" r="r" t="t"/>
            <a:pathLst>
              <a:path extrusionOk="0" h="25765" w="131973">
                <a:moveTo>
                  <a:pt x="0" y="25765"/>
                </a:moveTo>
                <a:cubicBezTo>
                  <a:pt x="6820" y="22019"/>
                  <a:pt x="21756" y="7179"/>
                  <a:pt x="40918" y="3289"/>
                </a:cubicBezTo>
                <a:cubicBezTo>
                  <a:pt x="60080" y="-601"/>
                  <a:pt x="99796" y="-1081"/>
                  <a:pt x="114972" y="2425"/>
                </a:cubicBezTo>
                <a:cubicBezTo>
                  <a:pt x="130148" y="5931"/>
                  <a:pt x="129140" y="20674"/>
                  <a:pt x="131973" y="243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7" name="Google Shape;147;p23"/>
          <p:cNvSpPr txBox="1"/>
          <p:nvPr/>
        </p:nvSpPr>
        <p:spPr>
          <a:xfrm>
            <a:off x="4439621" y="4603450"/>
            <a:ext cx="381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012852" y="4625625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i+1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7663627" y="4581275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i+2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060527" y="4625625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i-2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711302" y="4625625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i-1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959425" y="304720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i-2</a:t>
            </a:r>
            <a:r>
              <a:rPr lang="en" sz="1600">
                <a:solidFill>
                  <a:schemeClr val="dk2"/>
                </a:solidFill>
              </a:rPr>
              <a:t>|w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012850" y="3047200"/>
            <a:ext cx="13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i+2</a:t>
            </a:r>
            <a:r>
              <a:rPr lang="en" sz="1600">
                <a:solidFill>
                  <a:schemeClr val="dk2"/>
                </a:solidFill>
              </a:rPr>
              <a:t>|w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378375" y="3573063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i-1</a:t>
            </a:r>
            <a:r>
              <a:rPr lang="en" sz="1600">
                <a:solidFill>
                  <a:schemeClr val="dk2"/>
                </a:solidFill>
              </a:rPr>
              <a:t>|w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910250" y="3573050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i+1</a:t>
            </a:r>
            <a:r>
              <a:rPr lang="en" sz="1600">
                <a:solidFill>
                  <a:schemeClr val="dk2"/>
                </a:solidFill>
              </a:rPr>
              <a:t>|w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Skip-gram: данные для обучения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text = ‘Особую опасность таил для Пнина английский язык.’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952500" y="18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{0A64382F-FE71-47DC-99E6-8DD2C591AD3F}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особую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пнина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Задача: мультиклассовая классификация на n классов, где </a:t>
            </a:r>
            <a:r>
              <a:rPr lang="en">
                <a:solidFill>
                  <a:schemeClr val="dk1"/>
                </a:solidFill>
              </a:rPr>
              <a:t>n - размер словаря.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2029878" y="21408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2029878" y="23987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029878" y="265657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2029878" y="291442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2029878" y="362267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2029878" y="388052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2029878" y="413837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2029878" y="439621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2029878" y="312760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3720297" y="262957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3720297" y="2887425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3720297" y="35956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720297" y="38535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3720297" y="3100606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5410715" y="208689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5410715" y="234474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5410715" y="2602592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5410715" y="2860439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5410715" y="356869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5410715" y="382654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5410715" y="408438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410715" y="4342236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5410715" y="3073620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92" name="Google Shape;192;p25"/>
          <p:cNvCxnSpPr>
            <a:stCxn id="178" idx="0"/>
            <a:endCxn id="169" idx="0"/>
          </p:cNvCxnSpPr>
          <p:nvPr/>
        </p:nvCxnSpPr>
        <p:spPr>
          <a:xfrm rot="10800000">
            <a:off x="2130897" y="2140878"/>
            <a:ext cx="1690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5"/>
          <p:cNvCxnSpPr>
            <a:stCxn id="181" idx="4"/>
            <a:endCxn id="176" idx="4"/>
          </p:cNvCxnSpPr>
          <p:nvPr/>
        </p:nvCxnSpPr>
        <p:spPr>
          <a:xfrm flipH="1">
            <a:off x="2130897" y="4066827"/>
            <a:ext cx="16905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5"/>
          <p:cNvCxnSpPr>
            <a:stCxn id="178" idx="0"/>
            <a:endCxn id="183" idx="0"/>
          </p:cNvCxnSpPr>
          <p:nvPr/>
        </p:nvCxnSpPr>
        <p:spPr>
          <a:xfrm flipH="1" rot="10800000">
            <a:off x="3821397" y="2086878"/>
            <a:ext cx="16905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5"/>
          <p:cNvCxnSpPr>
            <a:stCxn id="181" idx="4"/>
            <a:endCxn id="190" idx="4"/>
          </p:cNvCxnSpPr>
          <p:nvPr/>
        </p:nvCxnSpPr>
        <p:spPr>
          <a:xfrm>
            <a:off x="3821397" y="4066827"/>
            <a:ext cx="1690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5"/>
          <p:cNvSpPr/>
          <p:nvPr/>
        </p:nvSpPr>
        <p:spPr>
          <a:xfrm>
            <a:off x="246875" y="3744025"/>
            <a:ext cx="8265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1337475" y="214087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337475" y="239873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1337475" y="265659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1337475" y="288742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337475" y="359568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1337475" y="38535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337475" y="411140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1337475" y="434223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1591483" y="2246787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1591495" y="2504649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1591483" y="276251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1591483" y="3020372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1591483" y="3731346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/>
          <p:nvPr/>
        </p:nvCxnSpPr>
        <p:spPr>
          <a:xfrm>
            <a:off x="1591495" y="3989208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5"/>
          <p:cNvCxnSpPr/>
          <p:nvPr/>
        </p:nvCxnSpPr>
        <p:spPr>
          <a:xfrm>
            <a:off x="1591483" y="424707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/>
          <p:nvPr/>
        </p:nvCxnSpPr>
        <p:spPr>
          <a:xfrm>
            <a:off x="1591483" y="4504931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5"/>
          <p:cNvSpPr txBox="1"/>
          <p:nvPr/>
        </p:nvSpPr>
        <p:spPr>
          <a:xfrm>
            <a:off x="3717206" y="420791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5618299" y="3214000"/>
            <a:ext cx="991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+ Softmax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6609774" y="208693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0.03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609774" y="234479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6609774" y="2602654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0.02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6609774" y="283347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6609774" y="354174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0.15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6609774" y="379960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0.07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6609774" y="4057465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0.46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6609774" y="428828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7886825" y="208679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7886825" y="234466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7886825" y="260252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7886825" y="28333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7886825" y="354160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886825" y="379947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7886825" y="405733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7886825" y="428815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6797265" y="307375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15640" y="307363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389265" y="312770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8352500" y="3962675"/>
            <a:ext cx="577200" cy="402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cxnSp>
        <p:nvCxnSpPr>
          <p:cNvPr id="235" name="Google Shape;235;p25"/>
          <p:cNvCxnSpPr>
            <a:stCxn id="196" idx="3"/>
            <a:endCxn id="202" idx="1"/>
          </p:cNvCxnSpPr>
          <p:nvPr/>
        </p:nvCxnSpPr>
        <p:spPr>
          <a:xfrm>
            <a:off x="1073375" y="3960175"/>
            <a:ext cx="2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>
            <a:stCxn id="229" idx="3"/>
            <a:endCxn id="234" idx="1"/>
          </p:cNvCxnSpPr>
          <p:nvPr/>
        </p:nvCxnSpPr>
        <p:spPr>
          <a:xfrm>
            <a:off x="8089025" y="4163982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5"/>
          <p:cNvCxnSpPr/>
          <p:nvPr/>
        </p:nvCxnSpPr>
        <p:spPr>
          <a:xfrm>
            <a:off x="7196575" y="3306525"/>
            <a:ext cx="5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238" name="Google Shape;238;p25"/>
          <p:cNvSpPr txBox="1"/>
          <p:nvPr/>
        </p:nvSpPr>
        <p:spPr>
          <a:xfrm>
            <a:off x="7210975" y="2832125"/>
            <a:ext cx="577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1977906" y="465408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5374706" y="460006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2463700" y="3021575"/>
            <a:ext cx="11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Матрица А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nxk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4097513" y="3021563"/>
            <a:ext cx="113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Матрица 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kxn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>
            <a:off x="3760375" y="2168350"/>
            <a:ext cx="50400" cy="3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5"/>
          <p:cNvSpPr txBox="1"/>
          <p:nvPr/>
        </p:nvSpPr>
        <p:spPr>
          <a:xfrm>
            <a:off x="2658200" y="1780375"/>
            <a:ext cx="2276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Нет функции активации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6583650" y="2197150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Google Shape;246;p25"/>
          <p:cNvSpPr/>
          <p:nvPr/>
        </p:nvSpPr>
        <p:spPr>
          <a:xfrm flipH="1">
            <a:off x="7118850" y="2188463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311700" y="1152475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Вопрос: что содержат матрицы А и В?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2029878" y="21408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2029878" y="23987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2029878" y="265657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2029878" y="291442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2029878" y="362267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2029878" y="388052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2029878" y="413837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029878" y="439621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2029878" y="312760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3720297" y="262957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3720297" y="2887425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3720297" y="35956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3720297" y="38535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3720297" y="3100606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5410715" y="208689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5410715" y="234474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5410715" y="2602592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5410715" y="2860439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5410715" y="356869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5410715" y="382654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5410715" y="408438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5410715" y="4342236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5410715" y="3073620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246875" y="3744025"/>
            <a:ext cx="8265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1337475" y="214087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1337475" y="239873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1337475" y="265659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1337475" y="288742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337475" y="359568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1337475" y="38535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1337475" y="411140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1337475" y="434223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285" name="Google Shape;285;p26"/>
          <p:cNvCxnSpPr/>
          <p:nvPr/>
        </p:nvCxnSpPr>
        <p:spPr>
          <a:xfrm>
            <a:off x="1591483" y="2246787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26"/>
          <p:cNvCxnSpPr/>
          <p:nvPr/>
        </p:nvCxnSpPr>
        <p:spPr>
          <a:xfrm>
            <a:off x="1591495" y="2504649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6"/>
          <p:cNvCxnSpPr/>
          <p:nvPr/>
        </p:nvCxnSpPr>
        <p:spPr>
          <a:xfrm>
            <a:off x="1591483" y="276251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6"/>
          <p:cNvCxnSpPr/>
          <p:nvPr/>
        </p:nvCxnSpPr>
        <p:spPr>
          <a:xfrm>
            <a:off x="1591483" y="3020372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6"/>
          <p:cNvCxnSpPr/>
          <p:nvPr/>
        </p:nvCxnSpPr>
        <p:spPr>
          <a:xfrm>
            <a:off x="1591483" y="3731346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6"/>
          <p:cNvCxnSpPr/>
          <p:nvPr/>
        </p:nvCxnSpPr>
        <p:spPr>
          <a:xfrm>
            <a:off x="1591495" y="3989208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6"/>
          <p:cNvCxnSpPr/>
          <p:nvPr/>
        </p:nvCxnSpPr>
        <p:spPr>
          <a:xfrm>
            <a:off x="1591483" y="424707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6"/>
          <p:cNvCxnSpPr/>
          <p:nvPr/>
        </p:nvCxnSpPr>
        <p:spPr>
          <a:xfrm>
            <a:off x="1591483" y="4504931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6"/>
          <p:cNvSpPr txBox="1"/>
          <p:nvPr/>
        </p:nvSpPr>
        <p:spPr>
          <a:xfrm>
            <a:off x="3717206" y="420791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5618299" y="3214000"/>
            <a:ext cx="991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+ Softmax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7886825" y="208679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7886825" y="234466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7886825" y="260252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7886825" y="28333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7886825" y="354160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7886825" y="379947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7886825" y="405733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7886825" y="428815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7915640" y="307363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1389265" y="312770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8352500" y="3962675"/>
            <a:ext cx="577200" cy="402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cxnSp>
        <p:nvCxnSpPr>
          <p:cNvPr id="306" name="Google Shape;306;p26"/>
          <p:cNvCxnSpPr>
            <a:stCxn id="276" idx="3"/>
            <a:endCxn id="282" idx="1"/>
          </p:cNvCxnSpPr>
          <p:nvPr/>
        </p:nvCxnSpPr>
        <p:spPr>
          <a:xfrm>
            <a:off x="1073375" y="3960175"/>
            <a:ext cx="2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6"/>
          <p:cNvCxnSpPr>
            <a:stCxn id="301" idx="3"/>
            <a:endCxn id="305" idx="1"/>
          </p:cNvCxnSpPr>
          <p:nvPr/>
        </p:nvCxnSpPr>
        <p:spPr>
          <a:xfrm>
            <a:off x="8089025" y="4163982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6"/>
          <p:cNvCxnSpPr/>
          <p:nvPr/>
        </p:nvCxnSpPr>
        <p:spPr>
          <a:xfrm>
            <a:off x="7196575" y="3306525"/>
            <a:ext cx="5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309" name="Google Shape;309;p26"/>
          <p:cNvSpPr txBox="1"/>
          <p:nvPr/>
        </p:nvSpPr>
        <p:spPr>
          <a:xfrm>
            <a:off x="7210975" y="2832125"/>
            <a:ext cx="577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1977906" y="465408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5374706" y="460006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2422038" y="2153000"/>
            <a:ext cx="1105200" cy="2390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Матрица 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nxk</a:t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4106150" y="2656600"/>
            <a:ext cx="1147500" cy="13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Матрица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kxn</a:t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6609774" y="208693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0.03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6609774" y="234479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6609774" y="2602654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0.02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7" name="Google Shape;317;p26"/>
          <p:cNvSpPr txBox="1"/>
          <p:nvPr/>
        </p:nvSpPr>
        <p:spPr>
          <a:xfrm>
            <a:off x="6609774" y="283347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8" name="Google Shape;318;p26"/>
          <p:cNvSpPr txBox="1"/>
          <p:nvPr/>
        </p:nvSpPr>
        <p:spPr>
          <a:xfrm>
            <a:off x="6609774" y="354174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0.15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9" name="Google Shape;319;p26"/>
          <p:cNvSpPr txBox="1"/>
          <p:nvPr/>
        </p:nvSpPr>
        <p:spPr>
          <a:xfrm>
            <a:off x="6609774" y="379960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0.07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6609774" y="4057465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0.46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6609774" y="428828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6797265" y="307375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6583650" y="2197150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Google Shape;324;p26"/>
          <p:cNvSpPr/>
          <p:nvPr/>
        </p:nvSpPr>
        <p:spPr>
          <a:xfrm flipH="1">
            <a:off x="7118850" y="2188463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Google Shape;325;p26"/>
          <p:cNvSpPr txBox="1"/>
          <p:nvPr/>
        </p:nvSpPr>
        <p:spPr>
          <a:xfrm>
            <a:off x="1808150" y="1692900"/>
            <a:ext cx="756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Слой 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3580125" y="2269875"/>
            <a:ext cx="7563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Слой j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311700" y="1152475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Ответ: А и В - это матрицы весов нейросети.</a:t>
            </a:r>
            <a:endParaRPr/>
          </a:p>
        </p:txBody>
      </p:sp>
      <p:graphicFrame>
        <p:nvGraphicFramePr>
          <p:cNvPr id="333" name="Google Shape;333;p27"/>
          <p:cNvGraphicFramePr/>
          <p:nvPr/>
        </p:nvGraphicFramePr>
        <p:xfrm>
          <a:off x="329250" y="227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{0A64382F-FE71-47DC-99E6-8DD2C591AD3F}</a:tableStyleId>
              </a:tblPr>
              <a:tblGrid>
                <a:gridCol w="1414250"/>
                <a:gridCol w="1414250"/>
                <a:gridCol w="1414250"/>
                <a:gridCol w="1414250"/>
                <a:gridCol w="1414250"/>
                <a:gridCol w="141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Матрица А</a:t>
                      </a:r>
                      <a:r>
                        <a:rPr lang="en" sz="1300"/>
                        <a:t>↘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Нейрон 1 слоя j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Нейрон 2 слоя j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Нейрон k слоя j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немолодой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Нейрон 1 слоя i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вес</a:t>
                      </a:r>
                      <a:r>
                        <a:rPr baseline="-25000" lang="en" sz="1300"/>
                        <a:t>i1,j1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вес</a:t>
                      </a:r>
                      <a:r>
                        <a:rPr baseline="-25000" lang="en" sz="1300"/>
                        <a:t>i1,j2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i1,jk</a:t>
                      </a:r>
                      <a:endParaRPr baseline="-25000"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пассажир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Нейрон 2 слоя i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i2,j1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i2,j2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i2,jk</a:t>
                      </a:r>
                      <a:endParaRPr baseline="-25000" sz="13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таил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Нейрон n слоя i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in,j1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in,j2</a:t>
                      </a:r>
                      <a:endParaRPr baseline="-25000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вес</a:t>
                      </a:r>
                      <a:r>
                        <a:rPr baseline="-25000" lang="en" sz="1300">
                          <a:solidFill>
                            <a:schemeClr val="dk1"/>
                          </a:solidFill>
                        </a:rPr>
                        <a:t>in,jk</a:t>
                      </a:r>
                      <a:endParaRPr baseline="-25000"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27"/>
          <p:cNvSpPr/>
          <p:nvPr/>
        </p:nvSpPr>
        <p:spPr>
          <a:xfrm>
            <a:off x="6245675" y="792425"/>
            <a:ext cx="446700" cy="3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i1</a:t>
            </a:r>
            <a:endParaRPr sz="1300"/>
          </a:p>
        </p:txBody>
      </p:sp>
      <p:sp>
        <p:nvSpPr>
          <p:cNvPr id="335" name="Google Shape;335;p27"/>
          <p:cNvSpPr/>
          <p:nvPr/>
        </p:nvSpPr>
        <p:spPr>
          <a:xfrm>
            <a:off x="7877075" y="1415800"/>
            <a:ext cx="446700" cy="3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jk</a:t>
            </a:r>
            <a:endParaRPr sz="1300"/>
          </a:p>
        </p:txBody>
      </p:sp>
      <p:sp>
        <p:nvSpPr>
          <p:cNvPr id="336" name="Google Shape;336;p27"/>
          <p:cNvSpPr/>
          <p:nvPr/>
        </p:nvSpPr>
        <p:spPr>
          <a:xfrm>
            <a:off x="7877075" y="792425"/>
            <a:ext cx="446700" cy="3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j2</a:t>
            </a:r>
            <a:endParaRPr sz="1300"/>
          </a:p>
        </p:txBody>
      </p:sp>
      <p:sp>
        <p:nvSpPr>
          <p:cNvPr id="337" name="Google Shape;337;p27"/>
          <p:cNvSpPr/>
          <p:nvPr/>
        </p:nvSpPr>
        <p:spPr>
          <a:xfrm>
            <a:off x="7877075" y="169050"/>
            <a:ext cx="446700" cy="389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j1</a:t>
            </a:r>
            <a:endParaRPr sz="1300"/>
          </a:p>
        </p:txBody>
      </p:sp>
      <p:cxnSp>
        <p:nvCxnSpPr>
          <p:cNvPr id="338" name="Google Shape;338;p27"/>
          <p:cNvCxnSpPr>
            <a:stCxn id="334" idx="6"/>
            <a:endCxn id="337" idx="2"/>
          </p:cNvCxnSpPr>
          <p:nvPr/>
        </p:nvCxnSpPr>
        <p:spPr>
          <a:xfrm flipH="1" rot="10800000">
            <a:off x="6692375" y="363575"/>
            <a:ext cx="118470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7"/>
          <p:cNvCxnSpPr>
            <a:endCxn id="336" idx="2"/>
          </p:cNvCxnSpPr>
          <p:nvPr/>
        </p:nvCxnSpPr>
        <p:spPr>
          <a:xfrm>
            <a:off x="6692375" y="986975"/>
            <a:ext cx="11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7"/>
          <p:cNvCxnSpPr>
            <a:stCxn id="334" idx="6"/>
            <a:endCxn id="335" idx="2"/>
          </p:cNvCxnSpPr>
          <p:nvPr/>
        </p:nvCxnSpPr>
        <p:spPr>
          <a:xfrm>
            <a:off x="6692375" y="986975"/>
            <a:ext cx="118470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7"/>
          <p:cNvSpPr txBox="1"/>
          <p:nvPr/>
        </p:nvSpPr>
        <p:spPr>
          <a:xfrm>
            <a:off x="6858975" y="324175"/>
            <a:ext cx="661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</a:t>
            </a:r>
            <a:r>
              <a:rPr baseline="-25000" lang="en" sz="1200">
                <a:solidFill>
                  <a:schemeClr val="dk2"/>
                </a:solidFill>
              </a:rPr>
              <a:t>i1,j1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7119425" y="655575"/>
            <a:ext cx="661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</a:t>
            </a:r>
            <a:r>
              <a:rPr baseline="-25000" lang="en" sz="1200">
                <a:solidFill>
                  <a:schemeClr val="dk2"/>
                </a:solidFill>
              </a:rPr>
              <a:t>i1,j2</a:t>
            </a:r>
            <a:endParaRPr baseline="-25000" sz="1200">
              <a:solidFill>
                <a:schemeClr val="dk2"/>
              </a:solidFill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7119425" y="1327913"/>
            <a:ext cx="661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</a:t>
            </a:r>
            <a:r>
              <a:rPr baseline="-25000" lang="en" sz="1200">
                <a:solidFill>
                  <a:schemeClr val="dk2"/>
                </a:solidFill>
              </a:rPr>
              <a:t>i1,jk</a:t>
            </a:r>
            <a:endParaRPr baseline="-25000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311700" y="1152475"/>
            <a:ext cx="85206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Таким образом, 0.46 - это произведение строки матрицы А </a:t>
            </a:r>
            <a:r>
              <a:rPr lang="en">
                <a:solidFill>
                  <a:schemeClr val="dk1"/>
                </a:solidFill>
              </a:rPr>
              <a:t>и столбца матрицы В</a:t>
            </a:r>
            <a:r>
              <a:rPr lang="en"/>
              <a:t> с порядковым номером n-2, присвоенным в словаре слову “таил”.</a:t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2029878" y="21408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2029878" y="23987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2029878" y="265657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2029878" y="291442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2029878" y="362267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2029878" y="388052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2029878" y="413837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2029878" y="439621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 txBox="1"/>
          <p:nvPr/>
        </p:nvSpPr>
        <p:spPr>
          <a:xfrm>
            <a:off x="2029878" y="312760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3720297" y="262957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3720297" y="2887425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>
            <a:off x="3720297" y="3595680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3720297" y="385352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3720297" y="3100606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5410715" y="2086897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5410715" y="234474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5410715" y="2602592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5410715" y="2860439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5410715" y="3568694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5410715" y="3826541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5410715" y="4084388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5410715" y="4342236"/>
            <a:ext cx="202200" cy="213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5410715" y="3073620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246875" y="3744025"/>
            <a:ext cx="8265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1337475" y="214087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1337475" y="239873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1337475" y="265659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1337475" y="288742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1337475" y="3595683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1337475" y="38535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1337475" y="411140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1337475" y="434223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382" name="Google Shape;382;p28"/>
          <p:cNvCxnSpPr/>
          <p:nvPr/>
        </p:nvCxnSpPr>
        <p:spPr>
          <a:xfrm>
            <a:off x="1591483" y="2246787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8"/>
          <p:cNvCxnSpPr/>
          <p:nvPr/>
        </p:nvCxnSpPr>
        <p:spPr>
          <a:xfrm>
            <a:off x="1591495" y="2504649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8"/>
          <p:cNvCxnSpPr/>
          <p:nvPr/>
        </p:nvCxnSpPr>
        <p:spPr>
          <a:xfrm>
            <a:off x="1591483" y="276251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8"/>
          <p:cNvCxnSpPr/>
          <p:nvPr/>
        </p:nvCxnSpPr>
        <p:spPr>
          <a:xfrm>
            <a:off x="1591483" y="3020372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8"/>
          <p:cNvCxnSpPr/>
          <p:nvPr/>
        </p:nvCxnSpPr>
        <p:spPr>
          <a:xfrm>
            <a:off x="1591483" y="3731346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8"/>
          <p:cNvCxnSpPr/>
          <p:nvPr/>
        </p:nvCxnSpPr>
        <p:spPr>
          <a:xfrm>
            <a:off x="1591495" y="3989208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8"/>
          <p:cNvCxnSpPr/>
          <p:nvPr/>
        </p:nvCxnSpPr>
        <p:spPr>
          <a:xfrm>
            <a:off x="1591483" y="4247070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8"/>
          <p:cNvCxnSpPr/>
          <p:nvPr/>
        </p:nvCxnSpPr>
        <p:spPr>
          <a:xfrm>
            <a:off x="1591483" y="4504931"/>
            <a:ext cx="386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8"/>
          <p:cNvSpPr txBox="1"/>
          <p:nvPr/>
        </p:nvSpPr>
        <p:spPr>
          <a:xfrm>
            <a:off x="3717206" y="420791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5618299" y="3214000"/>
            <a:ext cx="991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+ Softmax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7886825" y="208679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7886825" y="234466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7886825" y="260252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7886825" y="283334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7886825" y="3541608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7886825" y="3799470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7886825" y="405733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7886825" y="4288155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7915640" y="3073632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1389265" y="312770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8352500" y="3962675"/>
            <a:ext cx="577200" cy="4026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cxnSp>
        <p:nvCxnSpPr>
          <p:cNvPr id="403" name="Google Shape;403;p28"/>
          <p:cNvCxnSpPr>
            <a:stCxn id="373" idx="3"/>
            <a:endCxn id="379" idx="1"/>
          </p:cNvCxnSpPr>
          <p:nvPr/>
        </p:nvCxnSpPr>
        <p:spPr>
          <a:xfrm>
            <a:off x="1073375" y="3960175"/>
            <a:ext cx="2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8"/>
          <p:cNvCxnSpPr>
            <a:stCxn id="398" idx="3"/>
            <a:endCxn id="402" idx="1"/>
          </p:cNvCxnSpPr>
          <p:nvPr/>
        </p:nvCxnSpPr>
        <p:spPr>
          <a:xfrm>
            <a:off x="8089025" y="4163982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8"/>
          <p:cNvCxnSpPr/>
          <p:nvPr/>
        </p:nvCxnSpPr>
        <p:spPr>
          <a:xfrm>
            <a:off x="7196575" y="3306525"/>
            <a:ext cx="5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406" name="Google Shape;406;p28"/>
          <p:cNvSpPr txBox="1"/>
          <p:nvPr/>
        </p:nvSpPr>
        <p:spPr>
          <a:xfrm>
            <a:off x="7210975" y="2832125"/>
            <a:ext cx="5772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1977906" y="4654087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5374706" y="4600062"/>
            <a:ext cx="202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2422038" y="2153000"/>
            <a:ext cx="1105200" cy="2390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Матрица 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nxk</a:t>
            </a: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4106150" y="2656600"/>
            <a:ext cx="1147500" cy="13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Матрица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kxn</a:t>
            </a:r>
            <a:endParaRPr/>
          </a:p>
        </p:txBody>
      </p:sp>
      <p:sp>
        <p:nvSpPr>
          <p:cNvPr id="411" name="Google Shape;411;p28"/>
          <p:cNvSpPr txBox="1"/>
          <p:nvPr/>
        </p:nvSpPr>
        <p:spPr>
          <a:xfrm>
            <a:off x="6609774" y="208693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0.03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6609774" y="234479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6609774" y="2602654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0.02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6609774" y="283347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6609774" y="3541741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0.15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6609774" y="3799603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0.07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6609774" y="4057465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0.46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6609774" y="4288288"/>
            <a:ext cx="577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0.00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6797265" y="3073757"/>
            <a:ext cx="202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20" name="Google Shape;420;p28"/>
          <p:cNvSpPr/>
          <p:nvPr/>
        </p:nvSpPr>
        <p:spPr>
          <a:xfrm>
            <a:off x="6583650" y="2197150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1" name="Google Shape;421;p28"/>
          <p:cNvSpPr/>
          <p:nvPr/>
        </p:nvSpPr>
        <p:spPr>
          <a:xfrm flipH="1">
            <a:off x="7118850" y="2188463"/>
            <a:ext cx="94250" cy="2211575"/>
          </a:xfrm>
          <a:custGeom>
            <a:rect b="b" l="l" r="r" t="t"/>
            <a:pathLst>
              <a:path extrusionOk="0" h="88463" w="3770">
                <a:moveTo>
                  <a:pt x="3770" y="0"/>
                </a:moveTo>
                <a:cubicBezTo>
                  <a:pt x="3146" y="8260"/>
                  <a:pt x="120" y="34818"/>
                  <a:pt x="24" y="49562"/>
                </a:cubicBezTo>
                <a:cubicBezTo>
                  <a:pt x="-72" y="64306"/>
                  <a:pt x="2666" y="81980"/>
                  <a:pt x="3194" y="884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Word2Vec: обучение</a:t>
            </a:r>
            <a:endParaRPr/>
          </a:p>
        </p:txBody>
      </p:sp>
      <p:sp>
        <p:nvSpPr>
          <p:cNvPr id="427" name="Google Shape;4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Задача обучения Word2Vec - оптимизировать веса матриц А и 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Матрица А представляет вектор слова i как центрального слова, а матрица В - вектор слова i как слова в контексте.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Обе матрицы можно использовать в качестве матриц эмбеддингов слов.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>
            <p:ph type="title"/>
          </p:nvPr>
        </p:nvSpPr>
        <p:spPr>
          <a:xfrm>
            <a:off x="311700" y="380200"/>
            <a:ext cx="479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Skip-gram with negative sampling</a:t>
            </a:r>
            <a:endParaRPr/>
          </a:p>
        </p:txBody>
      </p:sp>
      <p:sp>
        <p:nvSpPr>
          <p:cNvPr id="433" name="Google Shape;433;p30"/>
          <p:cNvSpPr txBox="1"/>
          <p:nvPr>
            <p:ph idx="1" type="body"/>
          </p:nvPr>
        </p:nvSpPr>
        <p:spPr>
          <a:xfrm>
            <a:off x="311700" y="1389600"/>
            <a:ext cx="4651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Интуиция 1: вместо того, чтобы предсказывать слова, почему бы не предсказывать вероятности того, что слова окажутся рядом?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Интуиция 2: чтобы создать датасет для этого задания, нужны не только положительные, но и отрицательные примеры.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Цель: упростить задачу и уменьшить вычислительные затраты.</a:t>
            </a:r>
            <a:endParaRPr sz="1700"/>
          </a:p>
        </p:txBody>
      </p:sp>
      <p:graphicFrame>
        <p:nvGraphicFramePr>
          <p:cNvPr id="434" name="Google Shape;434;p30"/>
          <p:cNvGraphicFramePr/>
          <p:nvPr/>
        </p:nvGraphicFramePr>
        <p:xfrm>
          <a:off x="5307175" y="3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{0A64382F-FE71-47DC-99E6-8DD2C591AD3F}</a:tableStyleId>
              </a:tblPr>
              <a:tblGrid>
                <a:gridCol w="1034675"/>
                <a:gridCol w="1034675"/>
                <a:gridCol w="1034675"/>
              </a:tblGrid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особую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кондуктор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опасность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для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таил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Желаемые результаты обучения</a:t>
            </a:r>
            <a:endParaRPr/>
          </a:p>
        </p:txBody>
      </p:sp>
      <p:sp>
        <p:nvSpPr>
          <p:cNvPr id="440" name="Google Shape;440;p31"/>
          <p:cNvSpPr txBox="1"/>
          <p:nvPr/>
        </p:nvSpPr>
        <p:spPr>
          <a:xfrm>
            <a:off x="165675" y="4718475"/>
            <a:ext cx="8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Картинка: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https://habr.com/ru/articles/446530/</a:t>
            </a:r>
            <a:r>
              <a:rPr lang="en" sz="900">
                <a:solidFill>
                  <a:schemeClr val="dk1"/>
                </a:solidFill>
              </a:rPr>
              <a:t> (</a:t>
            </a:r>
            <a:r>
              <a:rPr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https://jalammar.github.io/illustrated-word2vec/</a:t>
            </a:r>
            <a:r>
              <a:rPr lang="en" sz="900">
                <a:solidFill>
                  <a:schemeClr val="dk1"/>
                </a:solidFill>
              </a:rPr>
              <a:t>)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41" name="Google Shape;4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Возьмём эмбеддинг слова “king” из библиотеки GloVe: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[ 0.50451 , 0.68607 , -0.59517 , -0.022801, 0.60046 , -0.13498 , -0.08813 , 0.47377 , -0.61798 , -0.31012 , -0.076666, 1.493 , -0.034189, -0.98173 , 0.68229 , 0.81722 , -0.51874 , -0.31503 , -0.55809 , 0.66421 , 0.1961 , -0.13495 , -0.11476 , -0.30344 , 0.41177 , -2.223 , -1.0756 , -1.0783 , -0.34354 , 0.33505 , 1.9927 , -0.04234 , -0.64319 , 0.71125 , 0.49159 , 0.16754 , 0.34344 , -0.25663 , -0.8523 , 0.1661 , 0.40102 , 1.1685 , -1.0137 , -0.21585 , -0.15155 , 0.78321 , -0.91241 , -1.6106 , -0.64426 , -0.51042 ]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И сделаем его heatmap (схему, где большие числа обозначены теплым цветом, а меньшие - холодным):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2" name="Google Shape;44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66725"/>
            <a:ext cx="9144000" cy="11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Дистрибутивная семантика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</a:t>
            </a:r>
            <a:r>
              <a:rPr lang="en"/>
              <a:t>бласть лингвистики, которая занимается вычислением степени семантической близости между лингвистическими единицами на основании их распределения (дистрибуции) в больших массивах лингвистических данных (текстовых корпусах). (Википедия)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title"/>
          </p:nvPr>
        </p:nvSpPr>
        <p:spPr>
          <a:xfrm>
            <a:off x="311700" y="260250"/>
            <a:ext cx="8145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Желаемые результаты обучения</a:t>
            </a:r>
            <a:endParaRPr/>
          </a:p>
        </p:txBody>
      </p:sp>
      <p:pic>
        <p:nvPicPr>
          <p:cNvPr id="448" name="Google Shape;4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875" y="1389600"/>
            <a:ext cx="5679249" cy="30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2"/>
          <p:cNvSpPr txBox="1"/>
          <p:nvPr/>
        </p:nvSpPr>
        <p:spPr>
          <a:xfrm>
            <a:off x="165675" y="4718475"/>
            <a:ext cx="8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Картинка: </a:t>
            </a:r>
            <a:r>
              <a:rPr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https://habr.com/ru/articles/446530/</a:t>
            </a:r>
            <a:r>
              <a:rPr lang="en" sz="900">
                <a:solidFill>
                  <a:schemeClr val="dk1"/>
                </a:solidFill>
              </a:rPr>
              <a:t> (</a:t>
            </a:r>
            <a:r>
              <a:rPr lang="en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https://jalammar.github.io/illustrated-word2vec/</a:t>
            </a:r>
            <a:r>
              <a:rPr lang="en" sz="900">
                <a:solidFill>
                  <a:schemeClr val="dk1"/>
                </a:solidFill>
              </a:rPr>
              <a:t>)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50" name="Google Shape;45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Сравним эмбеддинг слова “king” с похожими словами.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 txBox="1"/>
          <p:nvPr>
            <p:ph type="title"/>
          </p:nvPr>
        </p:nvSpPr>
        <p:spPr>
          <a:xfrm>
            <a:off x="311700" y="404325"/>
            <a:ext cx="8089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Желаемые результаты обучения</a:t>
            </a:r>
            <a:endParaRPr/>
          </a:p>
        </p:txBody>
      </p:sp>
      <p:sp>
        <p:nvSpPr>
          <p:cNvPr id="456" name="Google Shape;456;p33"/>
          <p:cNvSpPr txBox="1"/>
          <p:nvPr/>
        </p:nvSpPr>
        <p:spPr>
          <a:xfrm>
            <a:off x="165675" y="4718475"/>
            <a:ext cx="808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Картинка: </a:t>
            </a:r>
            <a:r>
              <a:rPr lang="en" sz="9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https://habr.com/ru/articles/446530/</a:t>
            </a:r>
            <a:r>
              <a:rPr lang="en" sz="900">
                <a:solidFill>
                  <a:schemeClr val="dk1"/>
                </a:solidFill>
              </a:rPr>
              <a:t> (</a:t>
            </a:r>
            <a:r>
              <a:rPr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https://jalammar.github.io/illustrated-word2vec/</a:t>
            </a:r>
            <a:r>
              <a:rPr lang="en" sz="900">
                <a:solidFill>
                  <a:schemeClr val="dk1"/>
                </a:solidFill>
              </a:rPr>
              <a:t>)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457" name="Google Shape;45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050" y="1633449"/>
            <a:ext cx="4951925" cy="24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3"/>
          <p:cNvSpPr txBox="1"/>
          <p:nvPr>
            <p:ph idx="1" type="body"/>
          </p:nvPr>
        </p:nvSpPr>
        <p:spPr>
          <a:xfrm>
            <a:off x="311700" y="1389600"/>
            <a:ext cx="3138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Вектора эмбеддингов можно вычитать и складывать, и результаты этих операций будут </a:t>
            </a:r>
            <a:r>
              <a:rPr lang="en" sz="1800"/>
              <a:t>интерпретируемы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type="title"/>
          </p:nvPr>
        </p:nvSpPr>
        <p:spPr>
          <a:xfrm>
            <a:off x="311700" y="346700"/>
            <a:ext cx="8052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Желаемые результаты обучения</a:t>
            </a:r>
            <a:endParaRPr/>
          </a:p>
        </p:txBody>
      </p:sp>
      <p:sp>
        <p:nvSpPr>
          <p:cNvPr id="464" name="Google Shape;464;p34"/>
          <p:cNvSpPr txBox="1"/>
          <p:nvPr/>
        </p:nvSpPr>
        <p:spPr>
          <a:xfrm>
            <a:off x="165675" y="4718475"/>
            <a:ext cx="866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Картинка: </a:t>
            </a:r>
            <a:r>
              <a:rPr lang="en" sz="900">
                <a:solidFill>
                  <a:schemeClr val="dk2"/>
                </a:solidFill>
              </a:rPr>
              <a:t>Mikolov, T., Sutskever, I., Chen, K., Corrado, G. S., &amp; Dean, J. (2013). Distributed representations of words and phrases and their compositionality. Advances in neural information processing systems, 26.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465" name="Google Shape;4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350" y="1173050"/>
            <a:ext cx="4614009" cy="33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4"/>
          <p:cNvSpPr txBox="1"/>
          <p:nvPr>
            <p:ph idx="1" type="body"/>
          </p:nvPr>
        </p:nvSpPr>
        <p:spPr>
          <a:xfrm>
            <a:off x="311700" y="1389600"/>
            <a:ext cx="3765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Пример из оригинальной статьи: если вычесть из вектора “China” вектор “Beijing”, а потом к результирующему вектору прибавить вектор “Russia”, можно получить вектор, близкий к “Moscow”.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плюсы и минусы</a:t>
            </a:r>
            <a:endParaRPr/>
          </a:p>
        </p:txBody>
      </p:sp>
      <p:sp>
        <p:nvSpPr>
          <p:cNvPr id="472" name="Google Shape;47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Вектора имеют смысл;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Можно установить любую размерность;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Модель можно дообучать на новых документах.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Неоптимальные эмбеддинги для редких слов;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Для однокоренных слов эмбеддинги разные;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Нельзя добавить новые вектора слов без обучения заново.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 пределами Word2Vec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Другие эмбеддинги</a:t>
            </a:r>
            <a:endParaRPr/>
          </a:p>
        </p:txBody>
      </p:sp>
      <p:sp>
        <p:nvSpPr>
          <p:cNvPr id="483" name="Google Shape;48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Fasttext;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ELMO;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BERT…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Fasttext</a:t>
            </a:r>
            <a:endParaRPr/>
          </a:p>
        </p:txBody>
      </p:sp>
      <p:sp>
        <p:nvSpPr>
          <p:cNvPr id="489" name="Google Shape;48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Skip-gram с негативным семплированием;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К основной модели добавлена модель с использованием символьных н-грамм с n от 3 до 6 символов и самого слова: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котичек</a:t>
            </a:r>
            <a:r>
              <a:rPr lang="en"/>
              <a:t> = &lt;ко, кот, оти, тич, иче, чек, ек&gt;; &lt;котичек&gt;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Токены &lt; и &gt; сигнализируют начало и конец слова, чтобы модель отделяла аффиксы от частей другого слова.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Можно не беспокоиться о редких и незнакомых словах;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Словарь модели всё ещё очень большой.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Vectors (GloVe)</a:t>
            </a:r>
            <a:endParaRPr/>
          </a:p>
        </p:txBody>
      </p:sp>
      <p:sp>
        <p:nvSpPr>
          <p:cNvPr id="495" name="Google Shape;495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GloVe использует не только локальные контексты, но и глобальную (рассчитанную на всем корпусе) статистику совместной встречаемости слов.</a:t>
            </a:r>
            <a:endParaRPr sz="1800"/>
          </a:p>
        </p:txBody>
      </p:sp>
      <p:pic>
        <p:nvPicPr>
          <p:cNvPr id="496" name="Google Shape;4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0"/>
            <a:ext cx="3651450" cy="28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525" y="2258213"/>
            <a:ext cx="3651450" cy="2848137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9"/>
          <p:cNvSpPr txBox="1"/>
          <p:nvPr/>
        </p:nvSpPr>
        <p:spPr>
          <a:xfrm>
            <a:off x="389000" y="4647300"/>
            <a:ext cx="48555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Картинки: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https://nlp.stanford.edu/projects/glove/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ELMO</a:t>
            </a:r>
            <a:endParaRPr/>
          </a:p>
        </p:txBody>
      </p:sp>
      <p:sp>
        <p:nvSpPr>
          <p:cNvPr id="504" name="Google Shape;504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ELMO (Embeddings from Language Model) - это рекуррентная нейросеть, принимающая во внимание контекст слова при обучении эмбеддингов.</a:t>
            </a:r>
            <a:endParaRPr sz="1800"/>
          </a:p>
        </p:txBody>
      </p:sp>
      <p:pic>
        <p:nvPicPr>
          <p:cNvPr id="505" name="Google Shape;5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356613"/>
            <a:ext cx="6024300" cy="3012163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0"/>
          <p:cNvSpPr txBox="1"/>
          <p:nvPr/>
        </p:nvSpPr>
        <p:spPr>
          <a:xfrm>
            <a:off x="311700" y="4525775"/>
            <a:ext cx="86499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Картинка: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https://neerc.ifmo.ru/wiki/index.php?title=%D0%92%D0%B5%D0%BA%D1%82%D0%BE%D1%80%D0%BD%D0%BE%D0%B5_%D0%BF%D1%80%D0%B5%D0%B4%D1%81%D1%82%D0%B0%D0%B2%D0%BB%D0%B5%D0%BD%D0%B8%D0%B5_%D1%81%D0%BB%D0%BE%D0%B2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просто слова: эмбеддинги последовательностей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Вычисление семантической близости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Семантическая близость вычисляется при помощи сравнения векторов слов.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Какие способы получить вектор слова мы уже рассмотрели? В чем их достоинства и недостатки?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Эмбеддинги последовательностей слов</a:t>
            </a:r>
            <a:endParaRPr/>
          </a:p>
        </p:txBody>
      </p:sp>
      <p:sp>
        <p:nvSpPr>
          <p:cNvPr id="517" name="Google Shape;51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можно сделать, чтобы получить эмбеддинг предложения или текста?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Складывать эмбеддинги слов;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Предсказывать порядок следования предложений;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Предсказывать слова между двумя предложениями;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Предсказывать, может ли предложение А идти после предложения 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Обучать модель на сложные лингвистические задачи (например, перевод) и доставать эмбеддинги из неё;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</a:t>
            </a:r>
            <a:endParaRPr/>
          </a:p>
        </p:txBody>
      </p:sp>
      <p:sp>
        <p:nvSpPr>
          <p:cNvPr id="523" name="Google Shape;523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Distributed Memory version of Paragraph Vector (PV-DM)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Идея: для каждого абзаца добавлять обучаемый вектор, дополняя модель CBOW. Таким образом, модель как бы выучивает тему параграфа.</a:t>
            </a:r>
            <a:endParaRPr sz="1800"/>
          </a:p>
        </p:txBody>
      </p:sp>
      <p:sp>
        <p:nvSpPr>
          <p:cNvPr id="524" name="Google Shape;524;p43"/>
          <p:cNvSpPr/>
          <p:nvPr/>
        </p:nvSpPr>
        <p:spPr>
          <a:xfrm>
            <a:off x="4572000" y="1145400"/>
            <a:ext cx="1339800" cy="374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Paragraph_id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4572000" y="1924525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немолодой</a:t>
            </a:r>
            <a:endParaRPr/>
          </a:p>
        </p:txBody>
      </p:sp>
      <p:sp>
        <p:nvSpPr>
          <p:cNvPr id="526" name="Google Shape;526;p43"/>
          <p:cNvSpPr/>
          <p:nvPr/>
        </p:nvSpPr>
        <p:spPr>
          <a:xfrm>
            <a:off x="4572000" y="2673325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пассажир</a:t>
            </a:r>
            <a:endParaRPr/>
          </a:p>
        </p:txBody>
      </p:sp>
      <p:sp>
        <p:nvSpPr>
          <p:cNvPr id="527" name="Google Shape;527;p43"/>
          <p:cNvSpPr/>
          <p:nvPr/>
        </p:nvSpPr>
        <p:spPr>
          <a:xfrm>
            <a:off x="4572000" y="3482775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</a:t>
            </a:r>
            <a:endParaRPr/>
          </a:p>
        </p:txBody>
      </p:sp>
      <p:sp>
        <p:nvSpPr>
          <p:cNvPr id="528" name="Google Shape;528;p43"/>
          <p:cNvSpPr/>
          <p:nvPr/>
        </p:nvSpPr>
        <p:spPr>
          <a:xfrm>
            <a:off x="4572000" y="4261900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окна</a:t>
            </a:r>
            <a:endParaRPr/>
          </a:p>
        </p:txBody>
      </p:sp>
      <p:sp>
        <p:nvSpPr>
          <p:cNvPr id="529" name="Google Shape;529;p43"/>
          <p:cNvSpPr/>
          <p:nvPr/>
        </p:nvSpPr>
        <p:spPr>
          <a:xfrm>
            <a:off x="6608725" y="2395975"/>
            <a:ext cx="417900" cy="9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3"/>
          <p:cNvSpPr/>
          <p:nvPr/>
        </p:nvSpPr>
        <p:spPr>
          <a:xfrm>
            <a:off x="7723550" y="2688475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сидевший</a:t>
            </a:r>
            <a:endParaRPr/>
          </a:p>
        </p:txBody>
      </p:sp>
      <p:cxnSp>
        <p:nvCxnSpPr>
          <p:cNvPr id="531" name="Google Shape;531;p43"/>
          <p:cNvCxnSpPr>
            <a:stCxn id="524" idx="3"/>
            <a:endCxn id="529" idx="1"/>
          </p:cNvCxnSpPr>
          <p:nvPr/>
        </p:nvCxnSpPr>
        <p:spPr>
          <a:xfrm>
            <a:off x="5911800" y="1332750"/>
            <a:ext cx="696900" cy="15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2" name="Google Shape;532;p43"/>
          <p:cNvCxnSpPr>
            <a:stCxn id="525" idx="3"/>
            <a:endCxn id="529" idx="1"/>
          </p:cNvCxnSpPr>
          <p:nvPr/>
        </p:nvCxnSpPr>
        <p:spPr>
          <a:xfrm>
            <a:off x="5911800" y="2111875"/>
            <a:ext cx="696900" cy="7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3" name="Google Shape;533;p43"/>
          <p:cNvCxnSpPr>
            <a:stCxn id="526" idx="3"/>
            <a:endCxn id="529" idx="1"/>
          </p:cNvCxnSpPr>
          <p:nvPr/>
        </p:nvCxnSpPr>
        <p:spPr>
          <a:xfrm>
            <a:off x="5911800" y="2860675"/>
            <a:ext cx="6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4" name="Google Shape;534;p43"/>
          <p:cNvCxnSpPr>
            <a:stCxn id="527" idx="3"/>
            <a:endCxn id="529" idx="1"/>
          </p:cNvCxnSpPr>
          <p:nvPr/>
        </p:nvCxnSpPr>
        <p:spPr>
          <a:xfrm flipH="1" rot="10800000">
            <a:off x="5911800" y="2860725"/>
            <a:ext cx="69690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5" name="Google Shape;535;p43"/>
          <p:cNvCxnSpPr>
            <a:stCxn id="528" idx="3"/>
            <a:endCxn id="529" idx="1"/>
          </p:cNvCxnSpPr>
          <p:nvPr/>
        </p:nvCxnSpPr>
        <p:spPr>
          <a:xfrm flipH="1" rot="10800000">
            <a:off x="5911800" y="2860750"/>
            <a:ext cx="696900" cy="15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6" name="Google Shape;536;p43"/>
          <p:cNvCxnSpPr>
            <a:stCxn id="529" idx="3"/>
            <a:endCxn id="530" idx="1"/>
          </p:cNvCxnSpPr>
          <p:nvPr/>
        </p:nvCxnSpPr>
        <p:spPr>
          <a:xfrm>
            <a:off x="7026625" y="2860675"/>
            <a:ext cx="6969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</a:t>
            </a:r>
            <a:endParaRPr/>
          </a:p>
        </p:txBody>
      </p:sp>
      <p:sp>
        <p:nvSpPr>
          <p:cNvPr id="542" name="Google Shape;542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Distributed Bag of Words version of Paragraph Vector (PV-DBOW)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Идея: аналогично модели Skip-gram: слова параграфа предсказываются по вектору параграфа.</a:t>
            </a:r>
            <a:endParaRPr sz="1800"/>
          </a:p>
        </p:txBody>
      </p:sp>
      <p:sp>
        <p:nvSpPr>
          <p:cNvPr id="543" name="Google Shape;543;p44"/>
          <p:cNvSpPr/>
          <p:nvPr/>
        </p:nvSpPr>
        <p:spPr>
          <a:xfrm>
            <a:off x="4444125" y="2630563"/>
            <a:ext cx="1339800" cy="374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Paragraph_id</a:t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557850" y="1122163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немолодой</a:t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7557850" y="1870963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пассажир</a:t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7557850" y="3445363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</a:t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557850" y="4224488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окна</a:t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>
            <a:off x="6443025" y="2365663"/>
            <a:ext cx="417900" cy="9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>
            <a:off x="7557850" y="2658163"/>
            <a:ext cx="1339800" cy="37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сидевший</a:t>
            </a:r>
            <a:endParaRPr/>
          </a:p>
        </p:txBody>
      </p:sp>
      <p:cxnSp>
        <p:nvCxnSpPr>
          <p:cNvPr id="550" name="Google Shape;550;p44"/>
          <p:cNvCxnSpPr/>
          <p:nvPr/>
        </p:nvCxnSpPr>
        <p:spPr>
          <a:xfrm flipH="1">
            <a:off x="6860925" y="1272113"/>
            <a:ext cx="696900" cy="15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1" name="Google Shape;551;p44"/>
          <p:cNvCxnSpPr/>
          <p:nvPr/>
        </p:nvCxnSpPr>
        <p:spPr>
          <a:xfrm flipH="1">
            <a:off x="6860925" y="2051238"/>
            <a:ext cx="696900" cy="7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2" name="Google Shape;552;p44"/>
          <p:cNvCxnSpPr/>
          <p:nvPr/>
        </p:nvCxnSpPr>
        <p:spPr>
          <a:xfrm rot="10800000">
            <a:off x="6860925" y="2800038"/>
            <a:ext cx="6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3" name="Google Shape;553;p44"/>
          <p:cNvCxnSpPr/>
          <p:nvPr/>
        </p:nvCxnSpPr>
        <p:spPr>
          <a:xfrm rot="10800000">
            <a:off x="6860925" y="2800088"/>
            <a:ext cx="696900" cy="8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4" name="Google Shape;554;p44"/>
          <p:cNvCxnSpPr/>
          <p:nvPr/>
        </p:nvCxnSpPr>
        <p:spPr>
          <a:xfrm rot="10800000">
            <a:off x="6860925" y="2800113"/>
            <a:ext cx="696900" cy="15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5" name="Google Shape;555;p44"/>
          <p:cNvCxnSpPr>
            <a:stCxn id="543" idx="3"/>
            <a:endCxn id="548" idx="1"/>
          </p:cNvCxnSpPr>
          <p:nvPr/>
        </p:nvCxnSpPr>
        <p:spPr>
          <a:xfrm>
            <a:off x="5783925" y="2817913"/>
            <a:ext cx="6591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SentenceTransformers</a:t>
            </a:r>
            <a:endParaRPr/>
          </a:p>
        </p:txBody>
      </p:sp>
      <p:sp>
        <p:nvSpPr>
          <p:cNvPr id="561" name="Google Shape;5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SentenceTransformers - библиотека для работы с эмбеддингами предложений, полученными из трансформера BERT.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Библиотека включает множество моделей: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https://sbert.net/docs/pretrained_models.html</a:t>
            </a:r>
            <a:r>
              <a:rPr lang="en"/>
              <a:t>, некоторые из которых лучше подходят для семантического поиска (выдачи релевантных предложений в ответ на запрос), а другие - для сопоставления векторов предложений.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Применение и оценка эмбеддингов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Где используются эмбеддинги и как оценить их качество?</a:t>
            </a:r>
            <a:endParaRPr/>
          </a:p>
        </p:txBody>
      </p:sp>
      <p:sp>
        <p:nvSpPr>
          <p:cNvPr id="572" name="Google Shape;572;p47"/>
          <p:cNvSpPr txBox="1"/>
          <p:nvPr>
            <p:ph idx="1" type="body"/>
          </p:nvPr>
        </p:nvSpPr>
        <p:spPr>
          <a:xfrm>
            <a:off x="311700" y="1469575"/>
            <a:ext cx="8520600" cy="30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Эмбеддинги могут использоваться везде, где нужно представить слово как вектор - т.е., в любой модели машинного обучения, в которую подаются тексты.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Поэтому качество различных эмбеддингов можно сравнивать, используя их в составе других моделей для решения различных задач. При этом архитектура модели, кроме эмбеддингов, не меняется.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Где используются эмбеддинги и как оценить их качество?</a:t>
            </a:r>
            <a:endParaRPr/>
          </a:p>
        </p:txBody>
      </p:sp>
      <p:sp>
        <p:nvSpPr>
          <p:cNvPr id="578" name="Google Shape;578;p48"/>
          <p:cNvSpPr txBox="1"/>
          <p:nvPr>
            <p:ph idx="1" type="body"/>
          </p:nvPr>
        </p:nvSpPr>
        <p:spPr>
          <a:xfrm>
            <a:off x="311700" y="1404725"/>
            <a:ext cx="39999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Extrinsic evaluation: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Классификация текстов;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Выявление логических связей (entailment);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Поиск парафраз;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Поиск подписи для картинки;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…</a:t>
            </a:r>
            <a:endParaRPr sz="1600"/>
          </a:p>
        </p:txBody>
      </p:sp>
      <p:sp>
        <p:nvSpPr>
          <p:cNvPr id="579" name="Google Shape;579;p48"/>
          <p:cNvSpPr txBox="1"/>
          <p:nvPr>
            <p:ph idx="2" type="body"/>
          </p:nvPr>
        </p:nvSpPr>
        <p:spPr>
          <a:xfrm>
            <a:off x="4832400" y="1404775"/>
            <a:ext cx="3999900" cy="31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Intrinsic evaluation (на специальных датасетах-бенчмарках для оценки эмбеддингов):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Семантическая близость слов;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Синтаксическая близость;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Поиск аналогий;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…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/>
          <p:nvPr>
            <p:ph type="title"/>
          </p:nvPr>
        </p:nvSpPr>
        <p:spPr>
          <a:xfrm>
            <a:off x="311700" y="2150850"/>
            <a:ext cx="8459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Практика: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https://colab.research.google.com/drive/1oZKsNhNxAHeM4p4eN3jT2yc_DGhpi4BU?usp=sharing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Источники</a:t>
            </a:r>
            <a:endParaRPr/>
          </a:p>
        </p:txBody>
      </p:sp>
      <p:sp>
        <p:nvSpPr>
          <p:cNvPr id="590" name="Google Shape;590;p50"/>
          <p:cNvSpPr txBox="1"/>
          <p:nvPr>
            <p:ph idx="1" type="body"/>
          </p:nvPr>
        </p:nvSpPr>
        <p:spPr>
          <a:xfrm>
            <a:off x="311700" y="1152475"/>
            <a:ext cx="85206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Word2Vec: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https://youtu.be/WbtQzAvhnRI?si=MW9cNKCkJ9g0Y4Pg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https://jalammar.github.io/illustrated-word2vec/</a:t>
            </a:r>
            <a:r>
              <a:rPr lang="en"/>
              <a:t> (перевод: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https://habr.com/ru/articles/446530/</a:t>
            </a:r>
            <a:r>
              <a:rPr lang="en"/>
              <a:t>)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Борис Орехов про анализ русской литературы с помощью gensim: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https://habr.com/ru/articles/326380/</a:t>
            </a: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Остальные модели: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https://youtu.be/RKGi26Yk-5A?si=4LQtBZd9ShlMgYIZ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https://neerc.ifmo.ru/wiki/index.php?title=%D0%92%D0%B5%D0%BA%D1%82%D0%BE%D1%80%D0%BD%D0%BE%D0%B5_%D0%BF%D1%80%D0%B5%D0%B4%D1%81%D1%82%D0%B0%D0%B2%D0%BB%D0%B5%D0%BD%D0%B8%D0%B5_%D1%81%D0%BB%D0%BE%D0%B2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https://radimrehurek.com/gensim/auto_examples/tutorials/run_doc2vec_lee.html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https://arxiv.org/pdf/1803.05449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Векторные представления слов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 of words (CountVectorizer)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Латентно</a:t>
            </a:r>
            <a:r>
              <a:rPr lang="en"/>
              <a:t>-семантический анализ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Недостатки: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Разреженность;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Проблема отсутствующих и редких слов.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555600"/>
            <a:ext cx="8239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Языковые модели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389600"/>
            <a:ext cx="306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“You shall know a word by the company it keeps” –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J.R. Firth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Языковые модели моделируют генерацию естественного языка. Это распределения вероятностей на последовательностях слов, которые предсказывают следующее слово на основании контекста.</a:t>
            </a:r>
            <a:endParaRPr sz="16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225" y="1531925"/>
            <a:ext cx="5490549" cy="26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17825" y="4689650"/>
            <a:ext cx="806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Картинка: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https://habr.com/ru/articles/446530/</a:t>
            </a:r>
            <a:r>
              <a:rPr lang="en" sz="900">
                <a:solidFill>
                  <a:schemeClr val="dk2"/>
                </a:solidFill>
              </a:rPr>
              <a:t> (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https://jalammar.github.io/illustrated-word2vec/</a:t>
            </a:r>
            <a:r>
              <a:rPr lang="en" sz="900">
                <a:solidFill>
                  <a:schemeClr val="dk2"/>
                </a:solidFill>
              </a:rPr>
              <a:t>)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- технология, которая позволяет при помощи глубокого обучения выучивать </a:t>
            </a:r>
            <a:r>
              <a:rPr b="1" lang="en"/>
              <a:t>эмбеддинги</a:t>
            </a:r>
            <a:r>
              <a:rPr lang="en"/>
              <a:t> слов: векторы фиксированной длины, отражающие смысл слова. Нейросеть обучается предсказывать слово по контексту или контекст по слову.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363575"/>
            <a:ext cx="8330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Word2Vec: архитектуры</a:t>
            </a:r>
            <a:endParaRPr sz="25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389600"/>
            <a:ext cx="290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CBOW (Continuous Bag of Words): предсказание слова по окружающим его словам;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Skip-gram: предсказание контекста по слову.</a:t>
            </a:r>
            <a:endParaRPr sz="18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25" y="1222675"/>
            <a:ext cx="5719499" cy="33515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280725" y="4889600"/>
            <a:ext cx="86961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Картинка: Mikolov, T., Chen, K., Corrado, G., &amp; Dean, J. (2013). Efficient estimation of word representations in vector space. arXiv preprint arXiv:1301.3781.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 = ‘Особую опасность </a:t>
            </a:r>
            <a:r>
              <a:rPr lang="en">
                <a:solidFill>
                  <a:srgbClr val="FF0000"/>
                </a:solidFill>
              </a:rPr>
              <a:t>таил</a:t>
            </a:r>
            <a:r>
              <a:rPr lang="en"/>
              <a:t> для Пнина английский язык.’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window_size</a:t>
            </a:r>
            <a:r>
              <a:rPr lang="en"/>
              <a:t> = 2 (total window span =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r>
              <a:rPr lang="en"/>
              <a:t> [‘особую’, ‘опасность’, ‘для’, ‘пнина’]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</a:t>
            </a:r>
            <a:r>
              <a:rPr lang="en"/>
              <a:t>utput: ‘</a:t>
            </a:r>
            <a:r>
              <a:rPr lang="en">
                <a:solidFill>
                  <a:srgbClr val="FF0000"/>
                </a:solidFill>
              </a:rPr>
              <a:t>таил</a:t>
            </a:r>
            <a:r>
              <a:rPr lang="en"/>
              <a:t>’</a:t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655525" y="3947650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особую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2306300" y="3947650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опасность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3957075" y="3947650"/>
            <a:ext cx="1332600" cy="4323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таил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5607850" y="3947650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для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7258625" y="3947650"/>
            <a:ext cx="1332600" cy="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пнина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4596000" y="3659200"/>
            <a:ext cx="1714500" cy="274050"/>
          </a:xfrm>
          <a:custGeom>
            <a:rect b="b" l="l" r="r" t="t"/>
            <a:pathLst>
              <a:path extrusionOk="0" h="10962" w="68580">
                <a:moveTo>
                  <a:pt x="0" y="10962"/>
                </a:moveTo>
                <a:cubicBezTo>
                  <a:pt x="5907" y="9137"/>
                  <a:pt x="24012" y="108"/>
                  <a:pt x="35442" y="12"/>
                </a:cubicBezTo>
                <a:cubicBezTo>
                  <a:pt x="46872" y="-84"/>
                  <a:pt x="63057" y="8657"/>
                  <a:pt x="68580" y="103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12" name="Google Shape;112;p21"/>
          <p:cNvSpPr/>
          <p:nvPr/>
        </p:nvSpPr>
        <p:spPr>
          <a:xfrm flipH="1">
            <a:off x="2881500" y="3659200"/>
            <a:ext cx="1714500" cy="274050"/>
          </a:xfrm>
          <a:custGeom>
            <a:rect b="b" l="l" r="r" t="t"/>
            <a:pathLst>
              <a:path extrusionOk="0" h="10962" w="68580">
                <a:moveTo>
                  <a:pt x="0" y="10962"/>
                </a:moveTo>
                <a:cubicBezTo>
                  <a:pt x="5907" y="9137"/>
                  <a:pt x="24012" y="108"/>
                  <a:pt x="35442" y="12"/>
                </a:cubicBezTo>
                <a:cubicBezTo>
                  <a:pt x="46872" y="-84"/>
                  <a:pt x="63057" y="8657"/>
                  <a:pt x="68580" y="103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13" name="Google Shape;113;p21"/>
          <p:cNvSpPr/>
          <p:nvPr/>
        </p:nvSpPr>
        <p:spPr>
          <a:xfrm>
            <a:off x="4610400" y="3296314"/>
            <a:ext cx="3299325" cy="644125"/>
          </a:xfrm>
          <a:custGeom>
            <a:rect b="b" l="l" r="r" t="t"/>
            <a:pathLst>
              <a:path extrusionOk="0" h="25765" w="131973">
                <a:moveTo>
                  <a:pt x="0" y="25765"/>
                </a:moveTo>
                <a:cubicBezTo>
                  <a:pt x="6820" y="22019"/>
                  <a:pt x="21756" y="7179"/>
                  <a:pt x="40918" y="3289"/>
                </a:cubicBezTo>
                <a:cubicBezTo>
                  <a:pt x="60080" y="-601"/>
                  <a:pt x="99796" y="-1081"/>
                  <a:pt x="114972" y="2425"/>
                </a:cubicBezTo>
                <a:cubicBezTo>
                  <a:pt x="130148" y="5931"/>
                  <a:pt x="129140" y="20674"/>
                  <a:pt x="131973" y="243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14" name="Google Shape;114;p21"/>
          <p:cNvSpPr/>
          <p:nvPr/>
        </p:nvSpPr>
        <p:spPr>
          <a:xfrm flipH="1">
            <a:off x="1296663" y="3296314"/>
            <a:ext cx="3299325" cy="644125"/>
          </a:xfrm>
          <a:custGeom>
            <a:rect b="b" l="l" r="r" t="t"/>
            <a:pathLst>
              <a:path extrusionOk="0" h="25765" w="131973">
                <a:moveTo>
                  <a:pt x="0" y="25765"/>
                </a:moveTo>
                <a:cubicBezTo>
                  <a:pt x="6820" y="22019"/>
                  <a:pt x="21756" y="7179"/>
                  <a:pt x="40918" y="3289"/>
                </a:cubicBezTo>
                <a:cubicBezTo>
                  <a:pt x="60080" y="-601"/>
                  <a:pt x="99796" y="-1081"/>
                  <a:pt x="114972" y="2425"/>
                </a:cubicBezTo>
                <a:cubicBezTo>
                  <a:pt x="130148" y="5931"/>
                  <a:pt x="129140" y="20674"/>
                  <a:pt x="131973" y="2432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15" name="Google Shape;115;p21"/>
          <p:cNvSpPr txBox="1"/>
          <p:nvPr/>
        </p:nvSpPr>
        <p:spPr>
          <a:xfrm>
            <a:off x="4432421" y="4452175"/>
            <a:ext cx="381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005652" y="4474350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i+1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7656427" y="4430000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i+2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053327" y="4474350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i-2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704102" y="4474350"/>
            <a:ext cx="537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</a:t>
            </a:r>
            <a:r>
              <a:rPr baseline="-25000" lang="en" sz="1600">
                <a:solidFill>
                  <a:schemeClr val="dk2"/>
                </a:solidFill>
              </a:rPr>
              <a:t>i-1</a:t>
            </a:r>
            <a:endParaRPr baseline="-25000" sz="16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952225" y="2895925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P(w</a:t>
            </a:r>
            <a:r>
              <a:rPr baseline="-25000"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|</a:t>
            </a:r>
            <a:r>
              <a:rPr lang="en" sz="1600">
                <a:solidFill>
                  <a:schemeClr val="dk1"/>
                </a:solidFill>
              </a:rPr>
              <a:t>w</a:t>
            </a:r>
            <a:r>
              <a:rPr baseline="-25000" lang="en" sz="1600">
                <a:solidFill>
                  <a:schemeClr val="dk1"/>
                </a:solidFill>
              </a:rPr>
              <a:t>i-2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005650" y="2895925"/>
            <a:ext cx="13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</a:t>
            </a:r>
            <a:r>
              <a:rPr lang="en" sz="1600">
                <a:solidFill>
                  <a:schemeClr val="dk1"/>
                </a:solidFill>
              </a:rPr>
              <a:t>w</a:t>
            </a:r>
            <a:r>
              <a:rPr baseline="-25000"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|w</a:t>
            </a:r>
            <a:r>
              <a:rPr baseline="-25000" lang="en" sz="1600">
                <a:solidFill>
                  <a:schemeClr val="dk1"/>
                </a:solidFill>
              </a:rPr>
              <a:t>i+2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371175" y="3421788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</a:t>
            </a:r>
            <a:r>
              <a:rPr lang="en" sz="1600">
                <a:solidFill>
                  <a:schemeClr val="dk1"/>
                </a:solidFill>
              </a:rPr>
              <a:t>w</a:t>
            </a:r>
            <a:r>
              <a:rPr baseline="-25000"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|w</a:t>
            </a:r>
            <a:r>
              <a:rPr baseline="-25000" lang="en" sz="1600">
                <a:solidFill>
                  <a:schemeClr val="dk1"/>
                </a:solidFill>
              </a:rPr>
              <a:t>i-1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903050" y="3421775"/>
            <a:ext cx="103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P(</a:t>
            </a:r>
            <a:r>
              <a:rPr lang="en" sz="1600">
                <a:solidFill>
                  <a:schemeClr val="dk1"/>
                </a:solidFill>
              </a:rPr>
              <a:t>w</a:t>
            </a:r>
            <a:r>
              <a:rPr baseline="-25000"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|w</a:t>
            </a:r>
            <a:r>
              <a:rPr baseline="-25000" lang="en" sz="1600">
                <a:solidFill>
                  <a:schemeClr val="dk1"/>
                </a:solidFill>
              </a:rPr>
              <a:t>i+1</a:t>
            </a:r>
            <a:r>
              <a:rPr lang="en" sz="1600">
                <a:solidFill>
                  <a:schemeClr val="dk2"/>
                </a:solidFill>
              </a:rPr>
              <a:t>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0000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