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765B86-6FD0-46DD-BF3E-EF055AA2F516}">
  <a:tblStyle styleId="{95765B86-6FD0-46DD-BF3E-EF055AA2F5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1ba59489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1ba5948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c46dc00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c46dc00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c96863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c968639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c46dc00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c46dc00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c46dc006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c46dc006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c46dc006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c46dc006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c46dc006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c46dc006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c46dc006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c46dc006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c9686398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c9686398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c46dc006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c46dc006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c46dc006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c46dc006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c46dc006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c46dc006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c46dc006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c46dc006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1b115243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1b11524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1b115243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1b115243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c46dc006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c46dc006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c46dc006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c46dc006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c46dc0067_4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c46dc0067_4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c46dc0067_4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c46dc0067_4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c46dc0067_4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c46dc0067_4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1b11524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31b11524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c46dc00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c46dc00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1ba5948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31ba5948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c46dc0067_4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c46dc0067_4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c46dc0067_4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c46dc0067_4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c9686398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c9686398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c9686398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c9686398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c9686398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c9686398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c9686398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c9686398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c9686398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c9686398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c968639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c968639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c9686398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c968639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c46dc00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c46dc00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c9686398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c9686398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c968639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c968639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c9686398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dc9686398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c968639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c968639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c9686398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dc9686398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31ba5948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31ba5948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c9686398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dc9686398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c9686398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dc9686398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c46dc00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c46dc00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c46dc006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c46dc006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c46dc006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c46dc006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1b115243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1b115243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1ba5948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1ba5948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hyperlink" Target="https://medium.com/google-cloud/beyond-temperature-tuning-llm-output-with-top-k-and-top-p-24c2de5c3b1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hyperlink" Target="https://lena-voita.github.io/nlp_course/seq2seq_and_attentio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hyperlink" Target="https://lena-voita.github.io/nlp_course/seq2seq_and_attention.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hyperlink" Target="https://lena-voita.github.io/nlp_course/seq2seq_and_attention.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hyperlink" Target="https://education.yandex.ru/handbook/ml/article/nejroseti-dlya-raboty-s-posledovatelnostya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hyperlink" Target="https://lena-voita.github.io/nlp_course/seq2seq_and_attention.html" TargetMode="External"/><Relationship Id="rId6"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youtu.be/TBEwpgyoo20?si=CgRuAozDu9XeY6_Q" TargetMode="Externa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youtu.be/TBEwpgyoo20?si=CgRuAozDu9XeY6_Q" TargetMode="Externa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lena-voita.github.io/nlp_course/seq2seq_and_attention.html" TargetMode="External"/><Relationship Id="rId4" Type="http://schemas.openxmlformats.org/officeDocument/2006/relationships/hyperlink" Target="http://drive.google.com/file/d/1WscQTarGDbTq0bknsV_XnCHLK88RUbpG/view" TargetMode="External"/><Relationship Id="rId5"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hyperlink" Target="https://youtu.be/TBEwpgyoo20?si=bX2cYdxyM9RqbL6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hyperlink" Target="https://youtu.be/TBEwpgyoo20?si=bX2cYdxyM9RqbL6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hyperlink" Target="https://lena-voita.github.io/nlp_course/seq2seq_and_attent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lena-voita.github.io/nlp_course/seq2seq_and_attention.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hyperlink" Target="https://commons.wikimedia.org/w/index.php?curid=14385767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huggingface.co/docs/transformers/en/model_doc/roberta" TargetMode="External"/><Relationship Id="rId4" Type="http://schemas.openxmlformats.org/officeDocument/2006/relationships/hyperlink" Target="https://huggingface.co/docs/transformers/en/model_doc/alber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nlp.stanford.edu/projects/snl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hyperlink" Target="https://lena-voita.github.io/nlp_course/seq2seq_and_attention.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rucola-benchmark.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om/natasha" TargetMode="External"/><Relationship Id="rId4" Type="http://schemas.openxmlformats.org/officeDocument/2006/relationships/hyperlink" Target="https://universaldependencies.org/#current-ud-languages" TargetMode="External"/><Relationship Id="rId5" Type="http://schemas.openxmlformats.org/officeDocument/2006/relationships/hyperlink" Target="https://universaldependencies.org/treebanks/ru_syntagrus/index.html" TargetMode="External"/><Relationship Id="rId6" Type="http://schemas.openxmlformats.org/officeDocument/2006/relationships/hyperlink" Target="https://catalog.ldc.upenn.edu/docs/LDC95T7/cl93.html" TargetMode="External"/><Relationship Id="rId7" Type="http://schemas.openxmlformats.org/officeDocument/2006/relationships/hyperlink" Target="https://github.com/dialogue-evaluation/factRuEval-201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github.com/dialogue-evaluation/AGRR-2019/tree/master" TargetMode="External"/><Relationship Id="rId4" Type="http://schemas.openxmlformats.org/officeDocument/2006/relationships/hyperlink" Target="https://www.kaggle.com/datasets/ratthachat/writing-prompts" TargetMode="External"/><Relationship Id="rId5" Type="http://schemas.openxmlformats.org/officeDocument/2006/relationships/hyperlink" Target="https://rajpurkar.github.io/SQuAD-explore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opus.nlpl.eu/" TargetMode="External"/><Relationship Id="rId4" Type="http://schemas.openxmlformats.org/officeDocument/2006/relationships/hyperlink" Target="https://opus.nlpl.eu/OpenSubtitles/corpus/version/OpenSubtitles" TargetMode="External"/><Relationship Id="rId5" Type="http://schemas.openxmlformats.org/officeDocument/2006/relationships/hyperlink" Target="https://github.com/dialogue-evaluation/RuSimpleSentEval" TargetMode="External"/><Relationship Id="rId6" Type="http://schemas.openxmlformats.org/officeDocument/2006/relationships/hyperlink" Target="https://huggingface.co/datasets/MichaelR207/MultiSim" TargetMode="External"/><Relationship Id="rId7" Type="http://schemas.openxmlformats.org/officeDocument/2006/relationships/hyperlink" Target="http://paraphraser.ru/"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github.com/s-nlp/russe_detox_2022/tree/main" TargetMode="External"/><Relationship Id="rId4" Type="http://schemas.openxmlformats.org/officeDocument/2006/relationships/hyperlink" Target="https://huggingface.co/datasets/cnn_dailymai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forms.yandex.ru/u/67bb1e744936398de24db953/"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colab.research.google.com/drive/1qHsmxn7w_r9TKX805vlqRwi0uuWxo-fY?usp=sharing" TargetMode="External"/><Relationship Id="rId4" Type="http://schemas.openxmlformats.org/officeDocument/2006/relationships/hyperlink" Target="https://colab.research.google.com/drive/1PyoZJMkxWTvzNTbok2DiL9GctZg6tAqc?usp=sharin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youtu.be/QjpEWRq-Cak?si=T1a0yaB7z_xZ_QPG" TargetMode="External"/><Relationship Id="rId4" Type="http://schemas.openxmlformats.org/officeDocument/2006/relationships/hyperlink" Target="https://youtu.be/Fki-Xe3CGg8?si=m7-rJOGhLL0fiK5f" TargetMode="External"/><Relationship Id="rId5" Type="http://schemas.openxmlformats.org/officeDocument/2006/relationships/hyperlink" Target="https://youtu.be/TBEwpgyoo20?si=_13SwxQTguz9x3vq" TargetMode="External"/><Relationship Id="rId6" Type="http://schemas.openxmlformats.org/officeDocument/2006/relationships/hyperlink" Target="https://youtu.be/tsee8mosj5U?si=uBvsfR3RmSjir1SV" TargetMode="External"/><Relationship Id="rId7" Type="http://schemas.openxmlformats.org/officeDocument/2006/relationships/hyperlink" Target="https://lena-voita.github.io/nlp_course/seq2seq_and_attention.html" TargetMode="External"/><Relationship Id="rId8" Type="http://schemas.openxmlformats.org/officeDocument/2006/relationships/hyperlink" Target="https://habr.com/ru/articles/56491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hyperlink" Target="https://lena-voita.github.io/resources/lectures/seq2seq/general/beam_search.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hyperlink" Target="https://medium.com/google-cloud/is-a-zero-temperature-deterministic-c4a7faef4d2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s://medium.com/google-cloud/beyond-temperature-tuning-llm-output-with-top-k-and-top-p-24c2de5c3b1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Attention и трансформеры</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p</a:t>
            </a:r>
            <a:endParaRPr/>
          </a:p>
        </p:txBody>
      </p:sp>
      <p:sp>
        <p:nvSpPr>
          <p:cNvPr id="126" name="Google Shape;126;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Из модели приходят вероятности всех токенов;</a:t>
            </a:r>
            <a:endParaRPr sz="1600"/>
          </a:p>
          <a:p>
            <a:pPr indent="-330200" lvl="0" marL="457200" rtl="0" algn="l">
              <a:spcBef>
                <a:spcPts val="0"/>
              </a:spcBef>
              <a:spcAft>
                <a:spcPts val="0"/>
              </a:spcAft>
              <a:buSzPts val="1600"/>
              <a:buChar char="●"/>
            </a:pPr>
            <a:r>
              <a:rPr lang="en" sz="1600"/>
              <a:t>Начиная с самого вероятного токена, считаем кумулятивную вероятность и останавливается, когда она превышает p;</a:t>
            </a:r>
            <a:endParaRPr sz="1600"/>
          </a:p>
          <a:p>
            <a:pPr indent="-330200" lvl="0" marL="457200" rtl="0" algn="l">
              <a:spcBef>
                <a:spcPts val="0"/>
              </a:spcBef>
              <a:spcAft>
                <a:spcPts val="0"/>
              </a:spcAft>
              <a:buSzPts val="1600"/>
              <a:buChar char="●"/>
            </a:pPr>
            <a:r>
              <a:rPr lang="en" sz="1600"/>
              <a:t>Нормализуем вероятности внутри получившегося ядра (nucleus) и семплируем выходной токен.</a:t>
            </a:r>
            <a:endParaRPr sz="1600"/>
          </a:p>
        </p:txBody>
      </p:sp>
      <p:pic>
        <p:nvPicPr>
          <p:cNvPr id="127" name="Google Shape;127;p22"/>
          <p:cNvPicPr preferRelativeResize="0"/>
          <p:nvPr/>
        </p:nvPicPr>
        <p:blipFill>
          <a:blip r:embed="rId3">
            <a:alphaModFix/>
          </a:blip>
          <a:stretch>
            <a:fillRect/>
          </a:stretch>
        </p:blipFill>
        <p:spPr>
          <a:xfrm>
            <a:off x="4407550" y="139650"/>
            <a:ext cx="4527599" cy="2246664"/>
          </a:xfrm>
          <a:prstGeom prst="rect">
            <a:avLst/>
          </a:prstGeom>
          <a:noFill/>
          <a:ln>
            <a:noFill/>
          </a:ln>
        </p:spPr>
      </p:pic>
      <p:pic>
        <p:nvPicPr>
          <p:cNvPr id="128" name="Google Shape;128;p22"/>
          <p:cNvPicPr preferRelativeResize="0"/>
          <p:nvPr/>
        </p:nvPicPr>
        <p:blipFill>
          <a:blip r:embed="rId4">
            <a:alphaModFix/>
          </a:blip>
          <a:stretch>
            <a:fillRect/>
          </a:stretch>
        </p:blipFill>
        <p:spPr>
          <a:xfrm>
            <a:off x="4695875" y="2426639"/>
            <a:ext cx="3950956" cy="2412061"/>
          </a:xfrm>
          <a:prstGeom prst="rect">
            <a:avLst/>
          </a:prstGeom>
          <a:noFill/>
          <a:ln>
            <a:noFill/>
          </a:ln>
        </p:spPr>
      </p:pic>
      <p:sp>
        <p:nvSpPr>
          <p:cNvPr id="129" name="Google Shape;129;p22"/>
          <p:cNvSpPr txBox="1"/>
          <p:nvPr/>
        </p:nvSpPr>
        <p:spPr>
          <a:xfrm>
            <a:off x="311700" y="4790525"/>
            <a:ext cx="8334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Картинки: </a:t>
            </a:r>
            <a:r>
              <a:rPr lang="en" sz="900" u="sng">
                <a:solidFill>
                  <a:schemeClr val="hlink"/>
                </a:solidFill>
                <a:hlinkClick r:id="rId5"/>
              </a:rPr>
              <a:t>https://medium.com/google-cloud/beyond-temperature-tuning-llm-output-with-top-k-and-top-p-24c2de5c3b16</a:t>
            </a:r>
            <a:r>
              <a:rPr lang="en" sz="900">
                <a:solidFill>
                  <a:schemeClr val="dk2"/>
                </a:solidFill>
              </a:rPr>
              <a:t> </a:t>
            </a:r>
            <a:endParaRPr sz="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Недостатки seq2seq-подхода</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Модель забывает начало предложения, особенно если оно длинное;</a:t>
            </a:r>
            <a:endParaRPr/>
          </a:p>
          <a:p>
            <a:pPr indent="-342900" lvl="0" marL="457200" rtl="0" algn="l">
              <a:spcBef>
                <a:spcPts val="1000"/>
              </a:spcBef>
              <a:spcAft>
                <a:spcPts val="1000"/>
              </a:spcAft>
              <a:buSzPts val="1800"/>
              <a:buChar char="●"/>
            </a:pPr>
            <a:r>
              <a:rPr lang="en"/>
              <a:t>Хотелось бы на каждом этапе декодирования иметь возможность “вспомнить” изначальную последовательность.</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Attention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75500"/>
            <a:ext cx="8433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Решение: механизм attention</a:t>
            </a:r>
            <a:endParaRPr/>
          </a:p>
        </p:txBody>
      </p:sp>
      <p:sp>
        <p:nvSpPr>
          <p:cNvPr id="146" name="Google Shape;146;p2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Идея: нужно обратить внимание на входную последовательность перед тем, как генерировать очередной токен выходной последовательности.</a:t>
            </a:r>
            <a:endParaRPr sz="1800"/>
          </a:p>
        </p:txBody>
      </p:sp>
      <p:pic>
        <p:nvPicPr>
          <p:cNvPr id="147" name="Google Shape;147;p25"/>
          <p:cNvPicPr preferRelativeResize="0"/>
          <p:nvPr/>
        </p:nvPicPr>
        <p:blipFill>
          <a:blip r:embed="rId3">
            <a:alphaModFix/>
          </a:blip>
          <a:stretch>
            <a:fillRect/>
          </a:stretch>
        </p:blipFill>
        <p:spPr>
          <a:xfrm>
            <a:off x="3214450" y="1344588"/>
            <a:ext cx="5719501" cy="3362021"/>
          </a:xfrm>
          <a:prstGeom prst="rect">
            <a:avLst/>
          </a:prstGeom>
          <a:noFill/>
          <a:ln>
            <a:noFill/>
          </a:ln>
        </p:spPr>
      </p:pic>
      <p:sp>
        <p:nvSpPr>
          <p:cNvPr id="148" name="Google Shape;148;p25"/>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75500"/>
            <a:ext cx="8433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Решение: механизм attention</a:t>
            </a:r>
            <a:endParaRPr/>
          </a:p>
        </p:txBody>
      </p:sp>
      <p:sp>
        <p:nvSpPr>
          <p:cNvPr id="154" name="Google Shape;154;p2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Каждый раз перед генерацией какого-нибудь слова мы будем вычислять “важность” </a:t>
            </a:r>
            <a:r>
              <a:rPr lang="en" sz="1400">
                <a:solidFill>
                  <a:schemeClr val="dk1"/>
                </a:solidFill>
              </a:rPr>
              <a:t>s(h</a:t>
            </a:r>
            <a:r>
              <a:rPr baseline="-25000" lang="en" sz="1400">
                <a:solidFill>
                  <a:schemeClr val="dk1"/>
                </a:solidFill>
              </a:rPr>
              <a:t>t</a:t>
            </a:r>
            <a:r>
              <a:rPr lang="en" sz="1400">
                <a:solidFill>
                  <a:schemeClr val="dk1"/>
                </a:solidFill>
              </a:rPr>
              <a:t>,s</a:t>
            </a:r>
            <a:r>
              <a:rPr baseline="-25000" lang="en" sz="1400">
                <a:solidFill>
                  <a:schemeClr val="dk1"/>
                </a:solidFill>
              </a:rPr>
              <a:t>k</a:t>
            </a:r>
            <a:r>
              <a:rPr lang="en" sz="1400">
                <a:solidFill>
                  <a:schemeClr val="dk1"/>
                </a:solidFill>
              </a:rPr>
              <a:t>)</a:t>
            </a:r>
            <a:r>
              <a:rPr lang="en" sz="1400"/>
              <a:t> каждого входного токена для текущего состояния декодера.</a:t>
            </a:r>
            <a:endParaRPr sz="1400"/>
          </a:p>
          <a:p>
            <a:pPr indent="0" lvl="0" marL="0" rtl="0" algn="l">
              <a:spcBef>
                <a:spcPts val="1200"/>
              </a:spcBef>
              <a:spcAft>
                <a:spcPts val="1200"/>
              </a:spcAft>
              <a:buNone/>
            </a:pPr>
            <a:r>
              <a:rPr lang="en" sz="1400"/>
              <a:t>Например, когда мы готовимся сгенерировать слово “cat”, хорошо обученная модель должна обратить больше внимания на слово “котя”.</a:t>
            </a:r>
            <a:endParaRPr sz="1400"/>
          </a:p>
        </p:txBody>
      </p:sp>
      <p:pic>
        <p:nvPicPr>
          <p:cNvPr id="155" name="Google Shape;155;p26"/>
          <p:cNvPicPr preferRelativeResize="0"/>
          <p:nvPr/>
        </p:nvPicPr>
        <p:blipFill>
          <a:blip r:embed="rId3">
            <a:alphaModFix/>
          </a:blip>
          <a:stretch>
            <a:fillRect/>
          </a:stretch>
        </p:blipFill>
        <p:spPr>
          <a:xfrm>
            <a:off x="3214450" y="1344588"/>
            <a:ext cx="5719501" cy="3362021"/>
          </a:xfrm>
          <a:prstGeom prst="rect">
            <a:avLst/>
          </a:prstGeom>
          <a:noFill/>
          <a:ln>
            <a:noFill/>
          </a:ln>
        </p:spPr>
      </p:pic>
      <p:sp>
        <p:nvSpPr>
          <p:cNvPr id="156" name="Google Shape;156;p26"/>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375500"/>
            <a:ext cx="8433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Решение: механизм attention</a:t>
            </a:r>
            <a:endParaRPr/>
          </a:p>
        </p:txBody>
      </p:sp>
      <p:sp>
        <p:nvSpPr>
          <p:cNvPr id="162" name="Google Shape;162;p2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Механизм внимания получает на вход текущее состояние декодера и все состояния энкодера. На выходе получаются веса внимания (“важность” токенов входной последовательности для предсказания) и выход внимания: сумму произведений весов внимания на состояния энкодера, которая передается обратно в декодер.</a:t>
            </a:r>
            <a:endParaRPr sz="1400"/>
          </a:p>
        </p:txBody>
      </p:sp>
      <p:pic>
        <p:nvPicPr>
          <p:cNvPr id="163" name="Google Shape;163;p27"/>
          <p:cNvPicPr preferRelativeResize="0"/>
          <p:nvPr/>
        </p:nvPicPr>
        <p:blipFill>
          <a:blip r:embed="rId3">
            <a:alphaModFix/>
          </a:blip>
          <a:stretch>
            <a:fillRect/>
          </a:stretch>
        </p:blipFill>
        <p:spPr>
          <a:xfrm>
            <a:off x="3214450" y="1344588"/>
            <a:ext cx="5719501" cy="3362021"/>
          </a:xfrm>
          <a:prstGeom prst="rect">
            <a:avLst/>
          </a:prstGeom>
          <a:noFill/>
          <a:ln>
            <a:noFill/>
          </a:ln>
        </p:spPr>
      </p:pic>
      <p:sp>
        <p:nvSpPr>
          <p:cNvPr id="164" name="Google Shape;164;p27"/>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Плюсы и минусы seq2seq c attention</a:t>
            </a:r>
            <a:endParaRPr/>
          </a:p>
        </p:txBody>
      </p:sp>
      <p:sp>
        <p:nvSpPr>
          <p:cNvPr id="170" name="Google Shape;170;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Теперь мы можем “запоминать” контекст любой длины =&gt; качество решения задач увеличивается;</a:t>
            </a:r>
            <a:endParaRPr sz="1800"/>
          </a:p>
          <a:p>
            <a:pPr indent="-342900" lvl="0" marL="457200" rtl="0" algn="l">
              <a:spcBef>
                <a:spcPts val="1000"/>
              </a:spcBef>
              <a:spcAft>
                <a:spcPts val="0"/>
              </a:spcAft>
              <a:buSzPts val="1800"/>
              <a:buChar char="+"/>
            </a:pPr>
            <a:r>
              <a:rPr lang="en" sz="1800"/>
              <a:t>Внимание интерпретируемо.</a:t>
            </a:r>
            <a:endParaRPr sz="1800"/>
          </a:p>
          <a:p>
            <a:pPr indent="-342900" lvl="0" marL="457200" rtl="0" algn="l">
              <a:spcBef>
                <a:spcPts val="1000"/>
              </a:spcBef>
              <a:spcAft>
                <a:spcPts val="1000"/>
              </a:spcAft>
              <a:buSzPts val="1800"/>
              <a:buChar char="-"/>
            </a:pPr>
            <a:r>
              <a:rPr lang="en" sz="1800"/>
              <a:t>Вычисления всё ещё могут быть только последовательные. </a:t>
            </a:r>
            <a:endParaRPr sz="1800"/>
          </a:p>
        </p:txBody>
      </p:sp>
      <p:pic>
        <p:nvPicPr>
          <p:cNvPr id="171" name="Google Shape;171;p28"/>
          <p:cNvPicPr preferRelativeResize="0"/>
          <p:nvPr/>
        </p:nvPicPr>
        <p:blipFill>
          <a:blip r:embed="rId3">
            <a:alphaModFix/>
          </a:blip>
          <a:stretch>
            <a:fillRect/>
          </a:stretch>
        </p:blipFill>
        <p:spPr>
          <a:xfrm>
            <a:off x="4420775" y="1578525"/>
            <a:ext cx="4527601" cy="2564305"/>
          </a:xfrm>
          <a:prstGeom prst="rect">
            <a:avLst/>
          </a:prstGeom>
          <a:noFill/>
          <a:ln>
            <a:noFill/>
          </a:ln>
        </p:spPr>
      </p:pic>
      <p:sp>
        <p:nvSpPr>
          <p:cNvPr id="172" name="Google Shape;172;p28"/>
          <p:cNvSpPr txBox="1"/>
          <p:nvPr/>
        </p:nvSpPr>
        <p:spPr>
          <a:xfrm>
            <a:off x="316975" y="4703625"/>
            <a:ext cx="85206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Bahdanau, D., Cho, K., &amp; Bengio, Y. (2014). Neural machine translation by jointly learning to align and translate. arXiv preprint arXiv:1409.0473.</a:t>
            </a:r>
            <a:endParaRPr sz="9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311700" y="4790100"/>
            <a:ext cx="85206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Bahdanau, D., Cho, K., &amp; Bengio, Y. (2014). Neural machine translation by jointly learning to align and translate. arXiv preprint arXiv:1409.0473.</a:t>
            </a:r>
            <a:endParaRPr sz="900">
              <a:solidFill>
                <a:schemeClr val="dk2"/>
              </a:solidFill>
            </a:endParaRPr>
          </a:p>
        </p:txBody>
      </p:sp>
      <p:pic>
        <p:nvPicPr>
          <p:cNvPr id="178" name="Google Shape;178;p29"/>
          <p:cNvPicPr preferRelativeResize="0"/>
          <p:nvPr/>
        </p:nvPicPr>
        <p:blipFill>
          <a:blip r:embed="rId3">
            <a:alphaModFix/>
          </a:blip>
          <a:stretch>
            <a:fillRect/>
          </a:stretch>
        </p:blipFill>
        <p:spPr>
          <a:xfrm>
            <a:off x="4642896" y="100850"/>
            <a:ext cx="4189405" cy="4601650"/>
          </a:xfrm>
          <a:prstGeom prst="rect">
            <a:avLst/>
          </a:prstGeom>
          <a:noFill/>
          <a:ln>
            <a:noFill/>
          </a:ln>
        </p:spPr>
      </p:pic>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Визуализация attention</a:t>
            </a:r>
            <a:endParaRPr/>
          </a:p>
        </p:txBody>
      </p:sp>
      <p:sp>
        <p:nvSpPr>
          <p:cNvPr id="180" name="Google Shape;180;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Внимание может быть визуализировано, а также использовано для элайнмента (выравнивания) по словам.</a:t>
            </a:r>
            <a:endParaRPr sz="1600"/>
          </a:p>
          <a:p>
            <a:pPr indent="0" lvl="0" marL="0" rtl="0" algn="l">
              <a:spcBef>
                <a:spcPts val="1200"/>
              </a:spcBef>
              <a:spcAft>
                <a:spcPts val="1200"/>
              </a:spcAft>
              <a:buNone/>
            </a:pPr>
            <a:r>
              <a:rPr lang="en" sz="1600"/>
              <a:t>На картинках справа можно видеть, на какое слово из исходной последовательности (по оси х) модель обращала больше всего внимания, когда генерировала слово из результирующей последовательности (по оси у).</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Transformers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Трансформеры</a:t>
            </a:r>
            <a:endParaRPr/>
          </a:p>
        </p:txBody>
      </p:sp>
      <p:sp>
        <p:nvSpPr>
          <p:cNvPr id="191" name="Google Shape;191;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Идея: применять архитектуру внимания без рекуррентной нейросети.</a:t>
            </a:r>
            <a:endParaRPr sz="1800"/>
          </a:p>
          <a:p>
            <a:pPr indent="0" lvl="0" marL="0" rtl="0" algn="l">
              <a:spcBef>
                <a:spcPts val="1200"/>
              </a:spcBef>
              <a:spcAft>
                <a:spcPts val="1200"/>
              </a:spcAft>
              <a:buNone/>
            </a:pPr>
            <a:r>
              <a:rPr lang="en" sz="1800"/>
              <a:t>Трансформеры все еще используют энкодер и декодер, но некоторые вычисления уже могут происходить параллельно.</a:t>
            </a:r>
            <a:endParaRPr sz="1800"/>
          </a:p>
        </p:txBody>
      </p:sp>
      <p:pic>
        <p:nvPicPr>
          <p:cNvPr id="192" name="Google Shape;192;p31"/>
          <p:cNvPicPr preferRelativeResize="0"/>
          <p:nvPr/>
        </p:nvPicPr>
        <p:blipFill>
          <a:blip r:embed="rId3">
            <a:alphaModFix/>
          </a:blip>
          <a:stretch>
            <a:fillRect/>
          </a:stretch>
        </p:blipFill>
        <p:spPr>
          <a:xfrm>
            <a:off x="5141150" y="250613"/>
            <a:ext cx="3049549" cy="4397324"/>
          </a:xfrm>
          <a:prstGeom prst="rect">
            <a:avLst/>
          </a:prstGeom>
          <a:noFill/>
          <a:ln>
            <a:noFill/>
          </a:ln>
        </p:spPr>
      </p:pic>
      <p:sp>
        <p:nvSpPr>
          <p:cNvPr id="193" name="Google Shape;193;p31"/>
          <p:cNvSpPr txBox="1"/>
          <p:nvPr/>
        </p:nvSpPr>
        <p:spPr>
          <a:xfrm>
            <a:off x="311700" y="4703625"/>
            <a:ext cx="85206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Vaswani, A., Shazeer, N., Parmar, N., Uszkoreit, J., Jones, L., Gomez, A. N., ... &amp; Polosukhin, I. (2017). Attention is all you need. Advances in neural information processing systems, 30.</a:t>
            </a:r>
            <a:endParaRPr sz="9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Повторение: sequence-to-sequence</a:t>
            </a:r>
            <a:endParaRPr/>
          </a:p>
        </p:txBody>
      </p:sp>
      <p:pic>
        <p:nvPicPr>
          <p:cNvPr id="61" name="Google Shape;61;p14"/>
          <p:cNvPicPr preferRelativeResize="0"/>
          <p:nvPr/>
        </p:nvPicPr>
        <p:blipFill>
          <a:blip r:embed="rId3">
            <a:alphaModFix/>
          </a:blip>
          <a:stretch>
            <a:fillRect/>
          </a:stretch>
        </p:blipFill>
        <p:spPr>
          <a:xfrm>
            <a:off x="590700" y="2238950"/>
            <a:ext cx="7945776" cy="2649050"/>
          </a:xfrm>
          <a:prstGeom prst="rect">
            <a:avLst/>
          </a:prstGeom>
          <a:noFill/>
          <a:ln>
            <a:noFill/>
          </a:ln>
        </p:spPr>
      </p:pic>
      <p:sp>
        <p:nvSpPr>
          <p:cNvPr id="62" name="Google Shape;62;p14"/>
          <p:cNvSpPr txBox="1"/>
          <p:nvPr>
            <p:ph idx="1" type="body"/>
          </p:nvPr>
        </p:nvSpPr>
        <p:spPr>
          <a:xfrm>
            <a:off x="311688"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Seq2seq-нейросети состоят из двух частей: энкодера (кодировщика) и декодера (декодировщика). Для обоих этих компонентов обычно берут рекуррентные нейросети.</a:t>
            </a:r>
            <a:endParaRPr/>
          </a:p>
        </p:txBody>
      </p:sp>
      <p:sp>
        <p:nvSpPr>
          <p:cNvPr id="63" name="Google Shape;63;p14"/>
          <p:cNvSpPr txBox="1"/>
          <p:nvPr/>
        </p:nvSpPr>
        <p:spPr>
          <a:xfrm>
            <a:off x="237725" y="4783300"/>
            <a:ext cx="7599900" cy="31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https://education.yandex.ru/handbook/ml/article/nejroseti-dlya-raboty-s-posledovatelnostyami</a:t>
            </a:r>
            <a:r>
              <a:rPr lang="en" sz="900">
                <a:solidFill>
                  <a:schemeClr val="dk2"/>
                </a:solidFill>
              </a:rPr>
              <a:t> </a:t>
            </a:r>
            <a:endParaRPr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Positional encoding</a:t>
            </a:r>
            <a:endParaRPr/>
          </a:p>
        </p:txBody>
      </p:sp>
      <p:sp>
        <p:nvSpPr>
          <p:cNvPr id="199" name="Google Shape;199;p32"/>
          <p:cNvSpPr txBox="1"/>
          <p:nvPr>
            <p:ph idx="1" type="body"/>
          </p:nvPr>
        </p:nvSpPr>
        <p:spPr>
          <a:xfrm>
            <a:off x="311700" y="1152475"/>
            <a:ext cx="60372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Идея</a:t>
            </a:r>
            <a:r>
              <a:rPr lang="en"/>
              <a:t>: добавляем к каждому слову вектор, который дает модели информацию о позиции слова в предложении.</a:t>
            </a:r>
            <a:endParaRPr/>
          </a:p>
          <a:p>
            <a:pPr indent="0" lvl="0" marL="0" rtl="0" algn="l">
              <a:spcBef>
                <a:spcPts val="1200"/>
              </a:spcBef>
              <a:spcAft>
                <a:spcPts val="0"/>
              </a:spcAft>
              <a:buNone/>
            </a:pPr>
            <a:r>
              <a:rPr lang="en"/>
              <a:t>Существуют разные подходы к созданию positional encoding. Один из самых популярных выглядит так (pos - позиция токена в предложении, i - dimension index):</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Данный метод помогает модели запоминать относительные позиции токенов в предложении. </a:t>
            </a:r>
            <a:endParaRPr/>
          </a:p>
        </p:txBody>
      </p:sp>
      <p:pic>
        <p:nvPicPr>
          <p:cNvPr id="200" name="Google Shape;200;p32" title="[0,0,0,&quot;https://www.codecogs.com/eqnedit.php?latex=%20p_%7Bpos%2C2i%7D%20%3D%20sin(%5Cfrac%7Bt%7D%7B10000%5E%7B%5Cfrac%7B2i%7D%7Bembedding%5C_dim%7D%7D%7D)%20#0&quot;]"/>
          <p:cNvPicPr preferRelativeResize="0"/>
          <p:nvPr/>
        </p:nvPicPr>
        <p:blipFill>
          <a:blip r:embed="rId3">
            <a:alphaModFix/>
          </a:blip>
          <a:stretch>
            <a:fillRect/>
          </a:stretch>
        </p:blipFill>
        <p:spPr>
          <a:xfrm>
            <a:off x="412475" y="3247545"/>
            <a:ext cx="2540208" cy="459654"/>
          </a:xfrm>
          <a:prstGeom prst="rect">
            <a:avLst/>
          </a:prstGeom>
          <a:noFill/>
          <a:ln>
            <a:noFill/>
          </a:ln>
        </p:spPr>
      </p:pic>
      <p:pic>
        <p:nvPicPr>
          <p:cNvPr id="201" name="Google Shape;201;p32"/>
          <p:cNvPicPr preferRelativeResize="0"/>
          <p:nvPr/>
        </p:nvPicPr>
        <p:blipFill>
          <a:blip r:embed="rId4">
            <a:alphaModFix/>
          </a:blip>
          <a:stretch>
            <a:fillRect/>
          </a:stretch>
        </p:blipFill>
        <p:spPr>
          <a:xfrm>
            <a:off x="6238625" y="1661454"/>
            <a:ext cx="2760299" cy="2133323"/>
          </a:xfrm>
          <a:prstGeom prst="rect">
            <a:avLst/>
          </a:prstGeom>
          <a:noFill/>
          <a:ln>
            <a:noFill/>
          </a:ln>
        </p:spPr>
      </p:pic>
      <p:sp>
        <p:nvSpPr>
          <p:cNvPr id="202" name="Google Shape;202;p32"/>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5"/>
              </a:rPr>
              <a:t>https://lena-voita.github.io/nlp_course/seq2seq_and_attention.html</a:t>
            </a:r>
            <a:r>
              <a:rPr lang="en" sz="900">
                <a:solidFill>
                  <a:schemeClr val="dk2"/>
                </a:solidFill>
              </a:rPr>
              <a:t> </a:t>
            </a:r>
            <a:endParaRPr sz="900">
              <a:solidFill>
                <a:schemeClr val="dk2"/>
              </a:solidFill>
            </a:endParaRPr>
          </a:p>
        </p:txBody>
      </p:sp>
      <p:pic>
        <p:nvPicPr>
          <p:cNvPr id="203" name="Google Shape;203;p32" title="[0,0,0,&quot;https://www.codecogs.com/eqnedit.php?latex=%20p_%7Bpos%2C2i%2B1%7D%20%3D%20cos(%5Cfrac%7Bt%7D%7B10000%5E%7B%5Cfrac%7B2i%7D%7Bembedding%5C_dim%7D%7D%7D)%20#0&quot;]"/>
          <p:cNvPicPr preferRelativeResize="0"/>
          <p:nvPr/>
        </p:nvPicPr>
        <p:blipFill>
          <a:blip r:embed="rId6">
            <a:alphaModFix/>
          </a:blip>
          <a:stretch>
            <a:fillRect/>
          </a:stretch>
        </p:blipFill>
        <p:spPr>
          <a:xfrm>
            <a:off x="3229075" y="3218250"/>
            <a:ext cx="2782148" cy="45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Multi-head self-attention</a:t>
            </a:r>
            <a:endParaRPr/>
          </a:p>
        </p:txBody>
      </p:sp>
      <p:sp>
        <p:nvSpPr>
          <p:cNvPr id="209" name="Google Shape;209;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Self-attention: каждое состояние смотрит на все остальные состояния. Нужно для того, чтобы смотреть на каждый токен в контексте исходного предложения.</a:t>
            </a:r>
            <a:endParaRPr sz="1700"/>
          </a:p>
        </p:txBody>
      </p:sp>
      <p:sp>
        <p:nvSpPr>
          <p:cNvPr id="210" name="Google Shape;210;p33"/>
          <p:cNvSpPr txBox="1"/>
          <p:nvPr/>
        </p:nvSpPr>
        <p:spPr>
          <a:xfrm>
            <a:off x="403425" y="4790525"/>
            <a:ext cx="61305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Кар</a:t>
            </a:r>
            <a:r>
              <a:rPr lang="en" sz="900"/>
              <a:t>т</a:t>
            </a:r>
            <a:r>
              <a:rPr lang="en" sz="900"/>
              <a:t>инка: </a:t>
            </a:r>
            <a:r>
              <a:rPr lang="en" sz="900" u="sng">
                <a:solidFill>
                  <a:schemeClr val="hlink"/>
                </a:solidFill>
                <a:hlinkClick r:id="rId3"/>
              </a:rPr>
              <a:t>https://youtu.be/TBEwpgyoo20?si=CgRuAozDu9XeY6_Q</a:t>
            </a:r>
            <a:r>
              <a:rPr lang="en" sz="900"/>
              <a:t>  </a:t>
            </a:r>
            <a:endParaRPr sz="900">
              <a:solidFill>
                <a:schemeClr val="dk2"/>
              </a:solidFill>
            </a:endParaRPr>
          </a:p>
        </p:txBody>
      </p:sp>
      <p:pic>
        <p:nvPicPr>
          <p:cNvPr id="211" name="Google Shape;211;p33"/>
          <p:cNvPicPr preferRelativeResize="0"/>
          <p:nvPr/>
        </p:nvPicPr>
        <p:blipFill>
          <a:blip r:embed="rId4">
            <a:alphaModFix/>
          </a:blip>
          <a:stretch>
            <a:fillRect/>
          </a:stretch>
        </p:blipFill>
        <p:spPr>
          <a:xfrm>
            <a:off x="5407250" y="939650"/>
            <a:ext cx="2558361" cy="346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Multi-head self-attention</a:t>
            </a:r>
            <a:endParaRPr/>
          </a:p>
        </p:txBody>
      </p:sp>
      <p:sp>
        <p:nvSpPr>
          <p:cNvPr id="217" name="Google Shape;21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Multi-head attention: смотрит на зависимости разного типа между словами в предложении. Разные головы обращают внимание на разные токены.</a:t>
            </a:r>
            <a:endParaRPr sz="1600"/>
          </a:p>
        </p:txBody>
      </p:sp>
      <p:sp>
        <p:nvSpPr>
          <p:cNvPr id="218" name="Google Shape;218;p34"/>
          <p:cNvSpPr txBox="1"/>
          <p:nvPr/>
        </p:nvSpPr>
        <p:spPr>
          <a:xfrm>
            <a:off x="403425" y="4790525"/>
            <a:ext cx="61305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Картинка: </a:t>
            </a:r>
            <a:r>
              <a:rPr lang="en" sz="900" u="sng">
                <a:solidFill>
                  <a:schemeClr val="accent5"/>
                </a:solidFill>
                <a:hlinkClick r:id="rId3">
                  <a:extLst>
                    <a:ext uri="{A12FA001-AC4F-418D-AE19-62706E023703}">
                      <ahyp:hlinkClr val="tx"/>
                    </a:ext>
                  </a:extLst>
                </a:hlinkClick>
              </a:rPr>
              <a:t>https://youtu.be/TBEwpgyoo20?si=CgRuAozDu9XeY6_Q</a:t>
            </a:r>
            <a:r>
              <a:rPr lang="en" sz="900">
                <a:solidFill>
                  <a:schemeClr val="dk1"/>
                </a:solidFill>
              </a:rPr>
              <a:t>  </a:t>
            </a:r>
            <a:endParaRPr sz="900"/>
          </a:p>
        </p:txBody>
      </p:sp>
      <p:pic>
        <p:nvPicPr>
          <p:cNvPr id="219" name="Google Shape;219;p34"/>
          <p:cNvPicPr preferRelativeResize="0"/>
          <p:nvPr/>
        </p:nvPicPr>
        <p:blipFill>
          <a:blip r:embed="rId4">
            <a:alphaModFix/>
          </a:blip>
          <a:stretch>
            <a:fillRect/>
          </a:stretch>
        </p:blipFill>
        <p:spPr>
          <a:xfrm>
            <a:off x="1050425" y="2571750"/>
            <a:ext cx="6930301" cy="1963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Multi-head self-attention</a:t>
            </a:r>
            <a:endParaRPr/>
          </a:p>
        </p:txBody>
      </p:sp>
      <p:sp>
        <p:nvSpPr>
          <p:cNvPr id="225" name="Google Shape;225;p35"/>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Видео</a:t>
            </a:r>
            <a:r>
              <a:rPr lang="en" sz="900">
                <a:solidFill>
                  <a:schemeClr val="dk2"/>
                </a:solidFill>
              </a:rPr>
              <a:t>: </a:t>
            </a:r>
            <a:r>
              <a:rPr lang="en" sz="900" u="sng">
                <a:solidFill>
                  <a:schemeClr val="hlink"/>
                </a:solidFill>
                <a:hlinkClick r:id="rId3"/>
              </a:rPr>
              <a:t>https://lena-voita.github.io/nlp_course/seq2seq_and_attention.html</a:t>
            </a:r>
            <a:r>
              <a:rPr lang="en" sz="900">
                <a:solidFill>
                  <a:schemeClr val="dk2"/>
                </a:solidFill>
              </a:rPr>
              <a:t> </a:t>
            </a:r>
            <a:endParaRPr sz="900">
              <a:solidFill>
                <a:schemeClr val="dk2"/>
              </a:solidFill>
            </a:endParaRPr>
          </a:p>
        </p:txBody>
      </p:sp>
      <p:pic>
        <p:nvPicPr>
          <p:cNvPr id="226" name="Google Shape;226;p35" title="multi_head.mp4">
            <a:hlinkClick r:id="rId4"/>
          </p:cNvPr>
          <p:cNvPicPr preferRelativeResize="0"/>
          <p:nvPr/>
        </p:nvPicPr>
        <p:blipFill>
          <a:blip r:embed="rId5">
            <a:alphaModFix/>
          </a:blip>
          <a:stretch>
            <a:fillRect/>
          </a:stretch>
        </p:blipFill>
        <p:spPr>
          <a:xfrm>
            <a:off x="2923862" y="1170125"/>
            <a:ext cx="3296276" cy="343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397550"/>
            <a:ext cx="8354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800"/>
              <a:t>Multi-head self-attention</a:t>
            </a:r>
            <a:endParaRPr/>
          </a:p>
        </p:txBody>
      </p:sp>
      <p:pic>
        <p:nvPicPr>
          <p:cNvPr id="232" name="Google Shape;232;p36"/>
          <p:cNvPicPr preferRelativeResize="0"/>
          <p:nvPr/>
        </p:nvPicPr>
        <p:blipFill>
          <a:blip r:embed="rId3">
            <a:alphaModFix/>
          </a:blip>
          <a:stretch>
            <a:fillRect/>
          </a:stretch>
        </p:blipFill>
        <p:spPr>
          <a:xfrm rot="5400000">
            <a:off x="3268750" y="1458625"/>
            <a:ext cx="3218275" cy="2783975"/>
          </a:xfrm>
          <a:prstGeom prst="rect">
            <a:avLst/>
          </a:prstGeom>
          <a:noFill/>
          <a:ln>
            <a:noFill/>
          </a:ln>
        </p:spPr>
      </p:pic>
      <p:pic>
        <p:nvPicPr>
          <p:cNvPr id="233" name="Google Shape;233;p36"/>
          <p:cNvPicPr preferRelativeResize="0"/>
          <p:nvPr/>
        </p:nvPicPr>
        <p:blipFill>
          <a:blip r:embed="rId4">
            <a:alphaModFix/>
          </a:blip>
          <a:stretch>
            <a:fillRect/>
          </a:stretch>
        </p:blipFill>
        <p:spPr>
          <a:xfrm rot="5400000">
            <a:off x="6076262" y="1392011"/>
            <a:ext cx="3306499" cy="2828978"/>
          </a:xfrm>
          <a:prstGeom prst="rect">
            <a:avLst/>
          </a:prstGeom>
          <a:noFill/>
          <a:ln>
            <a:noFill/>
          </a:ln>
        </p:spPr>
      </p:pic>
      <p:sp>
        <p:nvSpPr>
          <p:cNvPr id="234" name="Google Shape;234;p36"/>
          <p:cNvSpPr txBox="1"/>
          <p:nvPr/>
        </p:nvSpPr>
        <p:spPr>
          <a:xfrm>
            <a:off x="360200" y="4711275"/>
            <a:ext cx="61305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Картинки: </a:t>
            </a:r>
            <a:r>
              <a:rPr lang="en" sz="900" u="sng">
                <a:solidFill>
                  <a:schemeClr val="hlink"/>
                </a:solidFill>
                <a:hlinkClick r:id="rId5"/>
              </a:rPr>
              <a:t>https://youtu.be/TBEwpgyoo20?si=bX2cYdxyM9RqbL65</a:t>
            </a:r>
            <a:r>
              <a:rPr lang="en" sz="900">
                <a:solidFill>
                  <a:schemeClr val="dk2"/>
                </a:solidFill>
              </a:rPr>
              <a:t> </a:t>
            </a:r>
            <a:endParaRPr sz="900">
              <a:solidFill>
                <a:schemeClr val="dk2"/>
              </a:solidFill>
            </a:endParaRPr>
          </a:p>
        </p:txBody>
      </p:sp>
      <p:sp>
        <p:nvSpPr>
          <p:cNvPr id="235" name="Google Shape;235;p3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Итог применения multi-head </a:t>
            </a:r>
            <a:r>
              <a:rPr lang="en" sz="1800">
                <a:solidFill>
                  <a:schemeClr val="dk1"/>
                </a:solidFill>
              </a:rPr>
              <a:t>self-</a:t>
            </a:r>
            <a:r>
              <a:rPr lang="en" sz="1800"/>
              <a:t>attention: учтен контекст слова, снята омонимия, учтены синтаксические связи в предложении.</a:t>
            </a:r>
            <a:r>
              <a:rPr lang="en" sz="1400"/>
              <a:t>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Masked multi-head attention </a:t>
            </a:r>
            <a:endParaRPr/>
          </a:p>
        </p:txBody>
      </p:sp>
      <p:sp>
        <p:nvSpPr>
          <p:cNvPr id="241" name="Google Shape;24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Masked multi-head attention используется в декодере.</a:t>
            </a:r>
            <a:endParaRPr/>
          </a:p>
          <a:p>
            <a:pPr indent="0" lvl="0" marL="0" rtl="0" algn="l">
              <a:spcBef>
                <a:spcPts val="1200"/>
              </a:spcBef>
              <a:spcAft>
                <a:spcPts val="1200"/>
              </a:spcAft>
              <a:buNone/>
            </a:pPr>
            <a:r>
              <a:rPr lang="en"/>
              <a:t>Во время генерации новой последовательности декодер не может смотреть на токены, которые он еще не сгенерировал (даже при обучении). Поэтому attention-блоки декодера связываются только с эмбеддингом текущего входного токена и предыдущих.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Cross-attention</a:t>
            </a:r>
            <a:endParaRPr/>
          </a:p>
        </p:txBody>
      </p:sp>
      <p:sp>
        <p:nvSpPr>
          <p:cNvPr id="247" name="Google Shape;247;p38"/>
          <p:cNvSpPr txBox="1"/>
          <p:nvPr>
            <p:ph idx="1" type="body"/>
          </p:nvPr>
        </p:nvSpPr>
        <p:spPr>
          <a:xfrm>
            <a:off x="311700" y="1152475"/>
            <a:ext cx="4572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Attention-векторы, принимающие финальные состояния энкодера (единственное место связи энкодера и декодера в трансформере), называются cross-attention-векторами.</a:t>
            </a:r>
            <a:endParaRPr sz="1800"/>
          </a:p>
          <a:p>
            <a:pPr indent="0" lvl="0" marL="0" rtl="0" algn="l">
              <a:spcBef>
                <a:spcPts val="1200"/>
              </a:spcBef>
              <a:spcAft>
                <a:spcPts val="1200"/>
              </a:spcAft>
              <a:buNone/>
            </a:pPr>
            <a:r>
              <a:rPr lang="en" sz="1800"/>
              <a:t>Каждый такой вектор вычисляется на основе эмбеддинга декодера и всех эмбеддингов энкодера. Т.е. </a:t>
            </a:r>
            <a:r>
              <a:rPr lang="en" sz="1800"/>
              <a:t>в</a:t>
            </a:r>
            <a:r>
              <a:rPr lang="en" sz="1800"/>
              <a:t> этот момент нейросеть смотрит на генерируемое слово с учетом всего входного предложения.</a:t>
            </a:r>
            <a:endParaRPr sz="1800"/>
          </a:p>
        </p:txBody>
      </p:sp>
      <p:pic>
        <p:nvPicPr>
          <p:cNvPr id="248" name="Google Shape;248;p38"/>
          <p:cNvPicPr preferRelativeResize="0"/>
          <p:nvPr/>
        </p:nvPicPr>
        <p:blipFill>
          <a:blip r:embed="rId3">
            <a:alphaModFix/>
          </a:blip>
          <a:stretch>
            <a:fillRect/>
          </a:stretch>
        </p:blipFill>
        <p:spPr>
          <a:xfrm>
            <a:off x="5141150" y="250613"/>
            <a:ext cx="3049549" cy="4397324"/>
          </a:xfrm>
          <a:prstGeom prst="rect">
            <a:avLst/>
          </a:prstGeom>
          <a:noFill/>
          <a:ln>
            <a:noFill/>
          </a:ln>
        </p:spPr>
      </p:pic>
      <p:sp>
        <p:nvSpPr>
          <p:cNvPr id="249" name="Google Shape;249;p38"/>
          <p:cNvSpPr txBox="1"/>
          <p:nvPr/>
        </p:nvSpPr>
        <p:spPr>
          <a:xfrm>
            <a:off x="311700" y="4703625"/>
            <a:ext cx="85206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Vaswani, A., Shazeer, N., Parmar, N., Uszkoreit, J., Jones, L., Gomez, A. N., ... &amp; Polosukhin, I. (2017). Attention is all you need. Advances in neural information processing systems, 30.</a:t>
            </a:r>
            <a:endParaRPr sz="900">
              <a:solidFill>
                <a:schemeClr val="dk2"/>
              </a:solidFill>
            </a:endParaRPr>
          </a:p>
        </p:txBody>
      </p:sp>
      <p:cxnSp>
        <p:nvCxnSpPr>
          <p:cNvPr id="250" name="Google Shape;250;p38"/>
          <p:cNvCxnSpPr/>
          <p:nvPr/>
        </p:nvCxnSpPr>
        <p:spPr>
          <a:xfrm>
            <a:off x="6108800" y="1282275"/>
            <a:ext cx="403500" cy="497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QKV Attention</a:t>
            </a:r>
            <a:endParaRPr/>
          </a:p>
        </p:txBody>
      </p:sp>
      <p:sp>
        <p:nvSpPr>
          <p:cNvPr id="256" name="Google Shape;25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Key, Value Attention - это способ вычисления внимания для вектора y, исходя из векторов x</a:t>
            </a:r>
            <a:r>
              <a:rPr baseline="-25000" lang="en"/>
              <a:t>1</a:t>
            </a:r>
            <a:r>
              <a:rPr lang="en"/>
              <a:t>…x</a:t>
            </a:r>
            <a:r>
              <a:rPr baseline="-25000" lang="en"/>
              <a:t>i</a:t>
            </a:r>
            <a:r>
              <a:rPr lang="en"/>
              <a:t>. Так вычисляется self-attention score.</a:t>
            </a:r>
            <a:endParaRPr/>
          </a:p>
          <a:p>
            <a:pPr indent="0" lvl="0" marL="0" rtl="0" algn="l">
              <a:spcBef>
                <a:spcPts val="1200"/>
              </a:spcBef>
              <a:spcAft>
                <a:spcPts val="1200"/>
              </a:spcAft>
              <a:buNone/>
            </a:pPr>
            <a:r>
              <a:rPr lang="en"/>
              <a:t>В данном случае у - вектор запроса, х - ключевые вектора. </a:t>
            </a:r>
            <a:r>
              <a:rPr lang="en">
                <a:solidFill>
                  <a:schemeClr val="dk1"/>
                </a:solidFill>
              </a:rPr>
              <a:t>К</a:t>
            </a:r>
            <a:r>
              <a:rPr lang="en">
                <a:solidFill>
                  <a:schemeClr val="dk1"/>
                </a:solidFill>
              </a:rPr>
              <a:t>лючевые </a:t>
            </a:r>
            <a:r>
              <a:rPr lang="en"/>
              <a:t>вектора содержат информацию, которая может быть добавлена во внимание </a:t>
            </a:r>
            <a:r>
              <a:rPr lang="en">
                <a:solidFill>
                  <a:schemeClr val="dk1"/>
                </a:solidFill>
              </a:rPr>
              <a:t>вектора запроса</a:t>
            </a:r>
            <a:r>
              <a:rPr lang="en"/>
              <a:t>. Таким образом, </a:t>
            </a:r>
            <a:r>
              <a:rPr lang="en"/>
              <a:t>т</a:t>
            </a:r>
            <a:r>
              <a:rPr lang="en"/>
              <a:t>окены, составляющие контекст текущего токена, могут добавить информацию в его вектор внимания.</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3899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QKV</a:t>
            </a:r>
            <a:endParaRPr/>
          </a:p>
        </p:txBody>
      </p:sp>
      <p:sp>
        <p:nvSpPr>
          <p:cNvPr id="262" name="Google Shape;262;p4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 вектор, который “ищет информацию” о текущем токене;</a:t>
            </a:r>
            <a:endParaRPr sz="1400"/>
          </a:p>
          <a:p>
            <a:pPr indent="0" lvl="0" marL="0" rtl="0" algn="l">
              <a:spcBef>
                <a:spcPts val="1200"/>
              </a:spcBef>
              <a:spcAft>
                <a:spcPts val="0"/>
              </a:spcAft>
              <a:buNone/>
            </a:pPr>
            <a:r>
              <a:rPr lang="en" sz="1400"/>
              <a:t>K: вектор, который содержит потенциальную информацию;</a:t>
            </a:r>
            <a:endParaRPr sz="1400"/>
          </a:p>
          <a:p>
            <a:pPr indent="0" lvl="0" marL="0" rtl="0" algn="l">
              <a:spcBef>
                <a:spcPts val="1200"/>
              </a:spcBef>
              <a:spcAft>
                <a:spcPts val="0"/>
              </a:spcAft>
              <a:buNone/>
            </a:pPr>
            <a:r>
              <a:rPr lang="en" sz="1400"/>
              <a:t>V: взвешенная сумма, которая определяет, какую информацию нужно отдать. </a:t>
            </a:r>
            <a:endParaRPr sz="1400"/>
          </a:p>
          <a:p>
            <a:pPr indent="0" lvl="0" marL="0" rtl="0" algn="l">
              <a:spcBef>
                <a:spcPts val="1200"/>
              </a:spcBef>
              <a:spcAft>
                <a:spcPts val="1200"/>
              </a:spcAft>
              <a:buNone/>
            </a:pPr>
            <a:r>
              <a:rPr lang="en" sz="1400"/>
              <a:t>Эти матрицы также обучаются в процессе обучения трансформера.</a:t>
            </a:r>
            <a:endParaRPr sz="1400"/>
          </a:p>
        </p:txBody>
      </p:sp>
      <p:pic>
        <p:nvPicPr>
          <p:cNvPr id="263" name="Google Shape;263;p40"/>
          <p:cNvPicPr preferRelativeResize="0"/>
          <p:nvPr/>
        </p:nvPicPr>
        <p:blipFill>
          <a:blip r:embed="rId3">
            <a:alphaModFix/>
          </a:blip>
          <a:stretch>
            <a:fillRect/>
          </a:stretch>
        </p:blipFill>
        <p:spPr>
          <a:xfrm>
            <a:off x="3293700" y="210025"/>
            <a:ext cx="5719501" cy="4456952"/>
          </a:xfrm>
          <a:prstGeom prst="rect">
            <a:avLst/>
          </a:prstGeom>
          <a:noFill/>
          <a:ln>
            <a:noFill/>
          </a:ln>
        </p:spPr>
      </p:pic>
      <p:cxnSp>
        <p:nvCxnSpPr>
          <p:cNvPr id="264" name="Google Shape;264;p40"/>
          <p:cNvCxnSpPr/>
          <p:nvPr/>
        </p:nvCxnSpPr>
        <p:spPr>
          <a:xfrm flipH="1" rot="10800000">
            <a:off x="6807575" y="2175450"/>
            <a:ext cx="475500" cy="374700"/>
          </a:xfrm>
          <a:prstGeom prst="straightConnector1">
            <a:avLst/>
          </a:prstGeom>
          <a:noFill/>
          <a:ln cap="flat" cmpd="sng" w="9525">
            <a:solidFill>
              <a:schemeClr val="dk2"/>
            </a:solidFill>
            <a:prstDash val="solid"/>
            <a:round/>
            <a:headEnd len="med" w="med" type="stealth"/>
            <a:tailEnd len="med" w="med" type="none"/>
          </a:ln>
        </p:spPr>
      </p:cxnSp>
      <p:sp>
        <p:nvSpPr>
          <p:cNvPr id="265" name="Google Shape;265;p40"/>
          <p:cNvSpPr txBox="1"/>
          <p:nvPr/>
        </p:nvSpPr>
        <p:spPr>
          <a:xfrm>
            <a:off x="7297425" y="1736100"/>
            <a:ext cx="17157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Наиболее полезная информация о том, как взаимодействуют x и y</a:t>
            </a:r>
            <a:endParaRPr sz="1200">
              <a:solidFill>
                <a:schemeClr val="dk2"/>
              </a:solidFill>
            </a:endParaRPr>
          </a:p>
        </p:txBody>
      </p:sp>
      <p:cxnSp>
        <p:nvCxnSpPr>
          <p:cNvPr id="266" name="Google Shape;266;p40"/>
          <p:cNvCxnSpPr/>
          <p:nvPr/>
        </p:nvCxnSpPr>
        <p:spPr>
          <a:xfrm>
            <a:off x="3529850" y="1123800"/>
            <a:ext cx="223200" cy="302700"/>
          </a:xfrm>
          <a:prstGeom prst="straightConnector1">
            <a:avLst/>
          </a:prstGeom>
          <a:noFill/>
          <a:ln cap="flat" cmpd="sng" w="9525">
            <a:solidFill>
              <a:schemeClr val="dk2"/>
            </a:solidFill>
            <a:prstDash val="solid"/>
            <a:round/>
            <a:headEnd len="med" w="med" type="none"/>
            <a:tailEnd len="med" w="med" type="triangle"/>
          </a:ln>
        </p:spPr>
      </p:cxnSp>
      <p:sp>
        <p:nvSpPr>
          <p:cNvPr id="267" name="Google Shape;267;p40"/>
          <p:cNvSpPr txBox="1"/>
          <p:nvPr/>
        </p:nvSpPr>
        <p:spPr>
          <a:xfrm>
            <a:off x="2298000" y="368100"/>
            <a:ext cx="1793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Наиболее полезная информация для обновления вектора у</a:t>
            </a:r>
            <a:endParaRPr sz="1200">
              <a:solidFill>
                <a:schemeClr val="dk2"/>
              </a:solidFill>
            </a:endParaRPr>
          </a:p>
        </p:txBody>
      </p:sp>
      <p:sp>
        <p:nvSpPr>
          <p:cNvPr id="268" name="Google Shape;268;p40"/>
          <p:cNvSpPr txBox="1"/>
          <p:nvPr/>
        </p:nvSpPr>
        <p:spPr>
          <a:xfrm>
            <a:off x="381800" y="4761700"/>
            <a:ext cx="61305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Картинка: </a:t>
            </a:r>
            <a:r>
              <a:rPr lang="en" sz="900" u="sng">
                <a:solidFill>
                  <a:schemeClr val="hlink"/>
                </a:solidFill>
                <a:hlinkClick r:id="rId4"/>
              </a:rPr>
              <a:t>https://youtu.be/TBEwpgyoo20?si=bX2cYdxyM9RqbL65</a:t>
            </a:r>
            <a:r>
              <a:rPr lang="en" sz="900">
                <a:solidFill>
                  <a:schemeClr val="dk2"/>
                </a:solidFill>
              </a:rPr>
              <a:t> </a:t>
            </a:r>
            <a:endParaRPr sz="9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norm, feed-forward blocks, residual connections</a:t>
            </a:r>
            <a:endParaRPr/>
          </a:p>
        </p:txBody>
      </p:sp>
      <p:pic>
        <p:nvPicPr>
          <p:cNvPr id="274" name="Google Shape;274;p41"/>
          <p:cNvPicPr preferRelativeResize="0"/>
          <p:nvPr/>
        </p:nvPicPr>
        <p:blipFill>
          <a:blip r:embed="rId3">
            <a:alphaModFix/>
          </a:blip>
          <a:stretch>
            <a:fillRect/>
          </a:stretch>
        </p:blipFill>
        <p:spPr>
          <a:xfrm>
            <a:off x="1030750" y="1017725"/>
            <a:ext cx="7179228" cy="3820976"/>
          </a:xfrm>
          <a:prstGeom prst="rect">
            <a:avLst/>
          </a:prstGeom>
          <a:noFill/>
          <a:ln>
            <a:noFill/>
          </a:ln>
        </p:spPr>
      </p:pic>
      <p:sp>
        <p:nvSpPr>
          <p:cNvPr id="275" name="Google Shape;275;p41"/>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a:t>
            </a:r>
            <a:r>
              <a:rPr lang="en" sz="900">
                <a:solidFill>
                  <a:schemeClr val="dk2"/>
                </a:solidFill>
              </a:rPr>
              <a:t>: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Повторение: sequence-to-sequence</a:t>
            </a:r>
            <a:endParaRPr/>
          </a:p>
        </p:txBody>
      </p:sp>
      <p:sp>
        <p:nvSpPr>
          <p:cNvPr id="69" name="Google Shape;69;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sz="1800">
                <a:solidFill>
                  <a:schemeClr val="dk1"/>
                </a:solidFill>
              </a:rPr>
              <a:t>Энкодер принимает исходное предложение и агрегирует информацию из него;</a:t>
            </a:r>
            <a:endParaRPr sz="1800">
              <a:solidFill>
                <a:schemeClr val="dk1"/>
              </a:solidFill>
            </a:endParaRPr>
          </a:p>
          <a:p>
            <a:pPr indent="-342900" lvl="0" marL="457200" rtl="0" algn="l">
              <a:lnSpc>
                <a:spcPct val="100000"/>
              </a:lnSpc>
              <a:spcBef>
                <a:spcPts val="1000"/>
              </a:spcBef>
              <a:spcAft>
                <a:spcPts val="1000"/>
              </a:spcAft>
              <a:buClr>
                <a:schemeClr val="dk1"/>
              </a:buClr>
              <a:buSzPts val="1800"/>
              <a:buChar char="●"/>
            </a:pPr>
            <a:r>
              <a:rPr lang="en" sz="1800">
                <a:solidFill>
                  <a:schemeClr val="dk1"/>
                </a:solidFill>
              </a:rPr>
              <a:t>Декодер последовательно генерирует выходное предложение на основе информации из энкодера.</a:t>
            </a:r>
            <a:endParaRPr sz="1800"/>
          </a:p>
        </p:txBody>
      </p:sp>
      <p:pic>
        <p:nvPicPr>
          <p:cNvPr id="70" name="Google Shape;70;p15"/>
          <p:cNvPicPr preferRelativeResize="0"/>
          <p:nvPr/>
        </p:nvPicPr>
        <p:blipFill>
          <a:blip r:embed="rId3">
            <a:alphaModFix/>
          </a:blip>
          <a:stretch>
            <a:fillRect/>
          </a:stretch>
        </p:blipFill>
        <p:spPr>
          <a:xfrm>
            <a:off x="4406375" y="1285213"/>
            <a:ext cx="4527602" cy="2185616"/>
          </a:xfrm>
          <a:prstGeom prst="rect">
            <a:avLst/>
          </a:prstGeom>
          <a:noFill/>
          <a:ln>
            <a:noFill/>
          </a:ln>
        </p:spPr>
      </p:pic>
      <p:sp>
        <p:nvSpPr>
          <p:cNvPr id="71" name="Google Shape;71;p15"/>
          <p:cNvSpPr txBox="1"/>
          <p:nvPr/>
        </p:nvSpPr>
        <p:spPr>
          <a:xfrm>
            <a:off x="432225" y="4603225"/>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Layer norm, feed-forward blocks, residual connections</a:t>
            </a:r>
            <a:endParaRPr/>
          </a:p>
        </p:txBody>
      </p:sp>
      <p:sp>
        <p:nvSpPr>
          <p:cNvPr id="281" name="Google Shape;28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FFNN: два линейных блока с ReLU между ними. Исследует информацию, пришедшую из attention-блоков.</a:t>
            </a:r>
            <a:endParaRPr/>
          </a:p>
          <a:p>
            <a:pPr indent="-342900" lvl="0" marL="457200" rtl="0" algn="l">
              <a:spcBef>
                <a:spcPts val="0"/>
              </a:spcBef>
              <a:spcAft>
                <a:spcPts val="0"/>
              </a:spcAft>
              <a:buSzPts val="1800"/>
              <a:buChar char="●"/>
            </a:pPr>
            <a:r>
              <a:rPr lang="en"/>
              <a:t>R</a:t>
            </a:r>
            <a:r>
              <a:rPr lang="en"/>
              <a:t>esidual connections (“Add” в Add&amp;Norm): добавляет входную информацию из блока к его выходу. Позволяет сохранять информацию при переходах между слоями и эффективно углублять нейросеть.</a:t>
            </a:r>
            <a:endParaRPr/>
          </a:p>
          <a:p>
            <a:pPr indent="-342900" lvl="0" marL="457200" rtl="0" algn="l">
              <a:spcBef>
                <a:spcPts val="0"/>
              </a:spcBef>
              <a:spcAft>
                <a:spcPts val="0"/>
              </a:spcAft>
              <a:buSzPts val="1800"/>
              <a:buChar char="●"/>
            </a:pPr>
            <a:r>
              <a:rPr lang="en"/>
              <a:t>Layer norm </a:t>
            </a:r>
            <a:r>
              <a:rPr lang="en">
                <a:solidFill>
                  <a:schemeClr val="dk1"/>
                </a:solidFill>
              </a:rPr>
              <a:t>(“Norm” в Add&amp;Norm): нормализует вектора токенов по отдельности. Стабилизирует обучение и улучшает сходимость.</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a:t>
            </a:r>
            <a:endParaRPr/>
          </a:p>
        </p:txBody>
      </p:sp>
      <p:sp>
        <p:nvSpPr>
          <p:cNvPr id="287" name="Google Shape;287;p4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Transfer learning - это техника в машинном обучении, которая подразумевает обучение модели для решения нескольких задач. Таким образом, знания, полученные моделью в ходе тренировки на одной из задач, могут быть использованы для решения другой. Например, знания модели, умеющей делать саммаризацию, могут быть полезны при дообучении этой модели для задачи упрощения текстов.</a:t>
            </a:r>
            <a:endParaRPr sz="1600"/>
          </a:p>
        </p:txBody>
      </p:sp>
      <p:pic>
        <p:nvPicPr>
          <p:cNvPr id="288" name="Google Shape;288;p43"/>
          <p:cNvPicPr preferRelativeResize="0"/>
          <p:nvPr/>
        </p:nvPicPr>
        <p:blipFill>
          <a:blip r:embed="rId3">
            <a:alphaModFix/>
          </a:blip>
          <a:stretch>
            <a:fillRect/>
          </a:stretch>
        </p:blipFill>
        <p:spPr>
          <a:xfrm>
            <a:off x="4464000" y="1170125"/>
            <a:ext cx="4527600" cy="3395700"/>
          </a:xfrm>
          <a:prstGeom prst="rect">
            <a:avLst/>
          </a:prstGeom>
          <a:noFill/>
          <a:ln>
            <a:noFill/>
          </a:ln>
        </p:spPr>
      </p:pic>
      <p:sp>
        <p:nvSpPr>
          <p:cNvPr id="289" name="Google Shape;289;p43"/>
          <p:cNvSpPr txBox="1"/>
          <p:nvPr/>
        </p:nvSpPr>
        <p:spPr>
          <a:xfrm>
            <a:off x="316975" y="4603225"/>
            <a:ext cx="79890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By Biggerj1 - Own work, CC BY-SA 4.0, </a:t>
            </a:r>
            <a:r>
              <a:rPr lang="en" sz="900" u="sng">
                <a:solidFill>
                  <a:schemeClr val="hlink"/>
                </a:solidFill>
                <a:hlinkClick r:id="rId4"/>
              </a:rPr>
              <a:t>https://commons.wikimedia.org/w/index.php?curid=143857678</a:t>
            </a:r>
            <a:r>
              <a:rPr lang="en" sz="900">
                <a:solidFill>
                  <a:schemeClr val="dk2"/>
                </a:solidFill>
              </a:rPr>
              <a:t> </a:t>
            </a:r>
            <a:endParaRPr sz="9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Fine-tuning</a:t>
            </a:r>
            <a:endParaRPr/>
          </a:p>
        </p:txBody>
      </p:sp>
      <p:sp>
        <p:nvSpPr>
          <p:cNvPr id="295" name="Google Shape;29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Дообучение/тонкая настройка - это техника, при которой модель, обученная на каком-то датасете, продолжает обучение на других данных. Дообучение предполагает изменение каких-то параметров модели: либо всех, либо только некоторых (в этом случае неизменяемые параметры называют замороженными).</a:t>
            </a:r>
            <a:endParaRPr/>
          </a:p>
          <a:p>
            <a:pPr indent="0" lvl="0" marL="0" rtl="0" algn="l">
              <a:spcBef>
                <a:spcPts val="1200"/>
              </a:spcBef>
              <a:spcAft>
                <a:spcPts val="1200"/>
              </a:spcAft>
              <a:buNone/>
            </a:pPr>
            <a:r>
              <a:rPr lang="en"/>
              <a:t>Дообучение больших моделей, как правило, происходит путем сохранения изначальных параметров и добавления специального слоя, обучаемого для конкретной задачи.</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Основные типы трансформеров</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a:t>
            </a:r>
            <a:endParaRPr/>
          </a:p>
        </p:txBody>
      </p:sp>
      <p:sp>
        <p:nvSpPr>
          <p:cNvPr id="306" name="Google Shape;30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Bidirectional Encoder Representations from Transformers (BERT) - это двунаправленный трансформер, состоящий (в оригинальной имплементации) из слоя эмбеддингов, слоя трансформерных энкодеров и декодирующего слоя, превращающего выученные представления обратно в слова.</a:t>
            </a:r>
            <a:endParaRPr/>
          </a:p>
          <a:p>
            <a:pPr indent="0" lvl="0" marL="0" rtl="0" algn="l">
              <a:spcBef>
                <a:spcPts val="1200"/>
              </a:spcBef>
              <a:spcAft>
                <a:spcPts val="0"/>
              </a:spcAft>
              <a:buNone/>
            </a:pPr>
            <a:r>
              <a:rPr lang="en"/>
              <a:t>Первичное обучение BERT происходит на двух задачах: языковом моделировании и предсказании следующего предложения. </a:t>
            </a:r>
            <a:r>
              <a:rPr lang="en">
                <a:solidFill>
                  <a:schemeClr val="dk1"/>
                </a:solidFill>
              </a:rPr>
              <a:t>BERT можно с высокой эффективностью дообучить на задачи классификации, natural language inference (см., например, задачу entailment), gap resolution и некоторые другие.</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BERT имеет несколько модификаций, например, </a:t>
            </a:r>
            <a:r>
              <a:rPr lang="en" u="sng">
                <a:solidFill>
                  <a:schemeClr val="accent5"/>
                </a:solidFill>
                <a:hlinkClick r:id="rId3">
                  <a:extLst>
                    <a:ext uri="{A12FA001-AC4F-418D-AE19-62706E023703}">
                      <ahyp:hlinkClr val="tx"/>
                    </a:ext>
                  </a:extLst>
                </a:hlinkClick>
              </a:rPr>
              <a:t>RoBERTa</a:t>
            </a:r>
            <a:r>
              <a:rPr lang="en">
                <a:solidFill>
                  <a:schemeClr val="dk1"/>
                </a:solidFill>
              </a:rPr>
              <a:t>, </a:t>
            </a:r>
            <a:r>
              <a:rPr lang="en" u="sng">
                <a:solidFill>
                  <a:schemeClr val="accent5"/>
                </a:solidFill>
                <a:hlinkClick r:id="rId4">
                  <a:extLst>
                    <a:ext uri="{A12FA001-AC4F-418D-AE19-62706E023703}">
                      <ahyp:hlinkClr val="tx"/>
                    </a:ext>
                  </a:extLst>
                </a:hlinkClick>
              </a:rPr>
              <a:t>ALBERT</a:t>
            </a:r>
            <a:r>
              <a:rPr lang="en">
                <a:solidFill>
                  <a:schemeClr val="dk1"/>
                </a:solidFill>
              </a:rPr>
              <a:t> и др.</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обучение</a:t>
            </a:r>
            <a:endParaRPr/>
          </a:p>
        </p:txBody>
      </p:sp>
      <p:sp>
        <p:nvSpPr>
          <p:cNvPr id="312" name="Google Shape;31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Языковое моделирование: предсказание токена по контексту. Токен может быть:</a:t>
            </a:r>
            <a:endParaRPr/>
          </a:p>
          <a:p>
            <a:pPr indent="-298450" lvl="0" marL="457200" rtl="0" algn="l">
              <a:spcBef>
                <a:spcPts val="1400"/>
              </a:spcBef>
              <a:spcAft>
                <a:spcPts val="0"/>
              </a:spcAft>
              <a:buClr>
                <a:schemeClr val="dk1"/>
              </a:buClr>
              <a:buSzPts val="1100"/>
              <a:buChar char="●"/>
            </a:pPr>
            <a:r>
              <a:rPr lang="en"/>
              <a:t>Заменен маской</a:t>
            </a:r>
            <a:r>
              <a:rPr lang="en"/>
              <a:t> [MASK] с вероятностью 80%,</a:t>
            </a:r>
            <a:endParaRPr/>
          </a:p>
          <a:p>
            <a:pPr indent="-298450" lvl="0" marL="457200" rtl="0" algn="l">
              <a:spcBef>
                <a:spcPts val="0"/>
              </a:spcBef>
              <a:spcAft>
                <a:spcPts val="0"/>
              </a:spcAft>
              <a:buClr>
                <a:schemeClr val="dk1"/>
              </a:buClr>
              <a:buSzPts val="1100"/>
              <a:buChar char="●"/>
            </a:pPr>
            <a:r>
              <a:rPr lang="en"/>
              <a:t>Заменен случайным словарным токеном с вероятностью 10%,</a:t>
            </a:r>
            <a:endParaRPr/>
          </a:p>
          <a:p>
            <a:pPr indent="-298450" lvl="0" marL="457200" rtl="0" algn="l">
              <a:spcBef>
                <a:spcPts val="0"/>
              </a:spcBef>
              <a:spcAft>
                <a:spcPts val="0"/>
              </a:spcAft>
              <a:buClr>
                <a:schemeClr val="dk1"/>
              </a:buClr>
              <a:buSzPts val="1100"/>
              <a:buChar char="●"/>
            </a:pPr>
            <a:r>
              <a:rPr lang="en"/>
              <a:t>Не заменен с вероятностью 10%.</a:t>
            </a:r>
            <a:endParaRPr/>
          </a:p>
          <a:p>
            <a:pPr indent="0" lvl="0" marL="0" rtl="0" algn="l">
              <a:spcBef>
                <a:spcPts val="1400"/>
              </a:spcBef>
              <a:spcAft>
                <a:spcPts val="0"/>
              </a:spcAft>
              <a:buNone/>
            </a:pPr>
            <a:r>
              <a:rPr lang="en"/>
              <a:t>Предсказание следующего предложения:</a:t>
            </a:r>
            <a:endParaRPr/>
          </a:p>
          <a:p>
            <a:pPr indent="-298450" lvl="0" marL="457200" rtl="0" algn="l">
              <a:spcBef>
                <a:spcPts val="1400"/>
              </a:spcBef>
              <a:spcAft>
                <a:spcPts val="0"/>
              </a:spcAft>
              <a:buClr>
                <a:schemeClr val="dk1"/>
              </a:buClr>
              <a:buSzPts val="1100"/>
              <a:buChar char="●"/>
            </a:pPr>
            <a:r>
              <a:rPr lang="en"/>
              <a:t>Для предложений</a:t>
            </a:r>
            <a:r>
              <a:rPr lang="en"/>
              <a:t> "[CLS] my dog is cute [SEP] he likes playing" выдать токен [IsNext];</a:t>
            </a:r>
            <a:endParaRPr/>
          </a:p>
          <a:p>
            <a:pPr indent="-298450" lvl="0" marL="457200" rtl="0" algn="l">
              <a:spcBef>
                <a:spcPts val="0"/>
              </a:spcBef>
              <a:spcAft>
                <a:spcPts val="0"/>
              </a:spcAft>
              <a:buClr>
                <a:schemeClr val="dk1"/>
              </a:buClr>
              <a:buSzPts val="1100"/>
              <a:buChar char="●"/>
            </a:pPr>
            <a:r>
              <a:rPr lang="en"/>
              <a:t>Для предложений "[CLS] my dog is cute [SEP] how do magnets work" выдать токен [NotNext].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a:t>
            </a:r>
            <a:endParaRPr/>
          </a:p>
        </p:txBody>
      </p:sp>
      <p:sp>
        <p:nvSpPr>
          <p:cNvPr id="318" name="Google Shape;31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Generative pre-trained transformers (GPT) - однонаправленный (decoder-only) трансформер, натренированный на большом корпусе текстов.</a:t>
            </a:r>
            <a:endParaRPr/>
          </a:p>
          <a:p>
            <a:pPr indent="0" lvl="0" marL="0" rtl="0" algn="l">
              <a:spcBef>
                <a:spcPts val="1200"/>
              </a:spcBef>
              <a:spcAft>
                <a:spcPts val="0"/>
              </a:spcAft>
              <a:buNone/>
            </a:pPr>
            <a:r>
              <a:rPr lang="en"/>
              <a:t>Первичное обучение происходит на задаче предсказания следующего слова, затем сеть можно дообучать для более специфических задач.</a:t>
            </a:r>
            <a:endParaRPr/>
          </a:p>
          <a:p>
            <a:pPr indent="0" lvl="0" marL="0" rtl="0" algn="l">
              <a:spcBef>
                <a:spcPts val="1200"/>
              </a:spcBef>
              <a:spcAft>
                <a:spcPts val="0"/>
              </a:spcAft>
              <a:buNone/>
            </a:pPr>
            <a:r>
              <a:rPr lang="en"/>
              <a:t>GPT-подобные модели обычно дообучаются для задач генерации текста. </a:t>
            </a:r>
            <a:endParaRPr/>
          </a:p>
          <a:p>
            <a:pPr indent="0" lvl="0" marL="0" rtl="0" algn="l">
              <a:spcBef>
                <a:spcPts val="1200"/>
              </a:spcBef>
              <a:spcAft>
                <a:spcPts val="1200"/>
              </a:spcAft>
              <a:buNone/>
            </a:pPr>
            <a:r>
              <a:rPr lang="en"/>
              <a:t>В настоящее время существует четыре поколения моделей GPT.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Sequence-to-sequence-трансформеры</a:t>
            </a:r>
            <a:endParaRPr/>
          </a:p>
        </p:txBody>
      </p:sp>
      <p:sp>
        <p:nvSpPr>
          <p:cNvPr id="324" name="Google Shape;32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 состоит только из энкодера трансформера, а GPT - только из декодера. Однако, есть трансформеры, использующие и то, и другое, например:</a:t>
            </a:r>
            <a:endParaRPr/>
          </a:p>
          <a:p>
            <a:pPr indent="-342900" lvl="0" marL="457200" rtl="0" algn="l">
              <a:spcBef>
                <a:spcPts val="1200"/>
              </a:spcBef>
              <a:spcAft>
                <a:spcPts val="0"/>
              </a:spcAft>
              <a:buSzPts val="1800"/>
              <a:buChar char="●"/>
            </a:pPr>
            <a:r>
              <a:rPr lang="en"/>
              <a:t>BART - хорошо подходит для саммаризации и упрощения;</a:t>
            </a:r>
            <a:endParaRPr/>
          </a:p>
          <a:p>
            <a:pPr indent="-342900" lvl="0" marL="457200" rtl="0" algn="l">
              <a:spcBef>
                <a:spcPts val="1000"/>
              </a:spcBef>
              <a:spcAft>
                <a:spcPts val="1000"/>
              </a:spcAft>
              <a:buSzPts val="1800"/>
              <a:buChar char="●"/>
            </a:pPr>
            <a:r>
              <a:rPr lang="en"/>
              <a:t>T5 - подходит для большинства sequence-to-sequence задач, таких, как перевод, саммаризация, перефразирование и т.п.</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Что можно сделать при помощи трансформеров?</a:t>
            </a:r>
            <a:endParaRPr sz="3600"/>
          </a:p>
        </p:txBody>
      </p:sp>
      <p:sp>
        <p:nvSpPr>
          <p:cNvPr id="330" name="Google Shape;330;p5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(Практически всё)</a:t>
            </a:r>
            <a:endParaRPr sz="2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Классификация текста целиком</a:t>
            </a:r>
            <a:endParaRPr/>
          </a:p>
        </p:txBody>
      </p:sp>
      <p:sp>
        <p:nvSpPr>
          <p:cNvPr id="336" name="Google Shape;33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Поиск спама, поиск автоматически сгенерированного текста;</a:t>
            </a:r>
            <a:endParaRPr/>
          </a:p>
          <a:p>
            <a:pPr indent="-342900" lvl="0" marL="457200" rtl="0" algn="l">
              <a:spcBef>
                <a:spcPts val="1000"/>
              </a:spcBef>
              <a:spcAft>
                <a:spcPts val="0"/>
              </a:spcAft>
              <a:buSzPts val="1800"/>
              <a:buChar char="●"/>
            </a:pPr>
            <a:r>
              <a:rPr lang="en"/>
              <a:t>Анализ тональности;</a:t>
            </a:r>
            <a:endParaRPr/>
          </a:p>
          <a:p>
            <a:pPr indent="-342900" lvl="0" marL="457200" rtl="0" algn="l">
              <a:spcBef>
                <a:spcPts val="1000"/>
              </a:spcBef>
              <a:spcAft>
                <a:spcPts val="0"/>
              </a:spcAft>
              <a:buSzPts val="1800"/>
              <a:buChar char="●"/>
            </a:pPr>
            <a:r>
              <a:rPr lang="en"/>
              <a:t>Классификация нескольких предложений: entailment, может ли предложение А следовать за предложением В и т.д.</a:t>
            </a:r>
            <a:endParaRPr/>
          </a:p>
          <a:p>
            <a:pPr indent="0" lvl="0" marL="457200" rtl="0" algn="l">
              <a:spcBef>
                <a:spcPts val="1000"/>
              </a:spcBef>
              <a:spcAft>
                <a:spcPts val="0"/>
              </a:spcAft>
              <a:buNone/>
            </a:pPr>
            <a:r>
              <a:rPr lang="en"/>
              <a:t>Пример: </a:t>
            </a:r>
            <a:r>
              <a:rPr lang="en" u="sng">
                <a:solidFill>
                  <a:schemeClr val="hlink"/>
                </a:solidFill>
                <a:hlinkClick r:id="rId3"/>
              </a:rPr>
              <a:t>The Stanford Natural Language Inference (SNLI) Corpus</a:t>
            </a:r>
            <a:endParaRPr/>
          </a:p>
          <a:p>
            <a:pPr indent="0" lvl="0" marL="0" rtl="0" algn="l">
              <a:spcBef>
                <a:spcPts val="1200"/>
              </a:spcBef>
              <a:spcAft>
                <a:spcPts val="0"/>
              </a:spcAft>
              <a:buClr>
                <a:schemeClr val="dk1"/>
              </a:buClr>
              <a:buSzPts val="1100"/>
              <a:buFont typeface="Arial"/>
              <a:buNone/>
            </a:pPr>
            <a:r>
              <a:rPr b="1" lang="en" sz="1600"/>
              <a:t>Premise:</a:t>
            </a:r>
            <a:r>
              <a:rPr lang="en" sz="1600"/>
              <a:t> Two boys are playing outside. </a:t>
            </a:r>
            <a:r>
              <a:rPr b="1" lang="en" sz="1600"/>
              <a:t>Hypothesis:</a:t>
            </a:r>
            <a:r>
              <a:rPr lang="en" sz="1600"/>
              <a:t> There are kids outside. </a:t>
            </a:r>
            <a:r>
              <a:rPr b="1" lang="en" sz="1600"/>
              <a:t>Classification:</a:t>
            </a:r>
            <a:r>
              <a:rPr lang="en" sz="1600"/>
              <a:t> Entailment</a:t>
            </a:r>
            <a:endParaRPr sz="1600"/>
          </a:p>
          <a:p>
            <a:pPr indent="0" lvl="0" marL="0" rtl="0" algn="l">
              <a:spcBef>
                <a:spcPts val="1200"/>
              </a:spcBef>
              <a:spcAft>
                <a:spcPts val="1200"/>
              </a:spcAft>
              <a:buNone/>
            </a:pPr>
            <a:r>
              <a:rPr b="1" lang="en" sz="1600"/>
              <a:t>Premise:</a:t>
            </a:r>
            <a:r>
              <a:rPr lang="en" sz="1600"/>
              <a:t>  A young boy sits on the shoulders of a woman, who is carrying a young girl. </a:t>
            </a:r>
            <a:r>
              <a:rPr b="1" lang="en" sz="1600"/>
              <a:t>Hypothesis:</a:t>
            </a:r>
            <a:r>
              <a:rPr lang="en" sz="1600"/>
              <a:t> A woman is driving her kids around. </a:t>
            </a:r>
            <a:r>
              <a:rPr b="1" lang="en" sz="1600"/>
              <a:t>Classification:</a:t>
            </a:r>
            <a:r>
              <a:rPr lang="en" sz="1600"/>
              <a:t> Contradiction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Seq2Seq: обучение</a:t>
            </a:r>
            <a:endParaRPr/>
          </a:p>
        </p:txBody>
      </p:sp>
      <p:pic>
        <p:nvPicPr>
          <p:cNvPr id="77" name="Google Shape;77;p16"/>
          <p:cNvPicPr preferRelativeResize="0"/>
          <p:nvPr/>
        </p:nvPicPr>
        <p:blipFill>
          <a:blip r:embed="rId3">
            <a:alphaModFix/>
          </a:blip>
          <a:stretch>
            <a:fillRect/>
          </a:stretch>
        </p:blipFill>
        <p:spPr>
          <a:xfrm>
            <a:off x="152400" y="1342975"/>
            <a:ext cx="8839204" cy="3060056"/>
          </a:xfrm>
          <a:prstGeom prst="rect">
            <a:avLst/>
          </a:prstGeom>
          <a:noFill/>
          <a:ln>
            <a:noFill/>
          </a:ln>
        </p:spPr>
      </p:pic>
      <p:sp>
        <p:nvSpPr>
          <p:cNvPr id="78" name="Google Shape;78;p16"/>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Классификация текста целиком</a:t>
            </a:r>
            <a:endParaRPr/>
          </a:p>
        </p:txBody>
      </p:sp>
      <p:sp>
        <p:nvSpPr>
          <p:cNvPr id="342" name="Google Shape;34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Acceptability: определение “правильности” предложения.</a:t>
            </a:r>
            <a:endParaRPr/>
          </a:p>
          <a:p>
            <a:pPr indent="0" lvl="0" marL="0" rtl="0" algn="l">
              <a:spcBef>
                <a:spcPts val="1200"/>
              </a:spcBef>
              <a:spcAft>
                <a:spcPts val="0"/>
              </a:spcAft>
              <a:buNone/>
            </a:pPr>
            <a:r>
              <a:rPr lang="en"/>
              <a:t>Пример для русского языка: </a:t>
            </a:r>
            <a:r>
              <a:rPr lang="en" u="sng">
                <a:solidFill>
                  <a:schemeClr val="hlink"/>
                </a:solidFill>
                <a:hlinkClick r:id="rId3"/>
              </a:rPr>
              <a:t>RuCoLa</a:t>
            </a:r>
            <a:endParaRPr/>
          </a:p>
          <a:p>
            <a:pPr indent="0" lvl="0" marL="0" rtl="0" algn="l">
              <a:spcBef>
                <a:spcPts val="1200"/>
              </a:spcBef>
              <a:spcAft>
                <a:spcPts val="1200"/>
              </a:spcAft>
              <a:buNone/>
            </a:pPr>
            <a:r>
              <a:t/>
            </a:r>
            <a:endParaRPr/>
          </a:p>
        </p:txBody>
      </p:sp>
      <p:graphicFrame>
        <p:nvGraphicFramePr>
          <p:cNvPr id="343" name="Google Shape;343;p52"/>
          <p:cNvGraphicFramePr/>
          <p:nvPr/>
        </p:nvGraphicFramePr>
        <p:xfrm>
          <a:off x="459025" y="2354025"/>
          <a:ext cx="3000000" cy="3000000"/>
        </p:xfrm>
        <a:graphic>
          <a:graphicData uri="http://schemas.openxmlformats.org/drawingml/2006/table">
            <a:tbl>
              <a:tblPr>
                <a:noFill/>
                <a:tableStyleId>{95765B86-6FD0-46DD-BF3E-EF055AA2F516}</a:tableStyleId>
              </a:tblPr>
              <a:tblGrid>
                <a:gridCol w="641150"/>
                <a:gridCol w="4587525"/>
                <a:gridCol w="911275"/>
                <a:gridCol w="814925"/>
                <a:gridCol w="1307100"/>
              </a:tblGrid>
              <a:tr h="381000">
                <a:tc>
                  <a:txBody>
                    <a:bodyPr/>
                    <a:lstStyle/>
                    <a:p>
                      <a:pPr indent="0" lvl="0" marL="0" rtl="0" algn="ctr">
                        <a:lnSpc>
                          <a:spcPct val="115000"/>
                        </a:lnSpc>
                        <a:spcBef>
                          <a:spcPts val="0"/>
                        </a:spcBef>
                        <a:spcAft>
                          <a:spcPts val="0"/>
                        </a:spcAft>
                        <a:buNone/>
                      </a:pPr>
                      <a:r>
                        <a:rPr b="1" lang="en" sz="1200"/>
                        <a:t>id</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sentence</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acceptable</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error_type</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detailed_s</a:t>
                      </a:r>
                      <a:endParaRPr b="1" sz="1200"/>
                    </a:p>
                  </a:txBody>
                  <a:tcPr marT="19050" marB="19050" marR="28575" marL="28575" anchor="b"/>
                </a:tc>
              </a:tr>
              <a:tr h="381000">
                <a:tc>
                  <a:txBody>
                    <a:bodyPr/>
                    <a:lstStyle/>
                    <a:p>
                      <a:pPr indent="0" lvl="0" marL="0" rtl="0" algn="r">
                        <a:lnSpc>
                          <a:spcPct val="115000"/>
                        </a:lnSpc>
                        <a:spcBef>
                          <a:spcPts val="0"/>
                        </a:spcBef>
                        <a:spcAft>
                          <a:spcPts val="0"/>
                        </a:spcAft>
                        <a:buNone/>
                      </a:pPr>
                      <a:r>
                        <a:rPr lang="en" sz="1200"/>
                        <a:t>36</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Все, кто учились в математическом классе, сдали тест на отлично.</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Syntax</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USE8</a:t>
                      </a:r>
                      <a:endParaRPr sz="1200"/>
                    </a:p>
                  </a:txBody>
                  <a:tcPr marT="19050" marB="19050" marR="28575" marL="28575" anchor="b"/>
                </a:tc>
              </a:tr>
              <a:tr h="381000">
                <a:tc>
                  <a:txBody>
                    <a:bodyPr/>
                    <a:lstStyle/>
                    <a:p>
                      <a:pPr indent="0" lvl="0" marL="0" rtl="0" algn="r">
                        <a:lnSpc>
                          <a:spcPct val="115000"/>
                        </a:lnSpc>
                        <a:spcBef>
                          <a:spcPts val="0"/>
                        </a:spcBef>
                        <a:spcAft>
                          <a:spcPts val="0"/>
                        </a:spcAft>
                        <a:buNone/>
                      </a:pPr>
                      <a:r>
                        <a:rPr lang="en" sz="1200"/>
                        <a:t>37</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Его отсутствие на собрании подтвердило плохое мнение.</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1</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Paducheva2004</a:t>
                      </a:r>
                      <a:endParaRPr sz="1200"/>
                    </a:p>
                  </a:txBody>
                  <a:tcPr marT="19050" marB="19050" marR="28575" marL="28575" anchor="b"/>
                </a:tc>
              </a:tr>
              <a:tr h="381000">
                <a:tc>
                  <a:txBody>
                    <a:bodyPr/>
                    <a:lstStyle/>
                    <a:p>
                      <a:pPr indent="0" lvl="0" marL="0" rtl="0" algn="r">
                        <a:lnSpc>
                          <a:spcPct val="115000"/>
                        </a:lnSpc>
                        <a:spcBef>
                          <a:spcPts val="0"/>
                        </a:spcBef>
                        <a:spcAft>
                          <a:spcPts val="0"/>
                        </a:spcAft>
                        <a:buNone/>
                      </a:pPr>
                      <a:r>
                        <a:rPr lang="en" sz="1200"/>
                        <a:t>38</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Он бежит в саду.</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1</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Testelets</a:t>
                      </a:r>
                      <a:endParaRPr sz="1200"/>
                    </a:p>
                  </a:txBody>
                  <a:tcPr marT="19050" marB="19050" marR="28575" marL="28575" anchor="b"/>
                </a:tc>
              </a:tr>
              <a:tr h="381000">
                <a:tc>
                  <a:txBody>
                    <a:bodyPr/>
                    <a:lstStyle/>
                    <a:p>
                      <a:pPr indent="0" lvl="0" marL="0" rtl="0" algn="r">
                        <a:lnSpc>
                          <a:spcPct val="115000"/>
                        </a:lnSpc>
                        <a:spcBef>
                          <a:spcPts val="0"/>
                        </a:spcBef>
                        <a:spcAft>
                          <a:spcPts val="0"/>
                        </a:spcAft>
                        <a:buNone/>
                      </a:pPr>
                      <a:r>
                        <a:rPr lang="en" sz="1200"/>
                        <a:t>39</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У его веры был рациональный характер.</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Semantics</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Seliverstova</a:t>
                      </a:r>
                      <a:endParaRPr sz="1200"/>
                    </a:p>
                  </a:txBody>
                  <a:tcPr marT="19050" marB="19050" marR="28575" marL="28575" anchor="b"/>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Классификация каждого слова в предложении</a:t>
            </a:r>
            <a:endParaRPr/>
          </a:p>
        </p:txBody>
      </p:sp>
      <p:sp>
        <p:nvSpPr>
          <p:cNvPr id="349" name="Google Shape;34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POS-tagging;</a:t>
            </a:r>
            <a:endParaRPr/>
          </a:p>
          <a:p>
            <a:pPr indent="-342900" lvl="0" marL="457200" rtl="0" algn="l">
              <a:spcBef>
                <a:spcPts val="1000"/>
              </a:spcBef>
              <a:spcAft>
                <a:spcPts val="0"/>
              </a:spcAft>
              <a:buSzPts val="1800"/>
              <a:buChar char="●"/>
            </a:pPr>
            <a:r>
              <a:rPr lang="en"/>
              <a:t>Named Entity Recognition;</a:t>
            </a:r>
            <a:endParaRPr/>
          </a:p>
          <a:p>
            <a:pPr indent="-342900" lvl="0" marL="457200" rtl="0" algn="l">
              <a:spcBef>
                <a:spcPts val="1000"/>
              </a:spcBef>
              <a:spcAft>
                <a:spcPts val="0"/>
              </a:spcAft>
              <a:buSzPts val="1800"/>
              <a:buChar char="●"/>
            </a:pPr>
            <a:r>
              <a:rPr lang="en"/>
              <a:t>Определение синтаксических ролей.</a:t>
            </a:r>
            <a:endParaRPr/>
          </a:p>
          <a:p>
            <a:pPr indent="0" lvl="0" marL="0" rtl="0" algn="l">
              <a:spcBef>
                <a:spcPts val="1000"/>
              </a:spcBef>
              <a:spcAft>
                <a:spcPts val="0"/>
              </a:spcAft>
              <a:buNone/>
            </a:pPr>
            <a:r>
              <a:rPr lang="en"/>
              <a:t>Примеры готовых решений: spacy, stanza, </a:t>
            </a:r>
            <a:r>
              <a:rPr lang="en" u="sng">
                <a:solidFill>
                  <a:schemeClr val="hlink"/>
                </a:solidFill>
                <a:hlinkClick r:id="rId3"/>
              </a:rPr>
              <a:t>natasha</a:t>
            </a:r>
            <a:endParaRPr/>
          </a:p>
          <a:p>
            <a:pPr indent="0" lvl="0" marL="0" rtl="0" algn="l">
              <a:spcBef>
                <a:spcPts val="1200"/>
              </a:spcBef>
              <a:spcAft>
                <a:spcPts val="0"/>
              </a:spcAft>
              <a:buNone/>
            </a:pPr>
            <a:r>
              <a:rPr lang="en"/>
              <a:t>Примеры датасетов для грамматики и синтаксиса: </a:t>
            </a:r>
            <a:r>
              <a:rPr lang="en" u="sng">
                <a:solidFill>
                  <a:schemeClr val="hlink"/>
                </a:solidFill>
                <a:hlinkClick r:id="rId4"/>
              </a:rPr>
              <a:t>Universal Dependencies</a:t>
            </a:r>
            <a:r>
              <a:rPr lang="en"/>
              <a:t> (включает </a:t>
            </a:r>
            <a:r>
              <a:rPr lang="en" u="sng">
                <a:solidFill>
                  <a:schemeClr val="hlink"/>
                </a:solidFill>
                <a:hlinkClick r:id="rId5"/>
              </a:rPr>
              <a:t>SynTagRus</a:t>
            </a:r>
            <a:r>
              <a:rPr lang="en"/>
              <a:t>), </a:t>
            </a:r>
            <a:r>
              <a:rPr lang="en" u="sng">
                <a:solidFill>
                  <a:schemeClr val="hlink"/>
                </a:solidFill>
                <a:hlinkClick r:id="rId6"/>
              </a:rPr>
              <a:t>Penn Treebank</a:t>
            </a:r>
            <a:endParaRPr/>
          </a:p>
          <a:p>
            <a:pPr indent="0" lvl="0" marL="0" rtl="0" algn="l">
              <a:spcBef>
                <a:spcPts val="1200"/>
              </a:spcBef>
              <a:spcAft>
                <a:spcPts val="1200"/>
              </a:spcAft>
              <a:buNone/>
            </a:pPr>
            <a:r>
              <a:rPr lang="en"/>
              <a:t>Примеры датасетов для выделения именованных сущностей: </a:t>
            </a:r>
            <a:r>
              <a:rPr lang="en" u="sng">
                <a:solidFill>
                  <a:schemeClr val="hlink"/>
                </a:solidFill>
                <a:hlinkClick r:id="rId7"/>
              </a:rPr>
              <a:t>FactRuEval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Генерация текста</a:t>
            </a:r>
            <a:endParaRPr/>
          </a:p>
        </p:txBody>
      </p:sp>
      <p:sp>
        <p:nvSpPr>
          <p:cNvPr id="355" name="Google Shape;35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Заполнение пропусков в тексте;</a:t>
            </a:r>
            <a:endParaRPr/>
          </a:p>
          <a:p>
            <a:pPr indent="0" lvl="0" marL="457200" rtl="0" algn="l">
              <a:spcBef>
                <a:spcPts val="1000"/>
              </a:spcBef>
              <a:spcAft>
                <a:spcPts val="0"/>
              </a:spcAft>
              <a:buNone/>
            </a:pPr>
            <a:r>
              <a:rPr lang="en"/>
              <a:t>Пример датасета: </a:t>
            </a:r>
            <a:r>
              <a:rPr lang="en" u="sng">
                <a:solidFill>
                  <a:schemeClr val="hlink"/>
                </a:solidFill>
                <a:hlinkClick r:id="rId3"/>
              </a:rPr>
              <a:t>AGRR - соревнование по разрешению эллипсиса</a:t>
            </a:r>
            <a:endParaRPr/>
          </a:p>
          <a:p>
            <a:pPr indent="-342900" lvl="0" marL="457200" rtl="0" algn="l">
              <a:spcBef>
                <a:spcPts val="1000"/>
              </a:spcBef>
              <a:spcAft>
                <a:spcPts val="0"/>
              </a:spcAft>
              <a:buSzPts val="1800"/>
              <a:buChar char="●"/>
            </a:pPr>
            <a:r>
              <a:rPr lang="en"/>
              <a:t>Генерация по заданию (промпту);</a:t>
            </a:r>
            <a:endParaRPr/>
          </a:p>
          <a:p>
            <a:pPr indent="0" lvl="0" marL="457200" rtl="0" algn="l">
              <a:spcBef>
                <a:spcPts val="1000"/>
              </a:spcBef>
              <a:spcAft>
                <a:spcPts val="0"/>
              </a:spcAft>
              <a:buNone/>
            </a:pPr>
            <a:r>
              <a:rPr lang="en"/>
              <a:t>Пример датасета: </a:t>
            </a:r>
            <a:r>
              <a:rPr lang="en" u="sng">
                <a:solidFill>
                  <a:schemeClr val="hlink"/>
                </a:solidFill>
                <a:hlinkClick r:id="rId4"/>
              </a:rPr>
              <a:t>Writing Prompts</a:t>
            </a:r>
            <a:endParaRPr/>
          </a:p>
          <a:p>
            <a:pPr indent="-342900" lvl="0" marL="457200" rtl="0" algn="l">
              <a:spcBef>
                <a:spcPts val="1000"/>
              </a:spcBef>
              <a:spcAft>
                <a:spcPts val="0"/>
              </a:spcAft>
              <a:buSzPts val="1800"/>
              <a:buChar char="●"/>
            </a:pPr>
            <a:r>
              <a:rPr lang="en"/>
              <a:t>Генерация ответов на вопросы;</a:t>
            </a:r>
            <a:endParaRPr/>
          </a:p>
          <a:p>
            <a:pPr indent="0" lvl="0" marL="457200" rtl="0" algn="l">
              <a:spcBef>
                <a:spcPts val="1000"/>
              </a:spcBef>
              <a:spcAft>
                <a:spcPts val="0"/>
              </a:spcAft>
              <a:buNone/>
            </a:pPr>
            <a:r>
              <a:rPr lang="en"/>
              <a:t>Пример датасета: </a:t>
            </a:r>
            <a:r>
              <a:rPr lang="en" u="sng">
                <a:solidFill>
                  <a:schemeClr val="hlink"/>
                </a:solidFill>
                <a:hlinkClick r:id="rId5"/>
              </a:rPr>
              <a:t>SQUAD: The Stanford Question Answering Dataset</a:t>
            </a:r>
            <a:endParaRPr/>
          </a:p>
          <a:p>
            <a:pPr indent="-342900" lvl="0" marL="457200" rtl="0" algn="l">
              <a:spcBef>
                <a:spcPts val="1000"/>
              </a:spcBef>
              <a:spcAft>
                <a:spcPts val="1000"/>
              </a:spcAft>
              <a:buSzPts val="1800"/>
              <a:buChar char="●"/>
            </a:pPr>
            <a:r>
              <a:rPr lang="en"/>
              <a:t>Генерация нового текста на основе входного: машинный перевод, в т.ч. монолингвальный, рерайтинг: саммаризация, детоксификация и т.п.</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Машинный перевод</a:t>
            </a:r>
            <a:endParaRPr/>
          </a:p>
        </p:txBody>
      </p:sp>
      <p:sp>
        <p:nvSpPr>
          <p:cNvPr id="361" name="Google Shape;36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Мультилингвальный</a:t>
            </a:r>
            <a:endParaRPr/>
          </a:p>
          <a:p>
            <a:pPr indent="0" lvl="0" marL="457200" rtl="0" algn="l">
              <a:spcBef>
                <a:spcPts val="1200"/>
              </a:spcBef>
              <a:spcAft>
                <a:spcPts val="0"/>
              </a:spcAft>
              <a:buNone/>
            </a:pPr>
            <a:r>
              <a:rPr lang="en"/>
              <a:t>Пример датасета: любая часть </a:t>
            </a:r>
            <a:r>
              <a:rPr lang="en" u="sng">
                <a:solidFill>
                  <a:schemeClr val="hlink"/>
                </a:solidFill>
                <a:hlinkClick r:id="rId3"/>
              </a:rPr>
              <a:t>OPUS</a:t>
            </a:r>
            <a:r>
              <a:rPr lang="en"/>
              <a:t>, например, </a:t>
            </a:r>
            <a:r>
              <a:rPr lang="en" u="sng">
                <a:solidFill>
                  <a:schemeClr val="hlink"/>
                </a:solidFill>
                <a:hlinkClick r:id="rId4"/>
              </a:rPr>
              <a:t>Open Subtitles</a:t>
            </a:r>
            <a:endParaRPr/>
          </a:p>
          <a:p>
            <a:pPr indent="-342900" lvl="0" marL="457200" rtl="0" algn="l">
              <a:spcBef>
                <a:spcPts val="1200"/>
              </a:spcBef>
              <a:spcAft>
                <a:spcPts val="0"/>
              </a:spcAft>
              <a:buSzPts val="1800"/>
              <a:buChar char="●"/>
            </a:pPr>
            <a:r>
              <a:rPr lang="en"/>
              <a:t>Монолингвальный</a:t>
            </a:r>
            <a:endParaRPr/>
          </a:p>
          <a:p>
            <a:pPr indent="-317500" lvl="1" marL="914400" rtl="0" algn="l">
              <a:spcBef>
                <a:spcPts val="1000"/>
              </a:spcBef>
              <a:spcAft>
                <a:spcPts val="0"/>
              </a:spcAft>
              <a:buSzPts val="1400"/>
              <a:buChar char="○"/>
            </a:pPr>
            <a:r>
              <a:rPr lang="en"/>
              <a:t>Упрощение: выходной текст должен быть проще, чем исходный</a:t>
            </a:r>
            <a:endParaRPr/>
          </a:p>
          <a:p>
            <a:pPr indent="0" lvl="0" marL="914400" rtl="0" algn="l">
              <a:spcBef>
                <a:spcPts val="1000"/>
              </a:spcBef>
              <a:spcAft>
                <a:spcPts val="0"/>
              </a:spcAft>
              <a:buNone/>
            </a:pPr>
            <a:r>
              <a:rPr lang="en" sz="1400"/>
              <a:t>Примеры датасетов: </a:t>
            </a:r>
            <a:r>
              <a:rPr lang="en" sz="1400" u="sng">
                <a:solidFill>
                  <a:schemeClr val="hlink"/>
                </a:solidFill>
                <a:hlinkClick r:id="rId5"/>
              </a:rPr>
              <a:t>RuSimpleSentEval</a:t>
            </a:r>
            <a:r>
              <a:rPr lang="en" sz="1400"/>
              <a:t>, </a:t>
            </a:r>
            <a:r>
              <a:rPr lang="en" sz="1400" u="sng">
                <a:solidFill>
                  <a:schemeClr val="hlink"/>
                </a:solidFill>
                <a:hlinkClick r:id="rId6"/>
              </a:rPr>
              <a:t>MultiSim</a:t>
            </a:r>
            <a:endParaRPr sz="1400"/>
          </a:p>
          <a:p>
            <a:pPr indent="-317500" lvl="1" marL="914400" rtl="0" algn="l">
              <a:spcBef>
                <a:spcPts val="1000"/>
              </a:spcBef>
              <a:spcAft>
                <a:spcPts val="0"/>
              </a:spcAft>
              <a:buSzPts val="1400"/>
              <a:buChar char="○"/>
            </a:pPr>
            <a:r>
              <a:rPr lang="en"/>
              <a:t>Парафразы: выходной текст должен быть изменен с сохранением смысла</a:t>
            </a:r>
            <a:endParaRPr/>
          </a:p>
          <a:p>
            <a:pPr indent="0" lvl="0" marL="914400" rtl="0" algn="l">
              <a:spcBef>
                <a:spcPts val="1000"/>
              </a:spcBef>
              <a:spcAft>
                <a:spcPts val="1000"/>
              </a:spcAft>
              <a:buNone/>
            </a:pPr>
            <a:r>
              <a:rPr lang="en" sz="1400"/>
              <a:t>Пример датасета: </a:t>
            </a:r>
            <a:r>
              <a:rPr lang="en" sz="1400" u="sng">
                <a:solidFill>
                  <a:schemeClr val="hlink"/>
                </a:solidFill>
                <a:hlinkClick r:id="rId7"/>
              </a:rPr>
              <a:t>ParaPhraser.ru</a:t>
            </a: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Рерайтинг</a:t>
            </a:r>
            <a:endParaRPr/>
          </a:p>
        </p:txBody>
      </p:sp>
      <p:sp>
        <p:nvSpPr>
          <p:cNvPr id="367" name="Google Shape;36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Детоксификация</a:t>
            </a:r>
            <a:endParaRPr/>
          </a:p>
          <a:p>
            <a:pPr indent="0" lvl="0" marL="457200" rtl="0" algn="l">
              <a:spcBef>
                <a:spcPts val="1000"/>
              </a:spcBef>
              <a:spcAft>
                <a:spcPts val="0"/>
              </a:spcAft>
              <a:buNone/>
            </a:pPr>
            <a:r>
              <a:rPr lang="en"/>
              <a:t>Задача: переписать “токсичное” предложение “нетоксично”.</a:t>
            </a:r>
            <a:endParaRPr/>
          </a:p>
          <a:p>
            <a:pPr indent="0" lvl="0" marL="457200" rtl="0" algn="l">
              <a:spcBef>
                <a:spcPts val="1000"/>
              </a:spcBef>
              <a:spcAft>
                <a:spcPts val="0"/>
              </a:spcAft>
              <a:buNone/>
            </a:pPr>
            <a:r>
              <a:rPr lang="en"/>
              <a:t>Пример датасета: </a:t>
            </a:r>
            <a:r>
              <a:rPr lang="en" u="sng">
                <a:solidFill>
                  <a:schemeClr val="hlink"/>
                </a:solidFill>
                <a:hlinkClick r:id="rId3"/>
              </a:rPr>
              <a:t>RUSSE Detox</a:t>
            </a:r>
            <a:endParaRPr/>
          </a:p>
          <a:p>
            <a:pPr indent="-342900" lvl="0" marL="457200" rtl="0" algn="l">
              <a:spcBef>
                <a:spcPts val="1000"/>
              </a:spcBef>
              <a:spcAft>
                <a:spcPts val="0"/>
              </a:spcAft>
              <a:buSzPts val="1800"/>
              <a:buChar char="●"/>
            </a:pPr>
            <a:r>
              <a:rPr lang="en"/>
              <a:t>Саммаризация</a:t>
            </a:r>
            <a:endParaRPr/>
          </a:p>
          <a:p>
            <a:pPr indent="0" lvl="0" marL="0" rtl="0" algn="l">
              <a:spcBef>
                <a:spcPts val="1000"/>
              </a:spcBef>
              <a:spcAft>
                <a:spcPts val="0"/>
              </a:spcAft>
              <a:buNone/>
            </a:pPr>
            <a:r>
              <a:rPr lang="en"/>
              <a:t>	Abstractive summarization: генерация саммари из новых предложений, отражающих суть изначального текста. Extractive summarization: извлечение предложений из изначального текста, составляющих его краткое содержание.</a:t>
            </a:r>
            <a:endParaRPr/>
          </a:p>
          <a:p>
            <a:pPr indent="0" lvl="0" marL="0" rtl="0" algn="l">
              <a:spcBef>
                <a:spcPts val="1000"/>
              </a:spcBef>
              <a:spcAft>
                <a:spcPts val="1000"/>
              </a:spcAft>
              <a:buNone/>
            </a:pPr>
            <a:r>
              <a:rPr lang="en"/>
              <a:t>	Пример датасета: </a:t>
            </a:r>
            <a:r>
              <a:rPr lang="en" u="sng">
                <a:solidFill>
                  <a:schemeClr val="hlink"/>
                </a:solidFill>
                <a:hlinkClick r:id="rId4"/>
              </a:rPr>
              <a:t>CNN/Daily Mail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Лабораторная работа №2 (дедлайн 17.03.25): </a:t>
            </a:r>
            <a:r>
              <a:rPr lang="en" u="sng">
                <a:solidFill>
                  <a:schemeClr val="hlink"/>
                </a:solidFill>
                <a:hlinkClick r:id="rId3"/>
              </a:rPr>
              <a:t>https://forms.yandex.ru/u/67bb1e744936398de24db953/</a:t>
            </a:r>
            <a:r>
              <a:rPr lang="e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Практика 1 - упрощение текстов моделью T5: </a:t>
            </a:r>
            <a:r>
              <a:rPr lang="en" u="sng">
                <a:solidFill>
                  <a:schemeClr val="hlink"/>
                </a:solidFill>
                <a:hlinkClick r:id="rId3"/>
              </a:rPr>
              <a:t>https://colab.research.google.com/drive/1qHsmxn7w_r9TKX805vlqRwi0uuWxo-fY?usp=sharing</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Практика 2 - POS-теггинг при помощи DistilBERT: </a:t>
            </a:r>
            <a:r>
              <a:rPr lang="en" u="sng">
                <a:solidFill>
                  <a:schemeClr val="hlink"/>
                </a:solidFill>
                <a:hlinkClick r:id="rId4"/>
              </a:rPr>
              <a:t>https://colab.research.google.com/drive/1PyoZJMkxWTvzNTbok2DiL9GctZg6tAqc?usp=sharing</a:t>
            </a:r>
            <a:r>
              <a:rPr lang="en"/>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Источники:</a:t>
            </a:r>
            <a:endParaRPr/>
          </a:p>
        </p:txBody>
      </p:sp>
      <p:sp>
        <p:nvSpPr>
          <p:cNvPr id="383" name="Google Shape;38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Лекции Татьяны Гайнцевой:</a:t>
            </a:r>
            <a:endParaRPr/>
          </a:p>
          <a:p>
            <a:pPr indent="-317500" lvl="1" marL="914400" rtl="0" algn="l">
              <a:spcBef>
                <a:spcPts val="1000"/>
              </a:spcBef>
              <a:spcAft>
                <a:spcPts val="0"/>
              </a:spcAft>
              <a:buSzPts val="1400"/>
              <a:buChar char="○"/>
            </a:pPr>
            <a:r>
              <a:rPr lang="en" u="sng">
                <a:solidFill>
                  <a:schemeClr val="hlink"/>
                </a:solidFill>
                <a:hlinkClick r:id="rId3"/>
              </a:rPr>
              <a:t>https://youtu.be/QjpEWRq-Cak?si=T1a0yaB7z_xZ_QPG</a:t>
            </a:r>
            <a:r>
              <a:rPr lang="en"/>
              <a:t> </a:t>
            </a:r>
            <a:endParaRPr/>
          </a:p>
          <a:p>
            <a:pPr indent="-317500" lvl="1" marL="914400" rtl="0" algn="l">
              <a:spcBef>
                <a:spcPts val="1000"/>
              </a:spcBef>
              <a:spcAft>
                <a:spcPts val="0"/>
              </a:spcAft>
              <a:buSzPts val="1400"/>
              <a:buChar char="○"/>
            </a:pPr>
            <a:r>
              <a:rPr lang="en" u="sng">
                <a:solidFill>
                  <a:schemeClr val="hlink"/>
                </a:solidFill>
                <a:hlinkClick r:id="rId4"/>
              </a:rPr>
              <a:t>https://youtu.be/Fki-Xe3CGg8?si=m7-rJOGhLL0fiK5f</a:t>
            </a:r>
            <a:r>
              <a:rPr lang="en"/>
              <a:t> </a:t>
            </a:r>
            <a:endParaRPr/>
          </a:p>
          <a:p>
            <a:pPr indent="-317500" lvl="1" marL="914400" rtl="0" algn="l">
              <a:spcBef>
                <a:spcPts val="1000"/>
              </a:spcBef>
              <a:spcAft>
                <a:spcPts val="0"/>
              </a:spcAft>
              <a:buSzPts val="1400"/>
              <a:buChar char="○"/>
            </a:pPr>
            <a:r>
              <a:rPr lang="en" u="sng">
                <a:solidFill>
                  <a:schemeClr val="hlink"/>
                </a:solidFill>
                <a:hlinkClick r:id="rId5"/>
              </a:rPr>
              <a:t>https://youtu.be/TBEwpgyoo20?si=_13SwxQTguz9x3vq</a:t>
            </a:r>
            <a:r>
              <a:rPr lang="en"/>
              <a:t> </a:t>
            </a:r>
            <a:endParaRPr/>
          </a:p>
          <a:p>
            <a:pPr indent="-317500" lvl="1" marL="914400" rtl="0" algn="l">
              <a:spcBef>
                <a:spcPts val="1000"/>
              </a:spcBef>
              <a:spcAft>
                <a:spcPts val="0"/>
              </a:spcAft>
              <a:buSzPts val="1400"/>
              <a:buChar char="○"/>
            </a:pPr>
            <a:r>
              <a:rPr lang="en" u="sng">
                <a:solidFill>
                  <a:schemeClr val="hlink"/>
                </a:solidFill>
                <a:hlinkClick r:id="rId6"/>
              </a:rPr>
              <a:t>https://youtu.be/tsee8mosj5U?si=uBvsfR3RmSjir1SV</a:t>
            </a:r>
            <a:r>
              <a:rPr lang="en"/>
              <a:t> </a:t>
            </a:r>
            <a:endParaRPr/>
          </a:p>
          <a:p>
            <a:pPr indent="-342900" lvl="0" marL="457200" rtl="0" algn="l">
              <a:spcBef>
                <a:spcPts val="1000"/>
              </a:spcBef>
              <a:spcAft>
                <a:spcPts val="0"/>
              </a:spcAft>
              <a:buSzPts val="1800"/>
              <a:buChar char="●"/>
            </a:pPr>
            <a:r>
              <a:rPr lang="en"/>
              <a:t>Блог Лены Войта: </a:t>
            </a:r>
            <a:r>
              <a:rPr lang="en" u="sng">
                <a:solidFill>
                  <a:schemeClr val="hlink"/>
                </a:solidFill>
                <a:hlinkClick r:id="rId7"/>
              </a:rPr>
              <a:t>https://lena-voita.github.io/nlp_course/seq2seq_and_attention.html</a:t>
            </a:r>
            <a:r>
              <a:rPr lang="en"/>
              <a:t> </a:t>
            </a:r>
            <a:endParaRPr/>
          </a:p>
          <a:p>
            <a:pPr indent="-342900" lvl="0" marL="457200" rtl="0" algn="l">
              <a:spcBef>
                <a:spcPts val="1000"/>
              </a:spcBef>
              <a:spcAft>
                <a:spcPts val="1000"/>
              </a:spcAft>
              <a:buSzPts val="1800"/>
              <a:buChar char="●"/>
            </a:pPr>
            <a:r>
              <a:rPr lang="en"/>
              <a:t>Давид Дале об обучении T5 перефразированию: </a:t>
            </a:r>
            <a:r>
              <a:rPr lang="en" u="sng">
                <a:solidFill>
                  <a:schemeClr val="hlink"/>
                </a:solidFill>
                <a:hlinkClick r:id="rId8"/>
              </a:rPr>
              <a:t>https://habr.com/ru/articles/564916/</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Teacher forcing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При генерации следующего токена декодер должен смотреть на предыдущий сгенерированный токен. Однако в начале обучения нейросети предыдущий сгенерированный токен, скорее всего, будет бессмысленным. Поэтому при тренировке seq2seq-нейросетей применяется </a:t>
            </a:r>
            <a:r>
              <a:rPr b="1" lang="en"/>
              <a:t>teacher forcing</a:t>
            </a:r>
            <a:r>
              <a:rPr lang="en"/>
              <a:t>: декодеру на вход подаются токены из заранее известной target-последовательности, которая должна быть сгенерирована “в идеале”.</a:t>
            </a:r>
            <a:endParaRPr/>
          </a:p>
          <a:p>
            <a:pPr indent="0" lvl="0" marL="0" rtl="0" algn="l">
              <a:spcBef>
                <a:spcPts val="1200"/>
              </a:spcBef>
              <a:spcAft>
                <a:spcPts val="1200"/>
              </a:spcAft>
              <a:buNone/>
            </a:pPr>
            <a:r>
              <a:rPr lang="en"/>
              <a:t>Как правило, по мере обучения нейросети teacher forcing начинает применяться реже.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Subword tokenization</a:t>
            </a:r>
            <a:endParaRPr/>
          </a:p>
        </p:txBody>
      </p:sp>
      <p:sp>
        <p:nvSpPr>
          <p:cNvPr id="90" name="Google Shape;90;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Для токенизации текстов в современных моделях чаще всего применяется </a:t>
            </a:r>
            <a:r>
              <a:rPr lang="en" sz="1400"/>
              <a:t>Byte Pair Encoding (BPE): метод сегментации слов, который делит редкие слова на символьные нграммы, а частотные слова оставляет целыми.</a:t>
            </a:r>
            <a:endParaRPr sz="1400"/>
          </a:p>
          <a:p>
            <a:pPr indent="0" lvl="0" marL="0" rtl="0" algn="l">
              <a:spcBef>
                <a:spcPts val="1200"/>
              </a:spcBef>
              <a:spcAft>
                <a:spcPts val="1200"/>
              </a:spcAft>
              <a:buNone/>
            </a:pPr>
            <a:r>
              <a:rPr lang="en" sz="1400"/>
              <a:t>BPE также является обучаемым методом.</a:t>
            </a:r>
            <a:endParaRPr sz="1400"/>
          </a:p>
        </p:txBody>
      </p:sp>
      <p:pic>
        <p:nvPicPr>
          <p:cNvPr id="91" name="Google Shape;91;p18"/>
          <p:cNvPicPr preferRelativeResize="0"/>
          <p:nvPr/>
        </p:nvPicPr>
        <p:blipFill>
          <a:blip r:embed="rId3">
            <a:alphaModFix/>
          </a:blip>
          <a:stretch>
            <a:fillRect/>
          </a:stretch>
        </p:blipFill>
        <p:spPr>
          <a:xfrm>
            <a:off x="3322550" y="1389600"/>
            <a:ext cx="5719500" cy="2741822"/>
          </a:xfrm>
          <a:prstGeom prst="rect">
            <a:avLst/>
          </a:prstGeom>
          <a:noFill/>
          <a:ln>
            <a:noFill/>
          </a:ln>
        </p:spPr>
      </p:pic>
      <p:sp>
        <p:nvSpPr>
          <p:cNvPr id="92" name="Google Shape;92;p18"/>
          <p:cNvSpPr txBox="1"/>
          <p:nvPr/>
        </p:nvSpPr>
        <p:spPr>
          <a:xfrm>
            <a:off x="311700" y="4569000"/>
            <a:ext cx="80034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Таблица: Yang, Jinbiao &amp; Nl,. (2024). Rethinking Tokenization: Crafting Better Tokenizers for Large Language Models. 10.48550/arXiv.2403.00417. </a:t>
            </a:r>
            <a:endParaRPr sz="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Beam search</a:t>
            </a:r>
            <a:endParaRPr/>
          </a:p>
        </p:txBody>
      </p:sp>
      <p:sp>
        <p:nvSpPr>
          <p:cNvPr id="98" name="Google Shape;98;p19"/>
          <p:cNvSpPr txBox="1"/>
          <p:nvPr>
            <p:ph idx="1" type="body"/>
          </p:nvPr>
        </p:nvSpPr>
        <p:spPr>
          <a:xfrm>
            <a:off x="311700" y="1152475"/>
            <a:ext cx="8520600" cy="166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Проблема: на каждом этапе генерации мы пытаемся выбрать из всех возможных токенов тот, который имеет наибольшую вероятность быть следующим. Однако, выбор самого вероятного следующего токена для конкретного предыдущего токена не гарантирует составления лучшей выходной последовательности.</a:t>
            </a:r>
            <a:endParaRPr/>
          </a:p>
          <a:p>
            <a:pPr indent="0" lvl="0" marL="0" rtl="0" algn="l">
              <a:spcBef>
                <a:spcPts val="1200"/>
              </a:spcBef>
              <a:spcAft>
                <a:spcPts val="1200"/>
              </a:spcAft>
              <a:buNone/>
            </a:pPr>
            <a:r>
              <a:rPr lang="en"/>
              <a:t>Решение: beam search - каждый раз мы будем сохранять несколько гипотез возможной выходной последовательности.</a:t>
            </a:r>
            <a:endParaRPr/>
          </a:p>
        </p:txBody>
      </p:sp>
      <p:pic>
        <p:nvPicPr>
          <p:cNvPr id="99" name="Google Shape;99;p19"/>
          <p:cNvPicPr preferRelativeResize="0"/>
          <p:nvPr/>
        </p:nvPicPr>
        <p:blipFill>
          <a:blip r:embed="rId3">
            <a:alphaModFix/>
          </a:blip>
          <a:stretch>
            <a:fillRect/>
          </a:stretch>
        </p:blipFill>
        <p:spPr>
          <a:xfrm>
            <a:off x="1585975" y="2817775"/>
            <a:ext cx="6186425" cy="1885025"/>
          </a:xfrm>
          <a:prstGeom prst="rect">
            <a:avLst/>
          </a:prstGeom>
          <a:noFill/>
          <a:ln>
            <a:noFill/>
          </a:ln>
        </p:spPr>
      </p:pic>
      <p:sp>
        <p:nvSpPr>
          <p:cNvPr id="100" name="Google Shape;100;p19"/>
          <p:cNvSpPr txBox="1"/>
          <p:nvPr/>
        </p:nvSpPr>
        <p:spPr>
          <a:xfrm>
            <a:off x="311700" y="4790525"/>
            <a:ext cx="8334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Скриншот: </a:t>
            </a:r>
            <a:r>
              <a:rPr lang="en" sz="900" u="sng">
                <a:solidFill>
                  <a:schemeClr val="hlink"/>
                </a:solidFill>
                <a:hlinkClick r:id="rId4"/>
              </a:rPr>
              <a:t>https://lena-voita.github.io/resources/lectures/seq2seq/general/beam_search.mp4</a:t>
            </a:r>
            <a:r>
              <a:rPr lang="en" sz="900">
                <a:solidFill>
                  <a:schemeClr val="dk2"/>
                </a:solidFill>
              </a:rPr>
              <a:t> </a:t>
            </a:r>
            <a:endParaRPr sz="9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Температура</a:t>
            </a:r>
            <a:endParaRPr/>
          </a:p>
        </p:txBody>
      </p:sp>
      <p:sp>
        <p:nvSpPr>
          <p:cNvPr id="106" name="Google Shape;106;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Температура - это параметр, добавляемый к функции softmax, </a:t>
            </a:r>
            <a:r>
              <a:rPr lang="en" sz="1500"/>
              <a:t>позволяющий</a:t>
            </a:r>
            <a:r>
              <a:rPr lang="en" sz="1500"/>
              <a:t> управлять “креативностью” генерации.</a:t>
            </a:r>
            <a:endParaRPr sz="1500"/>
          </a:p>
        </p:txBody>
      </p:sp>
      <p:pic>
        <p:nvPicPr>
          <p:cNvPr id="107" name="Google Shape;107;p20"/>
          <p:cNvPicPr preferRelativeResize="0"/>
          <p:nvPr/>
        </p:nvPicPr>
        <p:blipFill>
          <a:blip r:embed="rId3">
            <a:alphaModFix/>
          </a:blip>
          <a:stretch>
            <a:fillRect/>
          </a:stretch>
        </p:blipFill>
        <p:spPr>
          <a:xfrm>
            <a:off x="311688" y="2439169"/>
            <a:ext cx="4119624" cy="2051725"/>
          </a:xfrm>
          <a:prstGeom prst="rect">
            <a:avLst/>
          </a:prstGeom>
          <a:noFill/>
          <a:ln>
            <a:noFill/>
          </a:ln>
        </p:spPr>
      </p:pic>
      <p:pic>
        <p:nvPicPr>
          <p:cNvPr id="108" name="Google Shape;108;p20"/>
          <p:cNvPicPr preferRelativeResize="0"/>
          <p:nvPr/>
        </p:nvPicPr>
        <p:blipFill>
          <a:blip r:embed="rId4">
            <a:alphaModFix/>
          </a:blip>
          <a:stretch>
            <a:fillRect/>
          </a:stretch>
        </p:blipFill>
        <p:spPr>
          <a:xfrm>
            <a:off x="4419600" y="952374"/>
            <a:ext cx="4724401" cy="1747523"/>
          </a:xfrm>
          <a:prstGeom prst="rect">
            <a:avLst/>
          </a:prstGeom>
          <a:noFill/>
          <a:ln>
            <a:noFill/>
          </a:ln>
        </p:spPr>
      </p:pic>
      <p:pic>
        <p:nvPicPr>
          <p:cNvPr id="109" name="Google Shape;109;p20"/>
          <p:cNvPicPr preferRelativeResize="0"/>
          <p:nvPr/>
        </p:nvPicPr>
        <p:blipFill>
          <a:blip r:embed="rId5">
            <a:alphaModFix/>
          </a:blip>
          <a:stretch>
            <a:fillRect/>
          </a:stretch>
        </p:blipFill>
        <p:spPr>
          <a:xfrm>
            <a:off x="4431300" y="2781200"/>
            <a:ext cx="4724401" cy="1751633"/>
          </a:xfrm>
          <a:prstGeom prst="rect">
            <a:avLst/>
          </a:prstGeom>
          <a:noFill/>
          <a:ln>
            <a:noFill/>
          </a:ln>
        </p:spPr>
      </p:pic>
      <p:sp>
        <p:nvSpPr>
          <p:cNvPr id="110" name="Google Shape;110;p20"/>
          <p:cNvSpPr txBox="1"/>
          <p:nvPr/>
        </p:nvSpPr>
        <p:spPr>
          <a:xfrm>
            <a:off x="311700" y="4790525"/>
            <a:ext cx="8334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Картинки</a:t>
            </a:r>
            <a:r>
              <a:rPr lang="en" sz="900">
                <a:solidFill>
                  <a:schemeClr val="dk2"/>
                </a:solidFill>
              </a:rPr>
              <a:t>: </a:t>
            </a:r>
            <a:r>
              <a:rPr lang="en" sz="900" u="sng">
                <a:solidFill>
                  <a:schemeClr val="hlink"/>
                </a:solidFill>
                <a:hlinkClick r:id="rId6"/>
              </a:rPr>
              <a:t>https://medium.com/google-cloud/is-a-zero-temperature-deterministic-c4a7faef4d20</a:t>
            </a:r>
            <a:r>
              <a:rPr lang="en" sz="900">
                <a:solidFill>
                  <a:schemeClr val="dk2"/>
                </a:solidFill>
              </a:rPr>
              <a:t> </a:t>
            </a:r>
            <a:endParaRPr sz="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Top k</a:t>
            </a:r>
            <a:endParaRPr/>
          </a:p>
        </p:txBody>
      </p:sp>
      <p:sp>
        <p:nvSpPr>
          <p:cNvPr id="116" name="Google Shape;116;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При генерации модель рассматривает только k токенов с наибольшей вероятностью. Затем вероятности этих токенов нормализуются, и из них семплируется выходной токен.</a:t>
            </a:r>
            <a:endParaRPr sz="1600"/>
          </a:p>
        </p:txBody>
      </p:sp>
      <p:pic>
        <p:nvPicPr>
          <p:cNvPr id="117" name="Google Shape;117;p21"/>
          <p:cNvPicPr preferRelativeResize="0"/>
          <p:nvPr/>
        </p:nvPicPr>
        <p:blipFill>
          <a:blip r:embed="rId3">
            <a:alphaModFix/>
          </a:blip>
          <a:stretch>
            <a:fillRect/>
          </a:stretch>
        </p:blipFill>
        <p:spPr>
          <a:xfrm>
            <a:off x="4407550" y="73700"/>
            <a:ext cx="4527599" cy="2363048"/>
          </a:xfrm>
          <a:prstGeom prst="rect">
            <a:avLst/>
          </a:prstGeom>
          <a:noFill/>
          <a:ln>
            <a:noFill/>
          </a:ln>
        </p:spPr>
      </p:pic>
      <p:pic>
        <p:nvPicPr>
          <p:cNvPr id="118" name="Google Shape;118;p21"/>
          <p:cNvPicPr preferRelativeResize="0"/>
          <p:nvPr/>
        </p:nvPicPr>
        <p:blipFill>
          <a:blip r:embed="rId4">
            <a:alphaModFix/>
          </a:blip>
          <a:stretch>
            <a:fillRect/>
          </a:stretch>
        </p:blipFill>
        <p:spPr>
          <a:xfrm>
            <a:off x="4379325" y="2916195"/>
            <a:ext cx="4584050" cy="1770180"/>
          </a:xfrm>
          <a:prstGeom prst="rect">
            <a:avLst/>
          </a:prstGeom>
          <a:noFill/>
          <a:ln>
            <a:noFill/>
          </a:ln>
        </p:spPr>
      </p:pic>
      <p:sp>
        <p:nvSpPr>
          <p:cNvPr id="119" name="Google Shape;119;p21"/>
          <p:cNvSpPr txBox="1"/>
          <p:nvPr/>
        </p:nvSpPr>
        <p:spPr>
          <a:xfrm>
            <a:off x="311700" y="4790525"/>
            <a:ext cx="8334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Картинки: </a:t>
            </a:r>
            <a:r>
              <a:rPr lang="en" sz="900" u="sng">
                <a:solidFill>
                  <a:schemeClr val="hlink"/>
                </a:solidFill>
                <a:hlinkClick r:id="rId5"/>
              </a:rPr>
              <a:t>https://medium.com/google-cloud/beyond-temperature-tuning-llm-output-with-top-k-and-top-p-24c2de5c3b16</a:t>
            </a:r>
            <a:r>
              <a:rPr lang="en" sz="900">
                <a:solidFill>
                  <a:schemeClr val="dk2"/>
                </a:solidFill>
              </a:rPr>
              <a:t> </a:t>
            </a:r>
            <a:endParaRPr sz="900">
              <a:solidFill>
                <a:schemeClr val="dk2"/>
              </a:solidFill>
            </a:endParaRPr>
          </a:p>
        </p:txBody>
      </p:sp>
      <p:sp>
        <p:nvSpPr>
          <p:cNvPr id="120" name="Google Shape;120;p21"/>
          <p:cNvSpPr/>
          <p:nvPr/>
        </p:nvSpPr>
        <p:spPr>
          <a:xfrm>
            <a:off x="6413350" y="2507250"/>
            <a:ext cx="516000" cy="270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4285F4"/>
      </a:accent1>
      <a:accent2>
        <a:srgbClr val="212121"/>
      </a:accent2>
      <a:accent3>
        <a:srgbClr val="000000"/>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