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529C756-B008-4666-8FFD-856AB043B755}">
  <a:tblStyle styleId="{2529C756-B008-4666-8FFD-856AB043B75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0" Type="http://schemas.openxmlformats.org/officeDocument/2006/relationships/slide" Target="slides/slide4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c5e63bc564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c5e63bc564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c00ae51541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c00ae51541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c00ae51541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c00ae51541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c00ae51541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c00ae51541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c5e63bc56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c5e63bc56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c00ae51541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c00ae51541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упростить формулировку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c14c831fd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c14c831fd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c14c831fde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c14c831fde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c14c831fde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c14c831fde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c32bad96a7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c32bad96a7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c00ae5154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c00ae5154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c16fa82099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c16fa8209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c5e63bc56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c5e63bc56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c00ae51541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c00ae51541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c16fa82099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c16fa82099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c16fa82099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c16fa82099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c32bad96a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2c32bad96a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c32bad96a7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2c32bad96a7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c5e63bc564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2c5e63bc564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c00ae51541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2c00ae51541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c32bad96a7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2c32bad96a7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c00ae51541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c00ae51541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больше слайдов про это!</a:t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2c00ae51541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2c00ae51541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c5e63bc564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2c5e63bc564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2c01c43cdc4_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2c01c43cdc4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2c32bad96a7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2c32bad96a7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2c32bad96a7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2c32bad96a7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c32bad96a7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2c32bad96a7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2c32bad96a7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2c32bad96a7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2c32bad96a7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2c32bad96a7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2c5e63bc564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2c5e63bc564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2c32bad96a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2c32bad96a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c00ae51541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c00ae51541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2c32bad96a7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2c32bad96a7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2c32bad96a7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2c32bad96a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2c01c43cdc4_6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2c01c43cdc4_6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1f4ccdb70e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1f4ccdb70e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2c02ae48ae1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2c02ae48ae1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c00ae5154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c00ae5154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c5e63bc56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c5e63bc56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c00ae51541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c00ae51541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c00ae51541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c00ae51541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c5e63bc564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c5e63bc564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hyperlink" Target="https://commons.wikimedia.org/w/index.php?curid=36926283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Relationship Id="rId4" Type="http://schemas.openxmlformats.org/officeDocument/2006/relationships/hyperlink" Target="https://seaborn.pydata.org/examples/multiple_regression.html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Relationship Id="rId4" Type="http://schemas.openxmlformats.org/officeDocument/2006/relationships/hyperlink" Target="http://www.javatpoint.com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scikit-learn.org/stable/auto_examples/cluster/plot_cluster_iris.html" TargetMode="External"/><Relationship Id="rId4" Type="http://schemas.openxmlformats.org/officeDocument/2006/relationships/image" Target="../media/image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9.png"/><Relationship Id="rId4" Type="http://schemas.openxmlformats.org/officeDocument/2006/relationships/hyperlink" Target="https://commons.wikimedia.org/w/index.php?curid=64541584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0.png"/><Relationship Id="rId4" Type="http://schemas.openxmlformats.org/officeDocument/2006/relationships/hyperlink" Target="https://habr.com/ru/companies/ruvds/articles/680498/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hyperlink" Target="https://scikit-learn.org/stable/user_guide.html" TargetMode="External"/><Relationship Id="rId4" Type="http://schemas.openxmlformats.org/officeDocument/2006/relationships/hyperlink" Target="https://scikit-learn.org/stable/modules/sgd.html" TargetMode="External"/><Relationship Id="rId5" Type="http://schemas.openxmlformats.org/officeDocument/2006/relationships/hyperlink" Target="https://scikit-learn.org/stable/modules/generated/sklearn.linear_model.SGDClassifier.html" TargetMode="External"/><Relationship Id="rId6" Type="http://schemas.openxmlformats.org/officeDocument/2006/relationships/hyperlink" Target="https://scikit-learn.org/stable/modules/generated/sklearn.linear_model.SGDClassifier.html#examples-using-sklearn-linear-model-sgdclassifier" TargetMode="External"/><Relationship Id="rId7" Type="http://schemas.openxmlformats.org/officeDocument/2006/relationships/hyperlink" Target="https://scikit-learn.org/stable/glossary.html" TargetMode="Externa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hyperlink" Target="https://scikit-learn.org/stable/common_pitfalls.html" TargetMode="Externa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hyperlink" Target="https://colab.research.google.com/drive/1j4yD5nf6RIo9kQynKLXMULFWhocRKV5R?usp=sharing" TargetMode="Externa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hyperlink" Target="https://forms.gle/KXnbwe34B5rAtARn9" TargetMode="Externa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hyperlink" Target="https://education.yandex.ru/handbook/ml/" TargetMode="External"/><Relationship Id="rId4" Type="http://schemas.openxmlformats.org/officeDocument/2006/relationships/hyperlink" Target="https://scikit-learn.org/stable/user_guide.html" TargetMode="External"/><Relationship Id="rId5" Type="http://schemas.openxmlformats.org/officeDocument/2006/relationships/hyperlink" Target="https://github.com/ischurov/math-ml-hse-2018/tree/master" TargetMode="External"/><Relationship Id="rId6" Type="http://schemas.openxmlformats.org/officeDocument/2006/relationships/hyperlink" Target="https://github.com/nstsj/ML_for_NLP" TargetMode="External"/><Relationship Id="rId7" Type="http://schemas.openxmlformats.org/officeDocument/2006/relationships/hyperlink" Target="https://jakevdp.github.io/PythonDataScienceHandbook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Машинное обучение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Введение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ru"/>
              <a:t>Оценка знаний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2"/>
          <p:cNvSpPr txBox="1"/>
          <p:nvPr>
            <p:ph idx="1" type="body"/>
          </p:nvPr>
        </p:nvSpPr>
        <p:spPr>
          <a:xfrm>
            <a:off x="311700" y="1152475"/>
            <a:ext cx="8520600" cy="37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ru" sz="1900">
                <a:solidFill>
                  <a:schemeClr val="dk1"/>
                </a:solidFill>
              </a:rPr>
              <a:t>Дополнительные задания внутри ноутбуков:</a:t>
            </a:r>
            <a:endParaRPr sz="1900">
              <a:solidFill>
                <a:schemeClr val="dk1"/>
              </a:solidFill>
            </a:endParaRPr>
          </a:p>
          <a:p>
            <a:pPr indent="-323850" lvl="1" marL="9144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ru" sz="1500">
                <a:solidFill>
                  <a:schemeClr val="dk1"/>
                </a:solidFill>
              </a:rPr>
              <a:t>Это задания, помеченные как “дополнительные”, для которых нет решений внутри тетрадки.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ru" sz="1500">
                <a:solidFill>
                  <a:schemeClr val="dk1"/>
                </a:solidFill>
              </a:rPr>
              <a:t>Не обязательно решать и не обязательно сдавать. Стоит показывать, если вы сомневаетесь в решении или что-то не получилось. Дедлайнов нет;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ru" sz="1500">
                <a:solidFill>
                  <a:schemeClr val="dk1"/>
                </a:solidFill>
              </a:rPr>
              <a:t>Дадут вам бонусы, если вы захотите повысить оценку в конце курса;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ru" sz="1500">
                <a:solidFill>
                  <a:schemeClr val="dk1"/>
                </a:solidFill>
              </a:rPr>
              <a:t>1 целиком выполненная тетрадка = 0.2 итогового балла;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b="1" lang="ru" sz="1500">
                <a:solidFill>
                  <a:schemeClr val="dk1"/>
                </a:solidFill>
              </a:rPr>
              <a:t>NB!</a:t>
            </a:r>
            <a:r>
              <a:rPr lang="ru" sz="1500">
                <a:solidFill>
                  <a:schemeClr val="dk1"/>
                </a:solidFill>
              </a:rPr>
              <a:t> Задания, отмеченные звёздочкой (*), не обязательно решать для получения баллов. Я могу их проверить и зачесть в плюс к итоговому баллу, если вы их сделаете, но тетрадка считается </a:t>
            </a:r>
            <a:r>
              <a:rPr b="1" lang="ru" sz="1500">
                <a:solidFill>
                  <a:schemeClr val="dk1"/>
                </a:solidFill>
              </a:rPr>
              <a:t>выполненной</a:t>
            </a:r>
            <a:r>
              <a:rPr lang="ru" sz="1500">
                <a:solidFill>
                  <a:schemeClr val="dk1"/>
                </a:solidFill>
              </a:rPr>
              <a:t>, когда в ней решены все </a:t>
            </a:r>
            <a:r>
              <a:rPr b="1" lang="ru" sz="1500">
                <a:solidFill>
                  <a:schemeClr val="dk1"/>
                </a:solidFill>
              </a:rPr>
              <a:t>дополнительные</a:t>
            </a:r>
            <a:r>
              <a:rPr lang="ru" sz="1500">
                <a:solidFill>
                  <a:schemeClr val="dk1"/>
                </a:solidFill>
              </a:rPr>
              <a:t> задания, при этом задания со звёздочкой могут быть </a:t>
            </a:r>
            <a:r>
              <a:rPr b="1" lang="ru" sz="1500">
                <a:solidFill>
                  <a:schemeClr val="dk1"/>
                </a:solidFill>
              </a:rPr>
              <a:t>не </a:t>
            </a:r>
            <a:r>
              <a:rPr lang="ru" sz="1500">
                <a:solidFill>
                  <a:schemeClr val="dk1"/>
                </a:solidFill>
              </a:rPr>
              <a:t>решены.</a:t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Формула оценки</a:t>
            </a:r>
            <a:endParaRPr/>
          </a:p>
        </p:txBody>
      </p:sp>
      <p:sp>
        <p:nvSpPr>
          <p:cNvPr id="117" name="Google Shape;117;p23"/>
          <p:cNvSpPr txBox="1"/>
          <p:nvPr>
            <p:ph idx="1" type="body"/>
          </p:nvPr>
        </p:nvSpPr>
        <p:spPr>
          <a:xfrm>
            <a:off x="311700" y="1152475"/>
            <a:ext cx="8520600" cy="3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908">
                <a:solidFill>
                  <a:schemeClr val="dk1"/>
                </a:solidFill>
              </a:rPr>
              <a:t>0.2*квизы + 0.2*ЛР</a:t>
            </a:r>
            <a:r>
              <a:rPr baseline="-25000" lang="ru" sz="1908">
                <a:solidFill>
                  <a:schemeClr val="dk1"/>
                </a:solidFill>
              </a:rPr>
              <a:t>1</a:t>
            </a:r>
            <a:r>
              <a:rPr lang="ru" sz="1908">
                <a:solidFill>
                  <a:schemeClr val="dk1"/>
                </a:solidFill>
              </a:rPr>
              <a:t> + 0.4*ЛР</a:t>
            </a:r>
            <a:r>
              <a:rPr baseline="-25000" lang="ru" sz="1908">
                <a:solidFill>
                  <a:schemeClr val="dk1"/>
                </a:solidFill>
              </a:rPr>
              <a:t>2</a:t>
            </a:r>
            <a:r>
              <a:rPr lang="ru" sz="1908">
                <a:solidFill>
                  <a:schemeClr val="dk1"/>
                </a:solidFill>
              </a:rPr>
              <a:t> + 0.2*ЛР</a:t>
            </a:r>
            <a:r>
              <a:rPr baseline="-25000" lang="ru" sz="1908">
                <a:solidFill>
                  <a:schemeClr val="dk1"/>
                </a:solidFill>
              </a:rPr>
              <a:t>3</a:t>
            </a:r>
            <a:r>
              <a:rPr lang="ru" sz="1908">
                <a:solidFill>
                  <a:schemeClr val="dk1"/>
                </a:solidFill>
              </a:rPr>
              <a:t> = 1</a:t>
            </a:r>
            <a:endParaRPr sz="1908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08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908">
                <a:solidFill>
                  <a:schemeClr val="dk1"/>
                </a:solidFill>
              </a:rPr>
              <a:t>Если вы понимаете, что вашей накопленной оценки вам достаточно, можете больше не выполнять задания.</a:t>
            </a:r>
            <a:endParaRPr sz="1908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Основные принципы сдачи работ</a:t>
            </a:r>
            <a:endParaRPr/>
          </a:p>
        </p:txBody>
      </p:sp>
      <p:sp>
        <p:nvSpPr>
          <p:cNvPr id="123" name="Google Shape;123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ВСЕ задания курса выполняются самостоятельно (возможность командной работы появится снова в финальном проекте);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ВСЕ задания выполняются на питоне. По возможности, придерживайтесь нашего стека:</a:t>
            </a:r>
            <a:endParaRPr>
              <a:solidFill>
                <a:schemeClr val="dk1"/>
              </a:solidFill>
            </a:endParaRPr>
          </a:p>
          <a:p>
            <a:pPr indent="-323850" lvl="1" marL="9144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ru" sz="1500">
                <a:solidFill>
                  <a:schemeClr val="dk1"/>
                </a:solidFill>
              </a:rPr>
              <a:t>scikit-learn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ru" sz="1500">
                <a:solidFill>
                  <a:schemeClr val="dk1"/>
                </a:solidFill>
              </a:rPr>
              <a:t>pytorch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ru" sz="1500">
                <a:solidFill>
                  <a:schemeClr val="dk1"/>
                </a:solidFill>
              </a:rPr>
              <a:t>transformers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ru" sz="1500">
                <a:solidFill>
                  <a:schemeClr val="dk1"/>
                </a:solidFill>
              </a:rPr>
              <a:t>Допустимы другие ПОХОЖИЕ библиотеки - например, keras вместо pytorch, но их использование должно быть согласовано.</a:t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Методы машинного обучения</a:t>
            </a:r>
            <a:endParaRPr/>
          </a:p>
        </p:txBody>
      </p:sp>
      <p:sp>
        <p:nvSpPr>
          <p:cNvPr id="129" name="Google Shape;129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Обучение с учителем (supervised learning)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Обучение без учителя (unsupervised learning)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Частичное обучение (semi-supervised learning)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Обучение с подкреплением (reinforcement learning)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Обучение с учителем / supervised learning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Supervised learning</a:t>
            </a:r>
            <a:endParaRPr/>
          </a:p>
        </p:txBody>
      </p:sp>
      <p:sp>
        <p:nvSpPr>
          <p:cNvPr id="140" name="Google Shape;140;p27"/>
          <p:cNvSpPr txBox="1"/>
          <p:nvPr>
            <p:ph idx="1" type="body"/>
          </p:nvPr>
        </p:nvSpPr>
        <p:spPr>
          <a:xfrm>
            <a:off x="311700" y="1152475"/>
            <a:ext cx="8520600" cy="32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Есть входы</a:t>
            </a:r>
            <a:r>
              <a:rPr lang="ru">
                <a:solidFill>
                  <a:schemeClr val="dk1"/>
                </a:solidFill>
              </a:rPr>
              <a:t> X</a:t>
            </a:r>
            <a:r>
              <a:rPr lang="ru">
                <a:solidFill>
                  <a:schemeClr val="dk1"/>
                </a:solidFill>
              </a:rPr>
              <a:t> (набор признаков, источник) и выходы</a:t>
            </a:r>
            <a:r>
              <a:rPr lang="ru">
                <a:solidFill>
                  <a:schemeClr val="dk1"/>
                </a:solidFill>
              </a:rPr>
              <a:t> y</a:t>
            </a:r>
            <a:r>
              <a:rPr lang="ru">
                <a:solidFill>
                  <a:schemeClr val="dk1"/>
                </a:solidFill>
              </a:rPr>
              <a:t> (целевая переменная, таргет). Постройте функцию, максимально приближающую зависимость y от X.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Примеры: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Регрессия: предскажите возраст человека по тексту (шкала от ~5 до ~100)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Классификация: предскажите тон комментария по тексту (заданное количество тонов)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Классификация</a:t>
            </a:r>
            <a:endParaRPr/>
          </a:p>
        </p:txBody>
      </p:sp>
      <p:sp>
        <p:nvSpPr>
          <p:cNvPr id="146" name="Google Shape;146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Задача: построить алгоритм, который разделял бы выборку на заранее известные классы.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47" name="Google Shape;14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0000" y="2086325"/>
            <a:ext cx="6104000" cy="210640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8"/>
          <p:cNvSpPr txBox="1"/>
          <p:nvPr/>
        </p:nvSpPr>
        <p:spPr>
          <a:xfrm>
            <a:off x="374600" y="4401500"/>
            <a:ext cx="3544200" cy="1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chemeClr val="dk1"/>
                </a:solidFill>
              </a:rPr>
              <a:t>Картинка: www.mathworks.com</a:t>
            </a:r>
            <a:endParaRPr sz="9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Классификация</a:t>
            </a:r>
            <a:endParaRPr/>
          </a:p>
        </p:txBody>
      </p:sp>
      <p:sp>
        <p:nvSpPr>
          <p:cNvPr id="154" name="Google Shape;154;p29"/>
          <p:cNvSpPr txBox="1"/>
          <p:nvPr>
            <p:ph idx="1" type="body"/>
          </p:nvPr>
        </p:nvSpPr>
        <p:spPr>
          <a:xfrm>
            <a:off x="311700" y="1152475"/>
            <a:ext cx="4821600" cy="36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dk1"/>
                </a:solidFill>
              </a:rPr>
              <a:t>Как оценивать качество? Пример для бинарной классификации (делим элементы на релевантные и нерелевантные):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ru" sz="1500">
                <a:solidFill>
                  <a:schemeClr val="dk1"/>
                </a:solidFill>
              </a:rPr>
              <a:t>Точность (precision): сколько элементов, определенных моделью как релевантные, действительно релевантны?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ru" sz="1500">
                <a:solidFill>
                  <a:schemeClr val="dk1"/>
                </a:solidFill>
              </a:rPr>
              <a:t>Полнота (recall): сколько действительно релевантных элементов найдено?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ru" sz="1500">
                <a:solidFill>
                  <a:schemeClr val="dk1"/>
                </a:solidFill>
              </a:rPr>
              <a:t>F1-score: гармоническое среднее между точностью и полнотой.</a:t>
            </a:r>
            <a:endParaRPr sz="15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55" name="Google Shape;15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8332" y="0"/>
            <a:ext cx="2828042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9" title="[0,0,0,&quot;https://www.codecogs.com/eqnedit.php?latex=%20F1%20%3D%20%5Cfrac%7B2PR%7D%7BP%20%2B%20R%7D%20#0&quot;]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04225" y="4092800"/>
            <a:ext cx="1291976" cy="512275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9"/>
          <p:cNvSpPr txBox="1"/>
          <p:nvPr/>
        </p:nvSpPr>
        <p:spPr>
          <a:xfrm>
            <a:off x="311700" y="4697575"/>
            <a:ext cx="4764000" cy="3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900">
                <a:solidFill>
                  <a:schemeClr val="dk1"/>
                </a:solidFill>
              </a:rPr>
              <a:t>Картинка: Walber - Diagram representation of Precision and Recall, </a:t>
            </a:r>
            <a:r>
              <a:rPr lang="ru" sz="900" u="sng">
                <a:solidFill>
                  <a:schemeClr val="accent5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https://commons.wikimedia.org/w/index.php?curid=36926283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Регрессия</a:t>
            </a:r>
            <a:endParaRPr/>
          </a:p>
        </p:txBody>
      </p:sp>
      <p:sp>
        <p:nvSpPr>
          <p:cNvPr id="163" name="Google Shape;163;p30"/>
          <p:cNvSpPr txBox="1"/>
          <p:nvPr>
            <p:ph idx="1" type="body"/>
          </p:nvPr>
        </p:nvSpPr>
        <p:spPr>
          <a:xfrm>
            <a:off x="354925" y="1303750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</a:rPr>
              <a:t>Задача: исследовать влияние независимых переменных на зависимую.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chemeClr val="dk1"/>
                </a:solidFill>
              </a:rPr>
              <a:t>Как оценивать качество?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 sz="1800">
                <a:solidFill>
                  <a:schemeClr val="dk1"/>
                </a:solidFill>
              </a:rPr>
              <a:t>Среднеквадратичная ошибка;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 sz="1800">
                <a:solidFill>
                  <a:schemeClr val="dk1"/>
                </a:solidFill>
              </a:rPr>
              <a:t>Доля объясненной дисперсии;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 sz="1800">
                <a:solidFill>
                  <a:schemeClr val="dk1"/>
                </a:solidFill>
              </a:rPr>
              <a:t>…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64" name="Google Shape;164;p3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5" name="Google Shape;16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2787" y="1152475"/>
            <a:ext cx="4064130" cy="328570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30"/>
          <p:cNvSpPr txBox="1"/>
          <p:nvPr/>
        </p:nvSpPr>
        <p:spPr>
          <a:xfrm>
            <a:off x="4832400" y="4609975"/>
            <a:ext cx="3744900" cy="1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ru" sz="900">
                <a:solidFill>
                  <a:schemeClr val="dk1"/>
                </a:solidFill>
              </a:rPr>
              <a:t>Картинка: Multiple linear regression in Seaborn,</a:t>
            </a:r>
            <a:r>
              <a:rPr lang="ru" sz="900">
                <a:solidFill>
                  <a:schemeClr val="dk2"/>
                </a:solidFill>
              </a:rPr>
              <a:t> </a:t>
            </a:r>
            <a:r>
              <a:rPr lang="ru" sz="900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https://seaborn.pydata.org/examples/multiple_regression.html</a:t>
            </a:r>
            <a:r>
              <a:rPr lang="ru" sz="900">
                <a:solidFill>
                  <a:schemeClr val="dk2"/>
                </a:solidFill>
              </a:rPr>
              <a:t> </a:t>
            </a:r>
            <a:endParaRPr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ru"/>
              <a:t>Supervised learning</a:t>
            </a:r>
            <a:endParaRPr/>
          </a:p>
        </p:txBody>
      </p:sp>
      <p:pic>
        <p:nvPicPr>
          <p:cNvPr id="172" name="Google Shape;17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4848" y="1146100"/>
            <a:ext cx="5227100" cy="291045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31"/>
          <p:cNvSpPr txBox="1"/>
          <p:nvPr/>
        </p:nvSpPr>
        <p:spPr>
          <a:xfrm>
            <a:off x="237725" y="1146100"/>
            <a:ext cx="3245100" cy="35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</a:rPr>
              <a:t>Классификация: мы знаем, где зеленые точки, а где голубые. Мы хотим научиться отличать зеленые от голубых.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</a:rPr>
              <a:t>Регрессия: мы знаем, где красные точки. Мы хотим предсказать, где появятся следующие красные точки.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74" name="Google Shape;174;p31"/>
          <p:cNvSpPr txBox="1"/>
          <p:nvPr/>
        </p:nvSpPr>
        <p:spPr>
          <a:xfrm>
            <a:off x="311700" y="4668050"/>
            <a:ext cx="5097300" cy="1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chemeClr val="dk2"/>
                </a:solidFill>
              </a:rPr>
              <a:t>Картинка: </a:t>
            </a:r>
            <a:r>
              <a:rPr lang="ru" sz="900" u="sng">
                <a:solidFill>
                  <a:schemeClr val="hlink"/>
                </a:solidFill>
                <a:hlinkClick r:id="rId4"/>
              </a:rPr>
              <a:t>www.javatpoint.com</a:t>
            </a:r>
            <a:r>
              <a:rPr lang="ru" sz="900">
                <a:solidFill>
                  <a:schemeClr val="dk2"/>
                </a:solidFill>
              </a:rPr>
              <a:t> </a:t>
            </a:r>
            <a:endParaRPr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Что такое машинное обучение/Machine Learning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3999900" cy="373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ru" sz="1500">
                <a:solidFill>
                  <a:schemeClr val="dk1"/>
                </a:solidFill>
              </a:rPr>
              <a:t>A f</a:t>
            </a:r>
            <a:r>
              <a:rPr lang="ru" sz="1500">
                <a:solidFill>
                  <a:schemeClr val="dk1"/>
                </a:solidFill>
              </a:rPr>
              <a:t>ield of study that gives computers the ability to learn without being explicitly programmed (A. Samuel, 1959)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ru" sz="1500">
                <a:solidFill>
                  <a:schemeClr val="dk1"/>
                </a:solidFill>
              </a:rPr>
              <a:t>Можно не придумывать правила, а позволить машине выучить их самостоятельно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991">
                <a:solidFill>
                  <a:schemeClr val="dk1"/>
                </a:solidFill>
              </a:rPr>
              <a:t>Цитата: A. L. Samuel, "Some Studies in Machine Learning Using the Game of Checkers," in IBM Journal of Research and Development, vol. 3, no. 3, pp. 210-229, July 1959, doi: 10.1147/rd.33.0210.</a:t>
            </a:r>
            <a:endParaRPr sz="99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991">
                <a:solidFill>
                  <a:schemeClr val="dk1"/>
                </a:solidFill>
              </a:rPr>
              <a:t>Картинка: Encyclopaedia Britannica</a:t>
            </a:r>
            <a:endParaRPr sz="991">
              <a:solidFill>
                <a:schemeClr val="dk1"/>
              </a:solidFill>
            </a:endParaRPr>
          </a:p>
        </p:txBody>
      </p:sp>
      <p:sp>
        <p:nvSpPr>
          <p:cNvPr id="62" name="Google Shape;62;p1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4775" y="1152475"/>
            <a:ext cx="3595148" cy="3659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Ансамбли</a:t>
            </a:r>
            <a:endParaRPr/>
          </a:p>
        </p:txBody>
      </p:sp>
      <p:sp>
        <p:nvSpPr>
          <p:cNvPr id="180" name="Google Shape;180;p32"/>
          <p:cNvSpPr txBox="1"/>
          <p:nvPr>
            <p:ph idx="1" type="body"/>
          </p:nvPr>
        </p:nvSpPr>
        <p:spPr>
          <a:xfrm>
            <a:off x="311700" y="1152475"/>
            <a:ext cx="3999900" cy="381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ru" sz="1600">
                <a:solidFill>
                  <a:schemeClr val="dk1"/>
                </a:solidFill>
              </a:rPr>
              <a:t>Идея: чтобы улучшить качество предсказаний, можно вместо одной модели обучить несколько и скомбинировать их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ru" sz="1600">
                <a:solidFill>
                  <a:schemeClr val="dk1"/>
                </a:solidFill>
              </a:rPr>
              <a:t>Примеры:</a:t>
            </a:r>
            <a:endParaRPr sz="1600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ru" sz="1400">
                <a:solidFill>
                  <a:schemeClr val="dk1"/>
                </a:solidFill>
              </a:rPr>
              <a:t>Рандомный лес</a:t>
            </a:r>
            <a:endParaRPr sz="1400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ru" sz="1400">
                <a:solidFill>
                  <a:schemeClr val="dk1"/>
                </a:solidFill>
              </a:rPr>
              <a:t>Градиентный бустинг</a:t>
            </a:r>
            <a:endParaRPr sz="1400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ru" sz="1400">
                <a:solidFill>
                  <a:schemeClr val="dk1"/>
                </a:solidFill>
              </a:rPr>
              <a:t>…</a:t>
            </a:r>
            <a:endParaRPr sz="14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600"/>
              <a:buChar char="●"/>
            </a:pPr>
            <a:r>
              <a:rPr lang="ru" sz="1600">
                <a:solidFill>
                  <a:schemeClr val="dk1"/>
                </a:solidFill>
              </a:rPr>
              <a:t>Часто применяются для задач классификации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81" name="Google Shape;181;p32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2" name="Google Shape;18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2500" y="1387025"/>
            <a:ext cx="4628250" cy="2726325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32"/>
          <p:cNvSpPr txBox="1"/>
          <p:nvPr/>
        </p:nvSpPr>
        <p:spPr>
          <a:xfrm>
            <a:off x="4592625" y="4351100"/>
            <a:ext cx="4354500" cy="5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chemeClr val="dk1"/>
                </a:solidFill>
              </a:rPr>
              <a:t>Источник: Segura, David &amp; Khatib, Emil &amp; Barco, Raquel. (2022). Dynamic Packet Duplication for Industrial URLLC. Sensors. 22. 587. 10.3390/s22020587.</a:t>
            </a:r>
            <a:endParaRPr sz="9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Обучение без учителя / unsupervised learning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Unsupervised learning</a:t>
            </a:r>
            <a:endParaRPr/>
          </a:p>
        </p:txBody>
      </p:sp>
      <p:sp>
        <p:nvSpPr>
          <p:cNvPr id="194" name="Google Shape;194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Дан набор объектов одного рода. Обнаружьте зависимости между ними.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Важно: мы не пытаемся объяснить зависимую переменную! Просто ищем паттерны в данных.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Примеры: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Кластеризация: поделите новости на тематические кластеры;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Снижение размерности: подготовьте к классификации массив текстовых данных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Кластеризация</a:t>
            </a:r>
            <a:endParaRPr/>
          </a:p>
        </p:txBody>
      </p:sp>
      <p:sp>
        <p:nvSpPr>
          <p:cNvPr id="200" name="Google Shape;200;p3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ru" sz="1600">
                <a:solidFill>
                  <a:schemeClr val="dk1"/>
                </a:solidFill>
              </a:rPr>
              <a:t>Задача: поделить объекты на группы таким образом, чтобы объекты в каждой группе были больше похожи друг на друга, чем на объекты другой группы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600"/>
              <a:buChar char="●"/>
            </a:pPr>
            <a:r>
              <a:rPr lang="ru" sz="1600">
                <a:solidFill>
                  <a:schemeClr val="dk1"/>
                </a:solidFill>
              </a:rPr>
              <a:t>Качество можно оценить, если истинные лейблы (и, соответственно, их количество) известны. Важно: нам НЕ нужны лейблы для обучения.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201" name="Google Shape;201;p35"/>
          <p:cNvSpPr txBox="1"/>
          <p:nvPr/>
        </p:nvSpPr>
        <p:spPr>
          <a:xfrm>
            <a:off x="4487950" y="4711275"/>
            <a:ext cx="4416000" cy="2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chemeClr val="dk1"/>
                </a:solidFill>
              </a:rPr>
              <a:t>Источник:</a:t>
            </a:r>
            <a:r>
              <a:rPr lang="ru" sz="900">
                <a:solidFill>
                  <a:schemeClr val="dk2"/>
                </a:solidFill>
              </a:rPr>
              <a:t> </a:t>
            </a:r>
            <a:r>
              <a:rPr lang="ru" sz="900" u="sng">
                <a:solidFill>
                  <a:schemeClr val="hlink"/>
                </a:solidFill>
                <a:hlinkClick r:id="rId3"/>
              </a:rPr>
              <a:t>https://scikit-learn.org/stable/auto_examples/cluster/plot_cluster_iris.html</a:t>
            </a:r>
            <a:r>
              <a:rPr lang="ru" sz="900">
                <a:solidFill>
                  <a:schemeClr val="dk2"/>
                </a:solidFill>
              </a:rPr>
              <a:t> </a:t>
            </a:r>
            <a:endParaRPr sz="900">
              <a:solidFill>
                <a:schemeClr val="dk2"/>
              </a:solidFill>
            </a:endParaRPr>
          </a:p>
        </p:txBody>
      </p:sp>
      <p:pic>
        <p:nvPicPr>
          <p:cNvPr id="202" name="Google Shape;202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87950" y="1085225"/>
            <a:ext cx="4354575" cy="348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Снижение размерности</a:t>
            </a:r>
            <a:endParaRPr/>
          </a:p>
        </p:txBody>
      </p:sp>
      <p:sp>
        <p:nvSpPr>
          <p:cNvPr id="208" name="Google Shape;208;p3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ru" sz="1600">
                <a:solidFill>
                  <a:schemeClr val="dk1"/>
                </a:solidFill>
              </a:rPr>
              <a:t>Задача: снизить размерность матрицы признаков, потеряв как можно меньше информации;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ru" sz="1600">
                <a:solidFill>
                  <a:schemeClr val="dk1"/>
                </a:solidFill>
              </a:rPr>
              <a:t>Можно использовать для моделирования топиков;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600"/>
              <a:buChar char="●"/>
            </a:pPr>
            <a:r>
              <a:rPr lang="ru" sz="1600">
                <a:solidFill>
                  <a:schemeClr val="dk1"/>
                </a:solidFill>
              </a:rPr>
              <a:t>Также часто используется перед другой задачей (например, перед классификацией) или для визуализации данных.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209" name="Google Shape;209;p3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10" name="Google Shape;21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1600" y="1152475"/>
            <a:ext cx="4736224" cy="3213024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36"/>
          <p:cNvSpPr txBox="1"/>
          <p:nvPr/>
        </p:nvSpPr>
        <p:spPr>
          <a:xfrm>
            <a:off x="4338513" y="4468025"/>
            <a:ext cx="4682400" cy="2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chemeClr val="dk2"/>
                </a:solidFill>
              </a:rPr>
              <a:t>Источник: Siobhán Grayson - T-SNE visualisation of word embeddings generated using 19th century literature, </a:t>
            </a:r>
            <a:r>
              <a:rPr lang="ru" sz="900" u="sng">
                <a:solidFill>
                  <a:schemeClr val="hlink"/>
                </a:solidFill>
                <a:hlinkClick r:id="rId4"/>
              </a:rPr>
              <a:t>https://commons.wikimedia.org/w/index.php?curid=64541584</a:t>
            </a:r>
            <a:r>
              <a:rPr lang="ru" sz="900">
                <a:solidFill>
                  <a:schemeClr val="dk2"/>
                </a:solidFill>
              </a:rPr>
              <a:t> </a:t>
            </a:r>
            <a:endParaRPr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Классификация и кластеризация: в чём разница?</a:t>
            </a:r>
            <a:endParaRPr/>
          </a:p>
        </p:txBody>
      </p:sp>
      <p:sp>
        <p:nvSpPr>
          <p:cNvPr id="217" name="Google Shape;217;p37"/>
          <p:cNvSpPr txBox="1"/>
          <p:nvPr>
            <p:ph idx="1" type="body"/>
          </p:nvPr>
        </p:nvSpPr>
        <p:spPr>
          <a:xfrm>
            <a:off x="311700" y="1642450"/>
            <a:ext cx="3999900" cy="292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Данные: корпус новостей, для каждой из которых мы знаем тему или набор тем.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Как учимся: даем модели признаки (вектора текстов) и зависимую переменную (класс).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Чего ждём: что модель научится разделять пространство признаков.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Как оцениваем: на отложенном тестовом множестве.</a:t>
            </a:r>
            <a:endParaRPr/>
          </a:p>
        </p:txBody>
      </p:sp>
      <p:sp>
        <p:nvSpPr>
          <p:cNvPr id="218" name="Google Shape;218;p37"/>
          <p:cNvSpPr txBox="1"/>
          <p:nvPr>
            <p:ph idx="2" type="body"/>
          </p:nvPr>
        </p:nvSpPr>
        <p:spPr>
          <a:xfrm>
            <a:off x="4832400" y="1642375"/>
            <a:ext cx="3999900" cy="324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Данные: корпус новостей. Может быть, он вообще не размечен по темам, может быть, размечена только малая его часть.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Как учимся: даем модели признаки. Предполагаем, что в текстах может быть N разных тем. Даём это число модели.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Чего ждём: что модель найдет в пространстве признаков N отдельных групп.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Как оцениваем: можем оценить на малой размеченной части корпуса, если она есть.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37"/>
          <p:cNvSpPr txBox="1"/>
          <p:nvPr/>
        </p:nvSpPr>
        <p:spPr>
          <a:xfrm>
            <a:off x="295350" y="1051750"/>
            <a:ext cx="8520600" cy="4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</a:rPr>
              <a:t>Задача: разделите новости по темам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Классификация и кластеризация: в чём разница?</a:t>
            </a:r>
            <a:endParaRPr/>
          </a:p>
        </p:txBody>
      </p:sp>
      <p:sp>
        <p:nvSpPr>
          <p:cNvPr id="225" name="Google Shape;225;p38"/>
          <p:cNvSpPr txBox="1"/>
          <p:nvPr>
            <p:ph idx="1" type="body"/>
          </p:nvPr>
        </p:nvSpPr>
        <p:spPr>
          <a:xfrm>
            <a:off x="311700" y="1642450"/>
            <a:ext cx="3999900" cy="292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Данные: корпус новостей, для каждой из которых мы знаем тему или набор тем.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Как учимся: даем модели признаки (вектора текстов) и зависимую переменную (класс).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Чего ждём: что модель научится разделять пространство признаков.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Как оцениваем: на отложенном тестовом множестве.</a:t>
            </a:r>
            <a:endParaRPr/>
          </a:p>
        </p:txBody>
      </p:sp>
      <p:sp>
        <p:nvSpPr>
          <p:cNvPr id="226" name="Google Shape;226;p38"/>
          <p:cNvSpPr txBox="1"/>
          <p:nvPr>
            <p:ph idx="2" type="body"/>
          </p:nvPr>
        </p:nvSpPr>
        <p:spPr>
          <a:xfrm>
            <a:off x="4832400" y="1642375"/>
            <a:ext cx="3999900" cy="324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Данные: корпус новостей. Может быть, он вообще не размечен по темам, может быть, размечена только малая его часть.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Как учимся: даем модели признаки. Предполагаем, что в текстах может быть N разных тем. Даём это число модели.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Чего ждём: что модель найдет в пространстве признаков N отдельных групп.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Как оцениваем: можем оценить на малой размеченной части корпуса, если она есть.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38"/>
          <p:cNvSpPr txBox="1"/>
          <p:nvPr/>
        </p:nvSpPr>
        <p:spPr>
          <a:xfrm>
            <a:off x="295350" y="1051750"/>
            <a:ext cx="8520600" cy="4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</a:rPr>
              <a:t>Задача: разделите новости по темам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28" name="Google Shape;228;p38"/>
          <p:cNvSpPr txBox="1"/>
          <p:nvPr/>
        </p:nvSpPr>
        <p:spPr>
          <a:xfrm>
            <a:off x="316975" y="4639225"/>
            <a:ext cx="3868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</a:rPr>
              <a:t>Это </a:t>
            </a:r>
            <a:r>
              <a:rPr b="1" lang="ru" sz="1800">
                <a:solidFill>
                  <a:schemeClr val="dk2"/>
                </a:solidFill>
              </a:rPr>
              <a:t>классификация.</a:t>
            </a:r>
            <a:endParaRPr b="1" sz="1800">
              <a:solidFill>
                <a:schemeClr val="dk2"/>
              </a:solidFill>
            </a:endParaRPr>
          </a:p>
        </p:txBody>
      </p:sp>
      <p:sp>
        <p:nvSpPr>
          <p:cNvPr id="229" name="Google Shape;229;p38"/>
          <p:cNvSpPr txBox="1"/>
          <p:nvPr/>
        </p:nvSpPr>
        <p:spPr>
          <a:xfrm>
            <a:off x="4832400" y="4639225"/>
            <a:ext cx="3868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</a:rPr>
              <a:t>Это </a:t>
            </a:r>
            <a:r>
              <a:rPr b="1" lang="ru" sz="1800">
                <a:solidFill>
                  <a:schemeClr val="dk2"/>
                </a:solidFill>
              </a:rPr>
              <a:t>кластеризация.</a:t>
            </a:r>
            <a:endParaRPr b="1"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Другие методы: semi-supervised, reinforcement learning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Semi-supervised learning*</a:t>
            </a:r>
            <a:endParaRPr/>
          </a:p>
        </p:txBody>
      </p:sp>
      <p:sp>
        <p:nvSpPr>
          <p:cNvPr id="240" name="Google Shape;240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Одновременное обучение на аннотированных и неаннотированных данных.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Примеры: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Модель обучается на аннотированных данных, затем её предсказания используются для аннотирования остальной части выборки;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Несколько моделей обучаются на аннотированных данных, их совместные предсказания используются для аннотирования остальной выборки. 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Self-supervised learning*</a:t>
            </a:r>
            <a:endParaRPr/>
          </a:p>
        </p:txBody>
      </p:sp>
      <p:sp>
        <p:nvSpPr>
          <p:cNvPr id="246" name="Google Shape;246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Имея неаннотированные данные, достаньте из них объекты обучения самостоятельно.</a:t>
            </a:r>
            <a:endParaRPr b="1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b="1" lang="ru">
                <a:solidFill>
                  <a:schemeClr val="dk1"/>
                </a:solidFill>
              </a:rPr>
              <a:t>Representation learning / обучение представлений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Continuous Bag of Words: предскажите слово по контексту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1000"/>
              </a:spcAft>
              <a:buSzPts val="1400"/>
              <a:buChar char="○"/>
            </a:pPr>
            <a:r>
              <a:rPr lang="ru"/>
              <a:t>Skip-gram: предскажите контекст по слову</a:t>
            </a:r>
            <a:endParaRPr/>
          </a:p>
        </p:txBody>
      </p:sp>
      <p:sp>
        <p:nvSpPr>
          <p:cNvPr id="247" name="Google Shape;247;p41"/>
          <p:cNvSpPr txBox="1"/>
          <p:nvPr/>
        </p:nvSpPr>
        <p:spPr>
          <a:xfrm>
            <a:off x="2427675" y="3580275"/>
            <a:ext cx="3954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</a:rPr>
              <a:t>пушистый </a:t>
            </a:r>
            <a:r>
              <a:rPr lang="ru" sz="1800">
                <a:solidFill>
                  <a:srgbClr val="980000"/>
                </a:solidFill>
              </a:rPr>
              <a:t>кот</a:t>
            </a:r>
            <a:r>
              <a:rPr lang="ru" sz="1800">
                <a:solidFill>
                  <a:schemeClr val="dk2"/>
                </a:solidFill>
              </a:rPr>
              <a:t> мурлычет</a:t>
            </a:r>
            <a:endParaRPr sz="1800">
              <a:solidFill>
                <a:schemeClr val="dk2"/>
              </a:solidFill>
            </a:endParaRPr>
          </a:p>
        </p:txBody>
      </p:sp>
      <p:cxnSp>
        <p:nvCxnSpPr>
          <p:cNvPr id="248" name="Google Shape;248;p41"/>
          <p:cNvCxnSpPr/>
          <p:nvPr/>
        </p:nvCxnSpPr>
        <p:spPr>
          <a:xfrm>
            <a:off x="4403325" y="3465125"/>
            <a:ext cx="3600" cy="20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9" name="Google Shape;249;p41"/>
          <p:cNvSpPr txBox="1"/>
          <p:nvPr/>
        </p:nvSpPr>
        <p:spPr>
          <a:xfrm>
            <a:off x="3785625" y="3140875"/>
            <a:ext cx="1239000" cy="1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слово</a:t>
            </a:r>
            <a:endParaRPr>
              <a:solidFill>
                <a:schemeClr val="dk2"/>
              </a:solidFill>
            </a:endParaRPr>
          </a:p>
        </p:txBody>
      </p:sp>
      <p:cxnSp>
        <p:nvCxnSpPr>
          <p:cNvPr id="250" name="Google Shape;250;p41"/>
          <p:cNvCxnSpPr/>
          <p:nvPr/>
        </p:nvCxnSpPr>
        <p:spPr>
          <a:xfrm rot="10800000">
            <a:off x="3817950" y="4012350"/>
            <a:ext cx="468300" cy="29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1" name="Google Shape;251;p41"/>
          <p:cNvCxnSpPr/>
          <p:nvPr/>
        </p:nvCxnSpPr>
        <p:spPr>
          <a:xfrm flipH="1" rot="10800000">
            <a:off x="4615775" y="4012350"/>
            <a:ext cx="468300" cy="29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2" name="Google Shape;252;p41"/>
          <p:cNvSpPr txBox="1"/>
          <p:nvPr/>
        </p:nvSpPr>
        <p:spPr>
          <a:xfrm>
            <a:off x="3817950" y="4221425"/>
            <a:ext cx="1266000" cy="1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контекст</a:t>
            </a:r>
            <a:endParaRPr sz="16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Machine Learning vs. Deep Learning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3999900" cy="38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ru">
                <a:solidFill>
                  <a:schemeClr val="dk1"/>
                </a:solidFill>
              </a:rPr>
              <a:t>Глубокое обучение (Deep Learning) - группа задач машинного обучения с использованием нейронных сетей. 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ru">
                <a:solidFill>
                  <a:schemeClr val="dk1"/>
                </a:solidFill>
              </a:rPr>
              <a:t>Нейросетям не нужен feature engineering: они сами вычленяют признаки, на которые надо обратить внимание;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ru">
                <a:solidFill>
                  <a:schemeClr val="dk1"/>
                </a:solidFill>
              </a:rPr>
              <a:t>Нейросети хорошо работают с очень большими наборами данных;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ru">
                <a:solidFill>
                  <a:schemeClr val="dk1"/>
                </a:solidFill>
              </a:rPr>
              <a:t>Нейросети сложнее интерпретировать.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900">
                <a:solidFill>
                  <a:schemeClr val="dk1"/>
                </a:solidFill>
              </a:rPr>
              <a:t>Картинка: Levity.ai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70" name="Google Shape;70;p1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4338" y="1152475"/>
            <a:ext cx="3596025" cy="359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Reinforcement learning*</a:t>
            </a:r>
            <a:endParaRPr/>
          </a:p>
        </p:txBody>
      </p:sp>
      <p:sp>
        <p:nvSpPr>
          <p:cNvPr id="258" name="Google Shape;258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Агент (модель) взаимодействует с неизвестной ему средой. Он должен выбрать такую стратегию поведения, которая максимизирует награду.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Пример: диалоговые системы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Наблюдения: запрос от пользователя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Действия: генерация ответа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Награда: баллы за информативные, неодинаковые и грамматически правильные ответы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Ход эксперимента в машинном обучении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Этапы эксперимента</a:t>
            </a:r>
            <a:endParaRPr/>
          </a:p>
        </p:txBody>
      </p:sp>
      <p:sp>
        <p:nvSpPr>
          <p:cNvPr id="269" name="Google Shape;269;p44"/>
          <p:cNvSpPr txBox="1"/>
          <p:nvPr>
            <p:ph idx="1" type="body"/>
          </p:nvPr>
        </p:nvSpPr>
        <p:spPr>
          <a:xfrm>
            <a:off x="311700" y="1152475"/>
            <a:ext cx="8520600" cy="365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Подготовка данных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Опциональный препроцессинг: очистка, лемматизация, удаление стоп-слов…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Удаление пропусков (а также удаление выбросов или сохранение их для отдельной обработки)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Токенизация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Опционально: feature engineering/feature selection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Разбиение на тренировочный и тестовый сет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ru"/>
              <a:t>Этапы эксперимента</a:t>
            </a:r>
            <a:endParaRPr/>
          </a:p>
        </p:txBody>
      </p:sp>
      <p:sp>
        <p:nvSpPr>
          <p:cNvPr id="275" name="Google Shape;275;p45"/>
          <p:cNvSpPr txBox="1"/>
          <p:nvPr>
            <p:ph idx="1" type="body"/>
          </p:nvPr>
        </p:nvSpPr>
        <p:spPr>
          <a:xfrm>
            <a:off x="311700" y="1152475"/>
            <a:ext cx="405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ru" sz="1629">
                <a:solidFill>
                  <a:schemeClr val="dk1"/>
                </a:solidFill>
              </a:rPr>
              <a:t>Подготовка данных</a:t>
            </a:r>
            <a:endParaRPr sz="1629">
              <a:solidFill>
                <a:schemeClr val="dk1"/>
              </a:solidFill>
            </a:endParaRPr>
          </a:p>
          <a:p>
            <a:pPr indent="-332105" lvl="0" marL="45720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30"/>
              <a:buChar char="●"/>
            </a:pPr>
            <a:r>
              <a:rPr lang="ru" sz="1629">
                <a:solidFill>
                  <a:schemeClr val="dk1"/>
                </a:solidFill>
              </a:rPr>
              <a:t>Опционально: feature engineering/feature selection*</a:t>
            </a:r>
            <a:endParaRPr sz="1629">
              <a:solidFill>
                <a:schemeClr val="dk1"/>
              </a:solidFill>
            </a:endParaRPr>
          </a:p>
          <a:p>
            <a:pPr indent="-310515" lvl="1" marL="91440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90"/>
              <a:buChar char="○"/>
            </a:pPr>
            <a:r>
              <a:rPr lang="ru" sz="1290">
                <a:solidFill>
                  <a:schemeClr val="dk1"/>
                </a:solidFill>
              </a:rPr>
              <a:t>Как правило, не выполняется для векторов слов;</a:t>
            </a:r>
            <a:endParaRPr sz="1290">
              <a:solidFill>
                <a:schemeClr val="dk1"/>
              </a:solidFill>
            </a:endParaRPr>
          </a:p>
          <a:p>
            <a:pPr indent="-310515" lvl="1" marL="91440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90"/>
              <a:buChar char="○"/>
            </a:pPr>
            <a:r>
              <a:rPr lang="ru" sz="1290">
                <a:solidFill>
                  <a:schemeClr val="dk1"/>
                </a:solidFill>
              </a:rPr>
              <a:t>Имеет смысл избавляться от признаков, которые, например, никак не могут объяснить зависимую переменную, либо пар признаков, сильно коррелирующих друг с другом</a:t>
            </a:r>
            <a:endParaRPr sz="1290">
              <a:solidFill>
                <a:schemeClr val="dk1"/>
              </a:solidFill>
            </a:endParaRPr>
          </a:p>
          <a:p>
            <a:pPr indent="-310515" lvl="1" marL="91440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90"/>
              <a:buChar char="○"/>
            </a:pPr>
            <a:r>
              <a:rPr lang="ru" sz="1290">
                <a:solidFill>
                  <a:schemeClr val="dk1"/>
                </a:solidFill>
              </a:rPr>
              <a:t>Если признаки линейно неразделимы, можно попробовать их преобразовать (см. картинку)</a:t>
            </a:r>
            <a:endParaRPr sz="129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000"/>
              </a:spcBef>
              <a:spcAft>
                <a:spcPts val="1200"/>
              </a:spcAft>
              <a:buSzPts val="935"/>
              <a:buNone/>
            </a:pPr>
            <a:r>
              <a:t/>
            </a:r>
            <a:endParaRPr sz="1629"/>
          </a:p>
        </p:txBody>
      </p:sp>
      <p:pic>
        <p:nvPicPr>
          <p:cNvPr id="276" name="Google Shape;276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2600" y="661263"/>
            <a:ext cx="3722876" cy="38209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7" name="Google Shape;277;p45"/>
          <p:cNvCxnSpPr/>
          <p:nvPr/>
        </p:nvCxnSpPr>
        <p:spPr>
          <a:xfrm rot="10800000">
            <a:off x="5511025" y="3501050"/>
            <a:ext cx="755100" cy="115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8" name="Google Shape;278;p45"/>
          <p:cNvCxnSpPr/>
          <p:nvPr/>
        </p:nvCxnSpPr>
        <p:spPr>
          <a:xfrm flipH="1" rot="10800000">
            <a:off x="6405325" y="3515450"/>
            <a:ext cx="777000" cy="114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9" name="Google Shape;279;p45"/>
          <p:cNvCxnSpPr/>
          <p:nvPr/>
        </p:nvCxnSpPr>
        <p:spPr>
          <a:xfrm rot="10800000">
            <a:off x="6339325" y="3479450"/>
            <a:ext cx="0" cy="116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0" name="Google Shape;280;p45"/>
          <p:cNvCxnSpPr/>
          <p:nvPr/>
        </p:nvCxnSpPr>
        <p:spPr>
          <a:xfrm rot="10800000">
            <a:off x="7975700" y="4495250"/>
            <a:ext cx="7200" cy="151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1" name="Google Shape;281;p45"/>
          <p:cNvSpPr txBox="1"/>
          <p:nvPr/>
        </p:nvSpPr>
        <p:spPr>
          <a:xfrm>
            <a:off x="5482075" y="4695450"/>
            <a:ext cx="1707300" cy="15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2"/>
                </a:solidFill>
              </a:rPr>
              <a:t>изначальные признаки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282" name="Google Shape;282;p45"/>
          <p:cNvSpPr txBox="1"/>
          <p:nvPr/>
        </p:nvSpPr>
        <p:spPr>
          <a:xfrm>
            <a:off x="7419900" y="4682525"/>
            <a:ext cx="1195500" cy="14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2"/>
                </a:solidFill>
              </a:rPr>
              <a:t>новый признак</a:t>
            </a:r>
            <a:endParaRPr sz="1100">
              <a:solidFill>
                <a:schemeClr val="dk2"/>
              </a:solidFill>
            </a:endParaRPr>
          </a:p>
        </p:txBody>
      </p:sp>
      <p:cxnSp>
        <p:nvCxnSpPr>
          <p:cNvPr id="283" name="Google Shape;283;p45"/>
          <p:cNvCxnSpPr/>
          <p:nvPr/>
        </p:nvCxnSpPr>
        <p:spPr>
          <a:xfrm>
            <a:off x="7542350" y="2759050"/>
            <a:ext cx="0" cy="180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284" name="Google Shape;284;p45"/>
          <p:cNvSpPr txBox="1"/>
          <p:nvPr/>
        </p:nvSpPr>
        <p:spPr>
          <a:xfrm>
            <a:off x="439425" y="4646450"/>
            <a:ext cx="4132500" cy="2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900">
                <a:solidFill>
                  <a:schemeClr val="dk2"/>
                </a:solidFill>
              </a:rPr>
              <a:t>Картинка: </a:t>
            </a:r>
            <a:r>
              <a:rPr lang="ru" sz="900" u="sng">
                <a:solidFill>
                  <a:schemeClr val="hlink"/>
                </a:solidFill>
                <a:hlinkClick r:id="rId4"/>
              </a:rPr>
              <a:t>https://habr.com/ru/companies/ruvds/articles/680498/</a:t>
            </a:r>
            <a:r>
              <a:rPr lang="ru" sz="900">
                <a:solidFill>
                  <a:schemeClr val="dk2"/>
                </a:solidFill>
              </a:rPr>
              <a:t> </a:t>
            </a:r>
            <a:endParaRPr sz="900">
              <a:solidFill>
                <a:schemeClr val="dk2"/>
              </a:solidFill>
            </a:endParaRPr>
          </a:p>
        </p:txBody>
      </p:sp>
      <p:cxnSp>
        <p:nvCxnSpPr>
          <p:cNvPr id="285" name="Google Shape;285;p45"/>
          <p:cNvCxnSpPr>
            <a:stCxn id="282" idx="2"/>
          </p:cNvCxnSpPr>
          <p:nvPr/>
        </p:nvCxnSpPr>
        <p:spPr>
          <a:xfrm flipH="1" rot="5400000">
            <a:off x="6000600" y="2809475"/>
            <a:ext cx="871800" cy="3162300"/>
          </a:xfrm>
          <a:prstGeom prst="curvedConnector4">
            <a:avLst>
              <a:gd fmla="val -27314" name="adj1"/>
              <a:gd fmla="val 99317" name="adj2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ru"/>
              <a:t>Этапы эксперимента</a:t>
            </a:r>
            <a:endParaRPr/>
          </a:p>
        </p:txBody>
      </p:sp>
      <p:sp>
        <p:nvSpPr>
          <p:cNvPr id="291" name="Google Shape;291;p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Выбор оптимальной модели для вашей задачи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ru">
                <a:solidFill>
                  <a:schemeClr val="dk1"/>
                </a:solidFill>
              </a:rPr>
              <a:t>Обратите внимание, по крайней мере, на следующие вопросы: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ru">
                <a:solidFill>
                  <a:schemeClr val="dk1"/>
                </a:solidFill>
              </a:rPr>
              <a:t>Какую задачу вы решаете?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ru">
                <a:solidFill>
                  <a:schemeClr val="dk1"/>
                </a:solidFill>
              </a:rPr>
              <a:t>К какому типу относятся ваши переменные?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ru">
                <a:solidFill>
                  <a:schemeClr val="dk1"/>
                </a:solidFill>
              </a:rPr>
              <a:t>Что вам важно: интерпретируемость или предсказательная способность?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Обучение модели на обучающей выборке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Тестирование модели на тестовой выборке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ru"/>
              <a:t>Этапы эксперимента</a:t>
            </a:r>
            <a:endParaRPr/>
          </a:p>
        </p:txBody>
      </p:sp>
      <p:sp>
        <p:nvSpPr>
          <p:cNvPr id="297" name="Google Shape;297;p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Оценка качества работы модели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Автоматическими метриками (например, F-score для классификации, R</a:t>
            </a:r>
            <a:r>
              <a:rPr baseline="30000" lang="ru">
                <a:solidFill>
                  <a:schemeClr val="dk1"/>
                </a:solidFill>
              </a:rPr>
              <a:t>2</a:t>
            </a:r>
            <a:r>
              <a:rPr lang="ru">
                <a:solidFill>
                  <a:schemeClr val="dk1"/>
                </a:solidFill>
              </a:rPr>
              <a:t> для регрессии)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Анализ ошибок: посмотреть примеры, в которых модель ошибается. Есть ли объяснения этим ошибкам?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Если работу модели оценивают люди, продумайте критерии оценки.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 ручного анализа ошибок</a:t>
            </a:r>
            <a:endParaRPr/>
          </a:p>
        </p:txBody>
      </p:sp>
      <p:sp>
        <p:nvSpPr>
          <p:cNvPr id="303" name="Google Shape;303;p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Допустим, вы анализируете работу модели для оценки CEFR-уровня текстов (А1, А2, В1 и так далее).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Вы используете относительные количества слов из определенных лексических минимумов (это списки слов, которые студент должен знать на определенном уровне освоения языка) в качестве независимых переменных.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Вы размечаете тексты по уровням согласно уровням учебников, из которых берете данные.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На тестовой выборке вы видите следующие результаты: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9"/>
          <p:cNvSpPr txBox="1"/>
          <p:nvPr>
            <p:ph idx="1" type="body"/>
          </p:nvPr>
        </p:nvSpPr>
        <p:spPr>
          <a:xfrm>
            <a:off x="311700" y="2254775"/>
            <a:ext cx="8520600" cy="25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ru"/>
              <a:t>К</a:t>
            </a:r>
            <a:r>
              <a:rPr i="1" lang="ru"/>
              <a:t>урсивом</a:t>
            </a:r>
            <a:r>
              <a:rPr lang="ru"/>
              <a:t> отмечены слова уровня А1;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u="sng"/>
              <a:t>П</a:t>
            </a:r>
            <a:r>
              <a:rPr lang="ru" u="sng"/>
              <a:t>одчеркнуты</a:t>
            </a:r>
            <a:r>
              <a:rPr lang="ru"/>
              <a:t> слова уровня А2;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y_true - истинные уровни текстов;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y_pred - предсказания модели.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Что можно сказать о причине ошибки модели в данном случае? Стоит ли её переучивать? Смог бы человек с точностью определять CEFR-уровни коротких текстов?</a:t>
            </a:r>
            <a:endParaRPr/>
          </a:p>
        </p:txBody>
      </p:sp>
      <p:graphicFrame>
        <p:nvGraphicFramePr>
          <p:cNvPr id="309" name="Google Shape;309;p49"/>
          <p:cNvGraphicFramePr/>
          <p:nvPr/>
        </p:nvGraphicFramePr>
        <p:xfrm>
          <a:off x="419750" y="437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{2529C756-B008-4666-8FFD-856AB043B755}</a:tableStyleId>
              </a:tblPr>
              <a:tblGrid>
                <a:gridCol w="5532250"/>
                <a:gridCol w="849775"/>
                <a:gridCol w="8569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/>
                        <a:t>Предложение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/>
                        <a:t>y_true 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/>
                        <a:t>y_pred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ru"/>
                        <a:t>Антон изучает архитектуру.</a:t>
                      </a:r>
                      <a:endParaRPr i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rgbClr val="00FF00"/>
                          </a:solidFill>
                        </a:rPr>
                        <a:t>А1</a:t>
                      </a:r>
                      <a:endParaRPr>
                        <a:solidFill>
                          <a:srgbClr val="00FF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rgbClr val="00FF00"/>
                          </a:solidFill>
                        </a:rPr>
                        <a:t>А1</a:t>
                      </a:r>
                      <a:endParaRPr>
                        <a:solidFill>
                          <a:srgbClr val="00FF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ru"/>
                        <a:t>В</a:t>
                      </a:r>
                      <a:r>
                        <a:rPr lang="ru"/>
                        <a:t> </a:t>
                      </a:r>
                      <a:r>
                        <a:rPr lang="ru" u="sng"/>
                        <a:t>мультфильме</a:t>
                      </a:r>
                      <a:r>
                        <a:rPr lang="ru"/>
                        <a:t> </a:t>
                      </a:r>
                      <a:r>
                        <a:rPr i="1" lang="ru"/>
                        <a:t>кот</a:t>
                      </a:r>
                      <a:r>
                        <a:rPr lang="ru"/>
                        <a:t> ест </a:t>
                      </a:r>
                      <a:r>
                        <a:rPr lang="ru" u="sng"/>
                        <a:t>пирожок</a:t>
                      </a:r>
                      <a:r>
                        <a:rPr lang="ru"/>
                        <a:t>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rgbClr val="FF0000"/>
                          </a:solidFill>
                        </a:rPr>
                        <a:t>А1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rgbClr val="FF0000"/>
                          </a:solidFill>
                        </a:rPr>
                        <a:t>А2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ru"/>
                        <a:t>Колбаса вкусная.</a:t>
                      </a:r>
                      <a:endParaRPr i="1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rgbClr val="00FF00"/>
                          </a:solidFill>
                        </a:rPr>
                        <a:t>А1</a:t>
                      </a:r>
                      <a:endParaRPr>
                        <a:solidFill>
                          <a:srgbClr val="00FF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rgbClr val="00FF00"/>
                          </a:solidFill>
                        </a:rPr>
                        <a:t>А1</a:t>
                      </a:r>
                      <a:endParaRPr>
                        <a:solidFill>
                          <a:srgbClr val="00FF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5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 практические занятия и scikit-learn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Практические задания</a:t>
            </a:r>
            <a:endParaRPr/>
          </a:p>
        </p:txBody>
      </p:sp>
      <p:sp>
        <p:nvSpPr>
          <p:cNvPr id="320" name="Google Shape;320;p51"/>
          <p:cNvSpPr txBox="1"/>
          <p:nvPr>
            <p:ph idx="1" type="body"/>
          </p:nvPr>
        </p:nvSpPr>
        <p:spPr>
          <a:xfrm>
            <a:off x="311700" y="1152475"/>
            <a:ext cx="8520600" cy="390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Основная питоновая библиотека для классического ML - scikit-learn, он же sklearn.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Проект начат в 2007м году; в 2010м первая публичная версия была выпущена исследователями из INRIA;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Устанавливается командой pip install scikit-learn; в Google Colab предустановлен.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6888" y="1195388"/>
            <a:ext cx="5610225" cy="275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52"/>
          <p:cNvSpPr txBox="1"/>
          <p:nvPr>
            <p:ph idx="1" type="body"/>
          </p:nvPr>
        </p:nvSpPr>
        <p:spPr>
          <a:xfrm>
            <a:off x="311700" y="338575"/>
            <a:ext cx="8520600" cy="466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User Guide: </a:t>
            </a:r>
            <a:r>
              <a:rPr lang="ru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https://scikit-learn.org/stable/user_guide.html</a:t>
            </a:r>
            <a:r>
              <a:rPr lang="ru">
                <a:solidFill>
                  <a:schemeClr val="dk1"/>
                </a:solidFill>
              </a:rPr>
              <a:t>. Рекомендуется как теоретическое пособие; практическое применение инструментов лучше смотреть отдельно на их страницах.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Пример: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ru">
                <a:solidFill>
                  <a:schemeClr val="dk1"/>
                </a:solidFill>
              </a:rPr>
              <a:t>Читаем про стохастический градиентный спуск в руководстве: </a:t>
            </a:r>
            <a:r>
              <a:rPr lang="ru" u="sng">
                <a:solidFill>
                  <a:schemeClr val="hlink"/>
                </a:solidFill>
                <a:hlinkClick r:id="rId4"/>
              </a:rPr>
              <a:t>https://scikit-learn.org/stable/modules/sgd.html</a:t>
            </a:r>
            <a:r>
              <a:rPr lang="ru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ru">
                <a:solidFill>
                  <a:schemeClr val="dk1"/>
                </a:solidFill>
              </a:rPr>
              <a:t>Смотрим описание класса и практическое применение классификатора на его странице: </a:t>
            </a:r>
            <a:r>
              <a:rPr lang="ru" u="sng">
                <a:solidFill>
                  <a:schemeClr val="hlink"/>
                </a:solidFill>
                <a:hlinkClick r:id="rId5"/>
              </a:rPr>
              <a:t>https://scikit-learn.org/stable/modules/generated/sklearn.linear_model.SGDClassifier.html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ru">
                <a:solidFill>
                  <a:schemeClr val="dk1"/>
                </a:solidFill>
              </a:rPr>
              <a:t>Смотрим примеры внизу страницы: </a:t>
            </a:r>
            <a:r>
              <a:rPr lang="ru" u="sng">
                <a:solidFill>
                  <a:schemeClr val="hlink"/>
                </a:solidFill>
                <a:hlinkClick r:id="rId6"/>
              </a:rPr>
              <a:t>https://scikit-learn.org/stable/modules/generated/sklearn.linear_model.SGDClassifier.html#examples-using-sklearn-linear-model-sgdclassifier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ru">
                <a:solidFill>
                  <a:schemeClr val="dk1"/>
                </a:solidFill>
              </a:rPr>
              <a:t>Ещё есть словарь: </a:t>
            </a:r>
            <a:r>
              <a:rPr lang="ru" u="sng">
                <a:solidFill>
                  <a:schemeClr val="accent5"/>
                </a:solid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https://scikit-learn.org/stable/glossary.html</a:t>
            </a:r>
            <a:r>
              <a:rPr lang="ru">
                <a:solidFill>
                  <a:schemeClr val="dk1"/>
                </a:solidFill>
              </a:rPr>
              <a:t>   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Чего мы не будем делать</a:t>
            </a:r>
            <a:endParaRPr/>
          </a:p>
        </p:txBody>
      </p:sp>
      <p:sp>
        <p:nvSpPr>
          <p:cNvPr id="331" name="Google Shape;331;p53"/>
          <p:cNvSpPr txBox="1"/>
          <p:nvPr>
            <p:ph idx="1" type="body"/>
          </p:nvPr>
        </p:nvSpPr>
        <p:spPr>
          <a:xfrm>
            <a:off x="311700" y="1152475"/>
            <a:ext cx="8520600" cy="37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Здесь описаны некоторые частые ошибки в машинном обучении: </a:t>
            </a:r>
            <a:r>
              <a:rPr lang="ru" u="sng">
                <a:solidFill>
                  <a:schemeClr val="hlink"/>
                </a:solidFill>
                <a:hlinkClick r:id="rId3"/>
              </a:rPr>
              <a:t>https://scikit-learn.org/stable/common_pitfalls.html</a:t>
            </a:r>
            <a:r>
              <a:rPr lang="ru"/>
              <a:t>. Среди них, например: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Непоследовательный препроцессинг: например, вы используете некие инструменты для препроцессинга на тренировочных данных, но не на тестовых;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Утечка данных: информация о тестовом множестве каким-то образом “протекает” (leaks) в тренировочные данные, например, потому что: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AutoNum type="alphaLcPeriod"/>
            </a:pPr>
            <a:r>
              <a:rPr lang="ru"/>
              <a:t>Тестовое множество не было выделено заранее;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AutoNum type="alphaLcPeriod"/>
            </a:pPr>
            <a:r>
              <a:rPr lang="ru"/>
              <a:t>Метод .fit был вызван на тестовых данных. Тестовые данные только трансформируются, мы на них не обучаемся!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5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Практика</a:t>
            </a:r>
            <a:endParaRPr/>
          </a:p>
        </p:txBody>
      </p:sp>
      <p:sp>
        <p:nvSpPr>
          <p:cNvPr id="337" name="Google Shape;337;p54"/>
          <p:cNvSpPr txBox="1"/>
          <p:nvPr/>
        </p:nvSpPr>
        <p:spPr>
          <a:xfrm>
            <a:off x="311700" y="3378575"/>
            <a:ext cx="8520600" cy="8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u="sng">
                <a:solidFill>
                  <a:schemeClr val="hlink"/>
                </a:solidFill>
                <a:hlinkClick r:id="rId3"/>
              </a:rPr>
              <a:t>https://colab.research.google.com/drive/1j4yD5nf6RIo9kQynKLXMULFWhocRKV5R?usp=sharing</a:t>
            </a:r>
            <a:r>
              <a:rPr lang="ru" sz="1500">
                <a:solidFill>
                  <a:schemeClr val="dk1"/>
                </a:solidFill>
              </a:rPr>
              <a:t> </a:t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5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Квиз: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u="sng">
                <a:solidFill>
                  <a:schemeClr val="hlink"/>
                </a:solidFill>
                <a:hlinkClick r:id="rId3"/>
              </a:rPr>
              <a:t>https://forms.gle/KXnbwe34B5rAtARn9</a:t>
            </a:r>
            <a:r>
              <a:rPr lang="ru"/>
              <a:t> 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Источники</a:t>
            </a:r>
            <a:endParaRPr/>
          </a:p>
        </p:txBody>
      </p:sp>
      <p:sp>
        <p:nvSpPr>
          <p:cNvPr id="348" name="Google Shape;348;p5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Учебник Яндекса по машинному обучению: </a:t>
            </a:r>
            <a:r>
              <a:rPr lang="ru" u="sng">
                <a:solidFill>
                  <a:schemeClr val="hlink"/>
                </a:solidFill>
                <a:hlinkClick r:id="rId3"/>
              </a:rPr>
              <a:t>https://education.yandex.ru/handbook/ml/</a:t>
            </a:r>
            <a:r>
              <a:rPr lang="ru">
                <a:solidFill>
                  <a:schemeClr val="dk1"/>
                </a:solidFill>
              </a:rPr>
              <a:t> </a:t>
            </a:r>
            <a:endParaRPr>
              <a:solidFill>
                <a:schemeClr val="accent5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Scikit-learn’s User Guide: </a:t>
            </a:r>
            <a:r>
              <a:rPr lang="ru" u="sng">
                <a:solidFill>
                  <a:schemeClr val="hlink"/>
                </a:solidFill>
                <a:hlinkClick r:id="rId4"/>
              </a:rPr>
              <a:t>https://scikit-learn.org/stable/user_guide.html</a:t>
            </a:r>
            <a:r>
              <a:rPr lang="ru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Курс по МЛ для математиков Ильи Щурова: </a:t>
            </a:r>
            <a:r>
              <a:rPr lang="ru" u="sng">
                <a:solidFill>
                  <a:schemeClr val="accent5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https://github.com/ischurov/math-ml-hse-2018/tree/master</a:t>
            </a:r>
            <a:r>
              <a:rPr lang="ru">
                <a:solidFill>
                  <a:schemeClr val="accent5"/>
                </a:solidFill>
              </a:rPr>
              <a:t> </a:t>
            </a:r>
            <a:endParaRPr>
              <a:solidFill>
                <a:schemeClr val="accent5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Курс по МЛ на ДПО предыдущих лет: </a:t>
            </a:r>
            <a:r>
              <a:rPr lang="ru" u="sng">
                <a:solidFill>
                  <a:schemeClr val="hlink"/>
                </a:solidFill>
                <a:hlinkClick r:id="rId6"/>
              </a:rPr>
              <a:t>https://github.com/nstsj/ML_for_NLP</a:t>
            </a:r>
            <a:r>
              <a:rPr lang="ru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Python Data Science Handbook: </a:t>
            </a:r>
            <a:r>
              <a:rPr lang="ru" u="sng">
                <a:solidFill>
                  <a:schemeClr val="hlink"/>
                </a:solidFill>
                <a:hlinkClick r:id="rId7"/>
              </a:rPr>
              <a:t>https://jakevdp.github.io/PythonDataScienceHandbook/</a:t>
            </a:r>
            <a:r>
              <a:rPr lang="ru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Применение машинного обучения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Рекомендательные системы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Распознавание лиц и предметов (например, чтение рентгенограмм)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Машинный перевод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…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 этот курс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Что будет на этом курсе?</a:t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Основные задачи машинного обучения: классификация, регрессия, кластеризация, методы снижения размерности, ансамбли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Оценка работы моделей, анализ ошибок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Глубокое обучение: как работают нейросети, “классический DL” (CNN, RNN, LSTM), трансформеры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800"/>
              <a:buChar char="●"/>
            </a:pPr>
            <a:r>
              <a:rPr lang="ru">
                <a:solidFill>
                  <a:schemeClr val="dk1"/>
                </a:solidFill>
              </a:rPr>
              <a:t>Две “свободные” пары: можно потратить на разбор лабораторных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Оценка знаний</a:t>
            </a:r>
            <a:endParaRPr/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311700" y="1152475"/>
            <a:ext cx="8599500" cy="39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900">
                <a:solidFill>
                  <a:schemeClr val="dk1"/>
                </a:solidFill>
              </a:rPr>
              <a:t>ВАЖНО: материалы со звездочкой* не входят ни в какую обязательную оценку знаний.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ru" sz="1900">
                <a:solidFill>
                  <a:schemeClr val="dk1"/>
                </a:solidFill>
              </a:rPr>
              <a:t>Квизы после занятий:</a:t>
            </a:r>
            <a:endParaRPr sz="1900">
              <a:solidFill>
                <a:schemeClr val="dk1"/>
              </a:solidFill>
            </a:endParaRPr>
          </a:p>
          <a:p>
            <a:pPr indent="-323850" lvl="1" marL="9144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ru" sz="1500">
                <a:solidFill>
                  <a:schemeClr val="dk1"/>
                </a:solidFill>
              </a:rPr>
              <a:t>Для оценки вашего понимания материала;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ru" sz="1500">
                <a:solidFill>
                  <a:schemeClr val="dk1"/>
                </a:solidFill>
              </a:rPr>
              <a:t>Большинство вопросов закрытые;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ru" sz="1500">
                <a:solidFill>
                  <a:schemeClr val="dk1"/>
                </a:solidFill>
              </a:rPr>
              <a:t>Можно проходить сколько угодно раз;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ru" sz="1500">
                <a:solidFill>
                  <a:schemeClr val="dk1"/>
                </a:solidFill>
              </a:rPr>
              <a:t>Дедлайн в конце курса;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500"/>
              <a:buChar char="○"/>
            </a:pPr>
            <a:r>
              <a:rPr lang="ru" sz="1500">
                <a:solidFill>
                  <a:schemeClr val="dk1"/>
                </a:solidFill>
              </a:rPr>
              <a:t>Засчитываться будет ВТОРОЕ прохождение (или первое, если вы прошли только один раз), </a:t>
            </a:r>
            <a:r>
              <a:rPr b="1" lang="ru" sz="1500">
                <a:solidFill>
                  <a:schemeClr val="dk1"/>
                </a:solidFill>
              </a:rPr>
              <a:t>поэтому, пожалуйста, пользуйтесь всегда одной почтой!</a:t>
            </a:r>
            <a:endParaRPr b="1"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Оценка знаний</a:t>
            </a:r>
            <a:endParaRPr/>
          </a:p>
        </p:txBody>
      </p:sp>
      <p:sp>
        <p:nvSpPr>
          <p:cNvPr id="105" name="Google Shape;105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ru" sz="1900">
                <a:solidFill>
                  <a:schemeClr val="dk1"/>
                </a:solidFill>
              </a:rPr>
              <a:t>3 лабораторные работы: </a:t>
            </a:r>
            <a:endParaRPr sz="1900">
              <a:solidFill>
                <a:schemeClr val="dk1"/>
              </a:solidFill>
            </a:endParaRPr>
          </a:p>
          <a:p>
            <a:pPr indent="-323850" lvl="1" marL="9144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ru" sz="1500">
                <a:solidFill>
                  <a:schemeClr val="dk1"/>
                </a:solidFill>
              </a:rPr>
              <a:t>№1: попробовать свои силы после регрессий и классификаций;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ru" sz="1500">
                <a:solidFill>
                  <a:schemeClr val="dk1"/>
                </a:solidFill>
              </a:rPr>
              <a:t>№2: большая лабораторная на всё “классическое ML”;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ru" sz="1500">
                <a:solidFill>
                  <a:schemeClr val="dk1"/>
                </a:solidFill>
              </a:rPr>
              <a:t>№3: небольшая лабораторная по глубокому обучению;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500"/>
              <a:buChar char="○"/>
            </a:pPr>
            <a:r>
              <a:rPr lang="ru" sz="1500">
                <a:solidFill>
                  <a:schemeClr val="dk1"/>
                </a:solidFill>
              </a:rPr>
              <a:t>Дедлайн указан для каждой лабораторной отдельно, но не меньше двух недель.</a:t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000000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