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1" r:id="rId5"/>
    <p:sldMasterId id="2147483682" r:id="rId6"/>
    <p:sldMasterId id="214748368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3485C8-7912-47B0-87EB-5C9864743084}">
  <a:tblStyle styleId="{D73485C8-7912-47B0-87EB-5C98647430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abr.com/ru/articles/679232/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c671406d27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c671406d27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Градиентный, потому что градиент - это вектор из частных производных.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Количество эпох ограничивается пользователем или библиотекой. Итерации и эпохи - не всегда одно и то же.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Говорят, что модель сошлась, если минимум близок к нулю и шаг изменяется минимально.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ca238d338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ca238d33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c4af5a355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c4af5a355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4af5a355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c4af5a355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c4af5a355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c4af5a355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ca238d338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ca238d338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c4af5a355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c4af5a355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c4af5a355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c4af5a355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c4af5a355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c4af5a355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https://habr.com/ru/articles/679232/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c9c2abcda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c9c2abcda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a238d3386_8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a238d3386_8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ca238d338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ca238d338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c4af5a355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c4af5a355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MSE квадратично штрафует за большие ошибки на объектах. Мы уже видели проявление этого при обучении моделей методом минимизации квадратичных ошибок – там это проявлялось в том, что модель старалась хорошо подстроиться под выбросы.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Пусть теперь мы хотим использовать MSE для оценки наших регрессионных моделей. Если большие ошибки для нас действительно неприемлемы, то квадратичный штраф за них - очень полезное свойство (и его даже можно усиливать, повышая степень, в которую мы возводим ошибку на объекте). Однако если в наших тестовых данных присутствуют выбросы, то нам будет сложно объективно сравнить модели между собой: ошибки на выбросах будет маскировать различия в ошибках на основном множестве объектов.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/>
              <a:t>Таким образом, если мы будем сравнивать две модели при помощи MSE, у нас будет выигрывать та модель, у которой меньше ошибка на объектах-выбросах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4af5a355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c4af5a355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Explained variance?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c9c2abcda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c9c2abcda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Explained variance?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4af5a355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c4af5a355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c4af5a355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c4af5a355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c4af5a355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c4af5a355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c4af5a355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c4af5a355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ca238d338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ca238d338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4af5a355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4af5a35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a238d338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a238d338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671406d27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671406d27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a238d33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ca238d33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671406d27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671406d27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9b4b0357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c9b4b035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9b4b035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c9b4b035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" name="Google Shape;120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4" name="Google Shape;12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6" name="Google Shape;136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hyperlink" Target="https://towardsdatascience.com/linear-regression-using-gradient-descent-97a6c8700931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hyperlink" Target="https://jakevdp.github.io/PythonDataScienceHandbook/05.06-linear-regression.html" TargetMode="External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hyperlink" Target="https://seaborn.pydata.org/examples/multiple_regression.html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scikit-learn.org/stable/modules/generated/sklearn.feature_selection.f_regression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colab.research.google.com/drive/1AV3JAElzlPQrq2MpNCOjpoPmg_LCnOS9?usp=sharing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forms.gle/1GuvNv7Mip6K7ZZS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jakevdp.github.io/PythonDataScienceHandbook/05.06-linear-regression.html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www.javatpoint.com/linear-regression-vs-logistic-regression-in-machine-learn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4.png"/><Relationship Id="rId5" Type="http://schemas.openxmlformats.org/officeDocument/2006/relationships/hyperlink" Target="https://jermwatt.github.io/machine_learning_refined/notes/5_Linear_regression/5_2_Least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/>
              <a:t>Регрессия</a:t>
            </a:r>
            <a:endParaRPr sz="5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Оптимизация: градиентный спуск</a:t>
            </a:r>
            <a:endParaRPr/>
          </a:p>
        </p:txBody>
      </p:sp>
      <p:sp>
        <p:nvSpPr>
          <p:cNvPr id="212" name="Google Shape;212;p46"/>
          <p:cNvSpPr txBox="1"/>
          <p:nvPr>
            <p:ph idx="1" type="body"/>
          </p:nvPr>
        </p:nvSpPr>
        <p:spPr>
          <a:xfrm>
            <a:off x="311700" y="1152475"/>
            <a:ext cx="4260300" cy="39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Идея: мы берем частную производную функции потерь по каждому из весов. Получаем градиент - вектор из частных производных. Потом к каждому весу прибавляем значение этой производной, но не всё полностью, а умноженное на некое небольшое число (learning rate), чтобы не проскочить минимум. Потом вычисляем новый лосс, пока не дойдем* до 0.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* </a:t>
            </a:r>
            <a:r>
              <a:rPr lang="ru"/>
              <a:t>стоит сказать, что на самом деле количество подобных проходов, или эпох, ограничено. </a:t>
            </a:r>
            <a:endParaRPr/>
          </a:p>
        </p:txBody>
      </p:sp>
      <p:pic>
        <p:nvPicPr>
          <p:cNvPr id="213" name="Google Shape;21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224500"/>
            <a:ext cx="3999900" cy="265993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6"/>
          <p:cNvSpPr txBox="1"/>
          <p:nvPr/>
        </p:nvSpPr>
        <p:spPr>
          <a:xfrm>
            <a:off x="4832400" y="3884425"/>
            <a:ext cx="39999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D - это значение частной производной, или крутизна склона, learning rate - скорость движения, D*L - длина шага.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5" name="Google Shape;215;p46"/>
          <p:cNvSpPr txBox="1"/>
          <p:nvPr/>
        </p:nvSpPr>
        <p:spPr>
          <a:xfrm>
            <a:off x="4632000" y="4655350"/>
            <a:ext cx="45120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Картинка: </a:t>
            </a:r>
            <a:r>
              <a:rPr lang="ru" sz="900" u="sng">
                <a:solidFill>
                  <a:schemeClr val="hlink"/>
                </a:solidFill>
                <a:hlinkClick r:id="rId4"/>
              </a:rPr>
              <a:t>https://towardsdatascience.com/linear-regression-using-gradient-descent-97a6c8700931</a:t>
            </a:r>
            <a:r>
              <a:rPr lang="ru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Другие виды регрессий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Непараметрическая регрессия</a:t>
            </a:r>
            <a:endParaRPr/>
          </a:p>
        </p:txBody>
      </p:sp>
      <p:sp>
        <p:nvSpPr>
          <p:cNvPr id="226" name="Google Shape;22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Есть виды регрессии, в которых предиктор не принимает заранее определенную форму (например, прямой), а собирается на основе информации, выделенной из данных.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Примеры: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kNN для регрессий;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Деревья принятия решений;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…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Полиномиальная регрессия</a:t>
            </a:r>
            <a:endParaRPr/>
          </a:p>
        </p:txBody>
      </p:sp>
      <p:sp>
        <p:nvSpPr>
          <p:cNvPr id="232" name="Google Shape;232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Это регрессия вида: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/>
              <a:t>Степенью этого уравнения будет максимальная степень n.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/>
              <a:t>Полиномиальные регрессии помогают, когда зависимость между переменными нельзя выразить линией.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3767375" cy="260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9"/>
          <p:cNvSpPr txBox="1"/>
          <p:nvPr/>
        </p:nvSpPr>
        <p:spPr>
          <a:xfrm>
            <a:off x="4483038" y="4072100"/>
            <a:ext cx="4466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Картинка: </a:t>
            </a:r>
            <a:r>
              <a:rPr lang="ru" sz="900" u="sng">
                <a:solidFill>
                  <a:schemeClr val="hlink"/>
                </a:solidFill>
                <a:hlinkClick r:id="rId4"/>
              </a:rPr>
              <a:t>https://jakevdp.github.io/PythonDataScienceHandbook/05.06-linear-regression.html</a:t>
            </a:r>
            <a:r>
              <a:rPr lang="ru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235" name="Google Shape;235;p49" title="[0,0,0,&quot;https://www.codecogs.com/eqnedit.php?latex=%20y%20%3D%20w_0%20%2B%20w_1x_1%20%2B%20w_2x_2%5E2%20%2B%20%5B...%5D%20%2B%20w_ix_i%5En%20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350" y="1707100"/>
            <a:ext cx="3861250" cy="283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Полиномиальная регрессия</a:t>
            </a:r>
            <a:endParaRPr/>
          </a:p>
        </p:txBody>
      </p:sp>
      <p:sp>
        <p:nvSpPr>
          <p:cNvPr id="241" name="Google Shape;241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решается такое выражение?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Ответ: признаки преображаются в новые признаки: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50" title="[0,0,0,&quot;https://www.codecogs.com/eqnedit.php?latex=%20z_n%20%3D%20%5Bx_1%2C%20x_2%5E2%2C%20%5B...%5D%2C%20x_n%5En%5D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75" y="2703775"/>
            <a:ext cx="2775200" cy="37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50" title="[0,0,0,&quot;https://www.codecogs.com/eqnedit.php?latex=%20y%20%3D%20w_0%20%2B%20w_1x_1%20%2B%20w_2x_2%5E2%20%2B%20%5B...%5D%20%2B%20w_ix_i%5En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375" y="1743600"/>
            <a:ext cx="3981544" cy="29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50" title="[0,0,0,&quot;https://www.codecogs.com/eqnedit.php?latex=%20y%20%3D%20w_0%20%2B%20w_1z_1%20%2B%20w_2z_2%20%2B%20%5B...%5D%20%2B%20w_iz_n%20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675" y="3378275"/>
            <a:ext cx="4316553" cy="2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Регуляризация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Регуляризация регрессий</a:t>
            </a:r>
            <a:endParaRPr/>
          </a:p>
        </p:txBody>
      </p:sp>
      <p:sp>
        <p:nvSpPr>
          <p:cNvPr id="255" name="Google Shape;255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Регуляризация — метод добавления некоторых дополнительных ограничений к условию с целью решить некорректно поставленную задачу или предотвратить переобучение. (Википедия)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NB! В широком смысле,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Регуляризация</a:t>
            </a:r>
            <a:r>
              <a:rPr lang="ru"/>
              <a:t> - предотвращение переобучения,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Оптимизация</a:t>
            </a:r>
            <a:r>
              <a:rPr lang="ru"/>
              <a:t> - предотвращение недообучения (улучшение поиска минимума функции ошибки).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Регуляризация регрессий</a:t>
            </a:r>
            <a:endParaRPr/>
          </a:p>
        </p:txBody>
      </p:sp>
      <p:sp>
        <p:nvSpPr>
          <p:cNvPr id="261" name="Google Shape;261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должны добавить к функции потерь параметр </a:t>
            </a:r>
            <a:r>
              <a:rPr b="1" lang="ru"/>
              <a:t>регуляризации</a:t>
            </a:r>
            <a:r>
              <a:rPr lang="ru"/>
              <a:t>, который будет штрафовать модель за величину коэффициентов.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Чем больше параметр регуляризации, тем больше модель штрафуется за величину коэффициентов и их количество.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хорошей модели у релевантных признаков, хорошо объясняющих зависимую переменную, должны быть коэффициенты больше, чем у незначимых признаков.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Ridge &amp; LASSO</a:t>
            </a:r>
            <a:endParaRPr/>
          </a:p>
        </p:txBody>
      </p:sp>
      <p:sp>
        <p:nvSpPr>
          <p:cNvPr id="267" name="Google Shape;267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Это виды регрессии, которые по-разному регуляризуют функции потерь: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Loss</a:t>
            </a:r>
            <a:r>
              <a:rPr lang="ru">
                <a:solidFill>
                  <a:schemeClr val="dk1"/>
                </a:solidFill>
              </a:rPr>
              <a:t> - функция потерь, </a:t>
            </a:r>
            <a:r>
              <a:rPr lang="ru">
                <a:solidFill>
                  <a:schemeClr val="dk1"/>
                </a:solidFill>
              </a:rPr>
              <a:t>w - веса, </a:t>
            </a:r>
            <a:r>
              <a:rPr lang="ru">
                <a:solidFill>
                  <a:schemeClr val="dk1"/>
                </a:solidFill>
              </a:rPr>
              <a:t>λ - настраиваемый параметр/коэффициент регуляризации, т.е. число, которое мы можем выбрать.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8" name="Google Shape;268;p54" title="[0,0,0,&quot;https://www.codecogs.com/eqnedit.php?latex=%20Loss_%7BRidge%7D(w%2C%20x%2C%20y)%20%3D%20%5Cfrac%7B1%7D%7BN%7D%5Csum_%7Bn%3D1%7D%5E%7BN%7D(wx_n%20%2B%20w_0%20-%20y_n)%5E2%20%2B%20%5Clambda%20w%5E2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50" y="1726675"/>
            <a:ext cx="430862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54" title="[0,0,0,&quot;https://www.codecogs.com/eqnedit.php?latex=%20Loss_%7BLasso%7D(w%2C%20x%2C%20y)%20%3D%20%5Cfrac%7B1%7D%7BN%7D%5Csum_%7Bn%3D1%7D%5E%7BN%7D(wx_n%20%2B%20w_0%20-%20y_n)%5E2%20%2B%20%5Clambda%20%7Cw%7C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100" y="2574325"/>
            <a:ext cx="433673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Разница между Ridge и Lasso</a:t>
            </a:r>
            <a:endParaRPr/>
          </a:p>
        </p:txBody>
      </p:sp>
      <p:sp>
        <p:nvSpPr>
          <p:cNvPr id="275" name="Google Shape;275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Lasso</a:t>
            </a:r>
            <a:r>
              <a:rPr lang="ru">
                <a:solidFill>
                  <a:schemeClr val="dk1"/>
                </a:solidFill>
              </a:rPr>
              <a:t> имеет более выраженную тенденцию к занулению коэффициентов (=избавлению от признаков). Она может быть полезна, если вы: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Заведомо знаете, что не все признаки будут вам полезны;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Имеете ограничения по скорости построения предсказаний, и вам выгодно избавляться от “лишних” признаков;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Имеете выборку, где объектов меньше, чем признаков.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4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Гребневая регрессия не зануляет коэффициенты, а скорее старается уменьшить слишком большие. Этот метод подходит, если вы уверены, что все ваши независимые переменные будут иметь эффект на независимую, пусть небольшой.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Регрессия</a:t>
            </a:r>
            <a:endParaRPr/>
          </a:p>
        </p:txBody>
      </p:sp>
      <p:sp>
        <p:nvSpPr>
          <p:cNvPr id="150" name="Google Shape;150;p38"/>
          <p:cNvSpPr txBox="1"/>
          <p:nvPr>
            <p:ph idx="1" type="body"/>
          </p:nvPr>
        </p:nvSpPr>
        <p:spPr>
          <a:xfrm>
            <a:off x="354925" y="1303750"/>
            <a:ext cx="3999900" cy="36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Задача: исследовать влияние независимых переменных на зависимую.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</a:rPr>
              <a:t>Примеры: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Анализ данных айтрекинга (влияние различных свойств слова на длину фиксации);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Влияние различных свойств текста на его читабельность;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…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51" name="Google Shape;1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787" y="1152475"/>
            <a:ext cx="4064130" cy="32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8"/>
          <p:cNvSpPr txBox="1"/>
          <p:nvPr/>
        </p:nvSpPr>
        <p:spPr>
          <a:xfrm>
            <a:off x="4832400" y="4609975"/>
            <a:ext cx="37449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Картинка: Multiple linear regression in Seaborn,</a:t>
            </a:r>
            <a:r>
              <a:rPr lang="ru" sz="900">
                <a:solidFill>
                  <a:schemeClr val="dk2"/>
                </a:solidFill>
              </a:rPr>
              <a:t> </a:t>
            </a:r>
            <a:r>
              <a:rPr lang="ru" sz="9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https://seaborn.pydata.org/examples/multiple_regression.html</a:t>
            </a:r>
            <a:r>
              <a:rPr lang="ru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качества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качества: ошибки модели</a:t>
            </a:r>
            <a:endParaRPr/>
          </a:p>
        </p:txBody>
      </p:sp>
      <p:sp>
        <p:nvSpPr>
          <p:cNvPr id="286" name="Google Shape;286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Residuals = y_true - y_pred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Средн</a:t>
            </a:r>
            <a:r>
              <a:rPr lang="ru"/>
              <a:t>еквадратична</a:t>
            </a:r>
            <a:r>
              <a:rPr lang="ru"/>
              <a:t>я ошибка: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57" title="[0,0,0,&quot;https://www.codecogs.com/eqnedit.php?latex=%20MSE%20%3D%20%5Cfrac%7B1%7D%7Bn%7D%20%5Csum_%7Bi%3D1%7D%5E%7Bn%7D%20(true_i%20-%20pred_i)%5E2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50" y="2188225"/>
            <a:ext cx="3239374" cy="6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57" title="[0,0,0,&quot;https://www.codecogs.com/eqnedit.php?latex=%20Residual%20Squared%20Error%20%3D%20%5Csqrt%7BMSE%7D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050" y="3115550"/>
            <a:ext cx="4008523" cy="30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4700" y="1289446"/>
            <a:ext cx="3687650" cy="22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качества</a:t>
            </a:r>
            <a:endParaRPr/>
          </a:p>
        </p:txBody>
      </p:sp>
      <p:sp>
        <p:nvSpPr>
          <p:cNvPr id="295" name="Google Shape;295;p5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R</a:t>
            </a:r>
            <a:r>
              <a:rPr baseline="30000" lang="ru" sz="1700"/>
              <a:t>2</a:t>
            </a:r>
            <a:r>
              <a:rPr lang="ru" sz="1700"/>
              <a:t>, или коэффициент детерминации - </a:t>
            </a:r>
            <a:r>
              <a:rPr lang="ru" sz="1700"/>
              <a:t>насколько условная дисперсия модели отличается от дисперсии реальных значений.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/>
              <a:t>pred = y_pred, true = y_true, avg - среднее (average).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58" title="[0,0,0,&quot;https://www.codecogs.com/eqnedit.php?latex=%20R%5E2%20%3D%201%20-%20%5Cfrac%7B%5Csum%20(true_i%20-%20pred_i)%5E2%7D%7B%5Csum%20(true_i%20-%20avg(true))%5E2%7D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25" y="2548025"/>
            <a:ext cx="3589257" cy="62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1375" y="1329175"/>
            <a:ext cx="3796400" cy="22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</a:t>
            </a:r>
            <a:r>
              <a:rPr baseline="30000" lang="ru"/>
              <a:t>2</a:t>
            </a:r>
            <a:endParaRPr baseline="30000"/>
          </a:p>
        </p:txBody>
      </p:sp>
      <p:graphicFrame>
        <p:nvGraphicFramePr>
          <p:cNvPr id="303" name="Google Shape;303;p59"/>
          <p:cNvGraphicFramePr/>
          <p:nvPr/>
        </p:nvGraphicFramePr>
        <p:xfrm>
          <a:off x="527325" y="153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{D73485C8-7912-47B0-87EB-5C9864743084}</a:tableStyleId>
              </a:tblPr>
              <a:tblGrid>
                <a:gridCol w="1234525"/>
                <a:gridCol w="2425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R</a:t>
                      </a:r>
                      <a:r>
                        <a:rPr baseline="30000" lang="ru" sz="1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ru" sz="1800">
                          <a:solidFill>
                            <a:schemeClr val="dk1"/>
                          </a:solidFill>
                        </a:rPr>
                        <a:t> &lt;=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Модель предсказывает значения так же или хуже, чем прямая линия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R</a:t>
                      </a:r>
                      <a:r>
                        <a:rPr baseline="30000" lang="ru" sz="1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ru" sz="1800">
                          <a:solidFill>
                            <a:schemeClr val="dk1"/>
                          </a:solidFill>
                        </a:rPr>
                        <a:t> &gt;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Модель имеет какую-то предсказательную способность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R</a:t>
                      </a:r>
                      <a:r>
                        <a:rPr baseline="30000" lang="ru" sz="1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ru" sz="1800">
                          <a:solidFill>
                            <a:schemeClr val="dk1"/>
                          </a:solidFill>
                        </a:rPr>
                        <a:t> =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Модель идеально предсказывает всю выборку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04" name="Google Shape;30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450" y="1532100"/>
            <a:ext cx="4045494" cy="24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качества</a:t>
            </a:r>
            <a:endParaRPr/>
          </a:p>
        </p:txBody>
      </p:sp>
      <p:sp>
        <p:nvSpPr>
          <p:cNvPr id="310" name="Google Shape;310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Недостаток R</a:t>
            </a:r>
            <a:r>
              <a:rPr baseline="30000" lang="ru">
                <a:solidFill>
                  <a:schemeClr val="dk1"/>
                </a:solidFill>
              </a:rPr>
              <a:t>2</a:t>
            </a:r>
            <a:r>
              <a:rPr lang="ru">
                <a:solidFill>
                  <a:schemeClr val="dk1"/>
                </a:solidFill>
              </a:rPr>
              <a:t>: возрастает с увеличением числа предикторов (признаков).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Решение:</a:t>
            </a:r>
            <a:r>
              <a:rPr lang="ru"/>
              <a:t> Adjusted </a:t>
            </a:r>
            <a:r>
              <a:rPr lang="ru">
                <a:solidFill>
                  <a:schemeClr val="dk1"/>
                </a:solidFill>
              </a:rPr>
              <a:t>R</a:t>
            </a:r>
            <a:r>
              <a:rPr baseline="30000" lang="ru">
                <a:solidFill>
                  <a:schemeClr val="dk1"/>
                </a:solidFill>
              </a:rPr>
              <a:t>2</a:t>
            </a:r>
            <a:r>
              <a:rPr lang="ru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n - количество предикторов, k - количество наблюдений.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60" title="[0,0,0,&quot;https://www.codecogs.com/eqnedit.php?latex=%20Adj%20R%5E2%20%3D%201%20-%20(1%20-%20R%5E2)%20%5Cfrac%7Bk%20-%201%7D%7Bk%20-%20n%20-%201%7D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50" y="2174175"/>
            <a:ext cx="3526898" cy="5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качества: ошибки модели</a:t>
            </a:r>
            <a:endParaRPr/>
          </a:p>
        </p:txBody>
      </p:sp>
      <p:sp>
        <p:nvSpPr>
          <p:cNvPr id="317" name="Google Shape;317;p6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Есть и другие способы оценивать ошибки, например, средняя абсолютная ошибка: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/>
              <a:t>MAE более устойчива к выбросам.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18" name="Google Shape;318;p61" title="[0,0,0,&quot;https://www.codecogs.com/eqnedit.php?latex=%20MAE%20%3D%20%5Cfrac%7B1%7D%7Bn%7D%20%5Csum_%7Bi%3D1%7D%5E%7Bn%7D%20%7Ctrue_i%20-%20pred_i%7C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00" y="2387625"/>
            <a:ext cx="3269348" cy="71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2475" y="1202900"/>
            <a:ext cx="4116149" cy="24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F-статистика и p-value*</a:t>
            </a:r>
            <a:endParaRPr/>
          </a:p>
        </p:txBody>
      </p:sp>
      <p:sp>
        <p:nvSpPr>
          <p:cNvPr id="325" name="Google Shape;325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Напоминание: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F-статистика позволяет понять, является ли группа переменных статистически значимой, измеряя их совместный эффект на зависимую переменную;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p-value позволяет понять, можно ли отвергнуть нулевую гипотезу.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sklearn нет простого способа посчитать эти статистики для уже готовой регрессии, но есть класс, который позволяет посчитать их отдельно: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https://scikit-learn.org/stable/modules/generated/sklearn.feature_selection.f_regression.html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933" u="sng">
                <a:solidFill>
                  <a:schemeClr val="hlink"/>
                </a:solidFill>
                <a:hlinkClick r:id="rId3"/>
              </a:rPr>
              <a:t>https://colab.research.google.com/drive/1AV3JAElzlPQrq2MpNCOjpoPmg_LCnOS9?usp=sharing</a:t>
            </a:r>
            <a:r>
              <a:rPr lang="ru" sz="2933"/>
              <a:t> </a:t>
            </a:r>
            <a:endParaRPr sz="2933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Квиз: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https://forms.gle/1GuvNv7Mip6K7ZZS8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Линейная регрессия</a:t>
            </a:r>
            <a:endParaRPr/>
          </a:p>
        </p:txBody>
      </p:sp>
      <p:sp>
        <p:nvSpPr>
          <p:cNvPr id="158" name="Google Shape;158;p39"/>
          <p:cNvSpPr txBox="1"/>
          <p:nvPr>
            <p:ph idx="1" type="body"/>
          </p:nvPr>
        </p:nvSpPr>
        <p:spPr>
          <a:xfrm>
            <a:off x="311700" y="1152475"/>
            <a:ext cx="420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Задача: предсказать значение зависимой переменной.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Функция в простейшей форме имеет вид: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Где w - коэффициент, w</a:t>
            </a:r>
            <a:r>
              <a:rPr baseline="-25000" lang="ru" sz="1600"/>
              <a:t>0</a:t>
            </a:r>
            <a:r>
              <a:rPr lang="ru" sz="1600"/>
              <a:t> - intercept.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При увеличении количества признаков: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9" name="Google Shape;15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475" y="1350075"/>
            <a:ext cx="3734825" cy="259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9"/>
          <p:cNvSpPr txBox="1"/>
          <p:nvPr/>
        </p:nvSpPr>
        <p:spPr>
          <a:xfrm>
            <a:off x="4597550" y="4281550"/>
            <a:ext cx="4437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Картинка: </a:t>
            </a:r>
            <a:r>
              <a:rPr lang="ru" sz="900" u="sng">
                <a:solidFill>
                  <a:schemeClr val="hlink"/>
                </a:solidFill>
                <a:hlinkClick r:id="rId4"/>
              </a:rPr>
              <a:t>https://jakevdp.github.io/PythonDataScienceHandbook/05.06-linear-regression.html</a:t>
            </a:r>
            <a:r>
              <a:rPr lang="ru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161" name="Google Shape;161;p39" title="[0,0,0,&quot;https://www.codecogs.com/eqnedit.php?latex=%20y%20%3D%20wx%20%2B%20w_0%20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250" y="2375288"/>
            <a:ext cx="1305583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9" title="[0,0,0,&quot;https://www.codecogs.com/eqnedit.php?latex=%20y%20%3D%20w_0%20%2B%20w_1x_1%20%2B%20w_2x_2%20%2B%20%5B...%5D%20%20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8475" y="3637925"/>
            <a:ext cx="3679250" cy="31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Разница между линейной регрессией и логистической</a:t>
            </a:r>
            <a:endParaRPr/>
          </a:p>
        </p:txBody>
      </p:sp>
      <p:pic>
        <p:nvPicPr>
          <p:cNvPr id="168" name="Google Shape;1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200" y="1431825"/>
            <a:ext cx="5319599" cy="227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40"/>
          <p:cNvSpPr txBox="1"/>
          <p:nvPr/>
        </p:nvSpPr>
        <p:spPr>
          <a:xfrm>
            <a:off x="1829775" y="4041325"/>
            <a:ext cx="25356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y = -1, 0, 0.1, 0.12… 1, 2…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4813275" y="4041325"/>
            <a:ext cx="25356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y = 0 | y =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1" name="Google Shape;171;p40"/>
          <p:cNvSpPr txBox="1"/>
          <p:nvPr/>
        </p:nvSpPr>
        <p:spPr>
          <a:xfrm>
            <a:off x="208900" y="4810475"/>
            <a:ext cx="56622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Картинка: </a:t>
            </a:r>
            <a:r>
              <a:rPr lang="ru" sz="900" u="sng">
                <a:solidFill>
                  <a:schemeClr val="hlink"/>
                </a:solidFill>
                <a:hlinkClick r:id="rId4"/>
              </a:rPr>
              <a:t>https://www.javatpoint.com/linear-regression-vs-logistic-regression-in-machine-learning</a:t>
            </a:r>
            <a:r>
              <a:rPr lang="ru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Разница между линейной регрессией и логистической</a:t>
            </a:r>
            <a:endParaRPr/>
          </a:p>
        </p:txBody>
      </p:sp>
      <p:sp>
        <p:nvSpPr>
          <p:cNvPr id="177" name="Google Shape;17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логистической регрессии нам нужно найти вероятность положительного класса, т.е. число от 0 до 1. Но наше выражение y = w</a:t>
            </a:r>
            <a:r>
              <a:rPr baseline="-25000" lang="ru"/>
              <a:t>0</a:t>
            </a:r>
            <a:r>
              <a:rPr lang="ru"/>
              <a:t> + w</a:t>
            </a:r>
            <a:r>
              <a:rPr baseline="-25000" lang="ru"/>
              <a:t>1</a:t>
            </a:r>
            <a:r>
              <a:rPr lang="ru"/>
              <a:t>x</a:t>
            </a:r>
            <a:r>
              <a:rPr baseline="-25000" lang="ru"/>
              <a:t>1</a:t>
            </a:r>
            <a:r>
              <a:rPr lang="ru"/>
              <a:t> + … + w</a:t>
            </a:r>
            <a:r>
              <a:rPr baseline="-25000" lang="ru"/>
              <a:t>n</a:t>
            </a:r>
            <a:r>
              <a:rPr lang="ru"/>
              <a:t>x</a:t>
            </a:r>
            <a:r>
              <a:rPr baseline="-25000" lang="ru"/>
              <a:t>n</a:t>
            </a:r>
            <a:r>
              <a:rPr lang="ru"/>
              <a:t> имеет пределы </a:t>
            </a:r>
            <a:r>
              <a:rPr lang="ru"/>
              <a:t>[-∞;∞]. Нам нужно, чтобы обе части выражения имели одинаковые пределы. Для этого нам понадобится формула отношения шансов и натуральный логарифм.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8" name="Google Shape;178;p41" title="[0,0,0,&quot;https://www.codecogs.com/eqnedit.php?latex=%20%5Cln(%5Cfrac%7Bp%7D%7B1-p%7D)%20%3D%20w_0%20%2B%20w_1%20x_1%20%2B%20w_2%20x_2%20%2B%20%5B...%5D%20%2B%20w_n%20x_n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50" y="2965500"/>
            <a:ext cx="3964647" cy="421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41"/>
          <p:cNvCxnSpPr/>
          <p:nvPr/>
        </p:nvCxnSpPr>
        <p:spPr>
          <a:xfrm rot="10800000">
            <a:off x="874475" y="3386550"/>
            <a:ext cx="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41"/>
          <p:cNvSpPr txBox="1"/>
          <p:nvPr/>
        </p:nvSpPr>
        <p:spPr>
          <a:xfrm>
            <a:off x="254075" y="3658175"/>
            <a:ext cx="83997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2"/>
                </a:solidFill>
              </a:rPr>
              <a:t>Это формула отношения шансов. Сама по себе она имеет пределы от 0 до бесконечности (</a:t>
            </a:r>
            <a:r>
              <a:rPr lang="ru" sz="1500">
                <a:solidFill>
                  <a:schemeClr val="dk1"/>
                </a:solidFill>
              </a:rPr>
              <a:t>[0;∞]</a:t>
            </a:r>
            <a:r>
              <a:rPr lang="ru" sz="1500">
                <a:solidFill>
                  <a:schemeClr val="dk2"/>
                </a:solidFill>
              </a:rPr>
              <a:t>). Мы применили логарифм к отношению шансов, и теперь оно имеет </a:t>
            </a:r>
            <a:r>
              <a:rPr lang="ru" sz="1500">
                <a:solidFill>
                  <a:schemeClr val="dk1"/>
                </a:solidFill>
              </a:rPr>
              <a:t>пределы [-∞;∞].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Оптимизация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подобрать значения параметров?</a:t>
            </a:r>
            <a:endParaRPr/>
          </a:p>
        </p:txBody>
      </p:sp>
      <p:sp>
        <p:nvSpPr>
          <p:cNvPr id="191" name="Google Shape;19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Подбор точных значений параметров - очень дорогая операция в многомерном пространстве. Поэтому мы будем итеративно приближать значения параметров к идеальным.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Мы начинаем со случайными параметрами, а потом постепенно исправляем их с помощью функции потерь (loss). Существует много видов функций потерь. Значения лосса большие, если модель работает плохо, и маленькие, если хорошо.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Для регрессий в качестве функции потерь чаще всего используется метод наименьших квадратов.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наименьших квадратов</a:t>
            </a:r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650" y="1250925"/>
            <a:ext cx="6651049" cy="199077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/>
          <p:nvPr/>
        </p:nvSpPr>
        <p:spPr>
          <a:xfrm>
            <a:off x="525875" y="3241700"/>
            <a:ext cx="7830600" cy="15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Задача - минимизировать длину линий ошибок, возведенных в квадрат.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Формула: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99" name="Google Shape;199;p44" title="[0,0,0,&quot;https://www.codecogs.com/eqnedit.php?latex=%20Loss(w%2C%20x%2C%20y)%20%3D%20%5Cfrac%7B1%7D%7BN%7D%5Csum_%7Bn%3D1%7D%5E%7BN%7D(wx_n%20%2B%20w_0%20-%20y_n)%5E2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5400" y="3689500"/>
            <a:ext cx="3742349" cy="6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4"/>
          <p:cNvSpPr txBox="1"/>
          <p:nvPr/>
        </p:nvSpPr>
        <p:spPr>
          <a:xfrm>
            <a:off x="525875" y="4728900"/>
            <a:ext cx="71373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Картинка: </a:t>
            </a:r>
            <a:r>
              <a:rPr lang="ru" sz="900" u="sng">
                <a:solidFill>
                  <a:schemeClr val="hlink"/>
                </a:solidFill>
                <a:hlinkClick r:id="rId5"/>
              </a:rPr>
              <a:t>https://jermwatt.github.io/machine_learning_refined/notes/5_Linear_regression/5_2_Least.html</a:t>
            </a:r>
            <a:r>
              <a:rPr lang="ru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подобрать значения параметров?</a:t>
            </a:r>
            <a:endParaRPr/>
          </a:p>
        </p:txBody>
      </p:sp>
      <p:sp>
        <p:nvSpPr>
          <p:cNvPr id="206" name="Google Shape;206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Итак, мы посчитали значения нашей функции со случайными параметрами, получили значение ошибки. Но как его минимизировать? Куда двигаться?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Нужно найти точку, в которой лосс минимален. Это и будет оптимальным значением параметров.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Таким образом, происходит </a:t>
            </a:r>
            <a:r>
              <a:rPr b="1" lang="ru"/>
              <a:t>оптимизация.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Одним из самых популярных алгоритмов оптимизации, т.е. поиска оптимальных значений параметров, является градиентный спуск.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4285F4"/>
      </a:accent1>
      <a:accent2>
        <a:srgbClr val="212121"/>
      </a:accent2>
      <a:accent3>
        <a:srgbClr val="000000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4285F4"/>
      </a:accent1>
      <a:accent2>
        <a:srgbClr val="000000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