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BC7124-F672-4B0B-8FB6-DA78707C1D16}">
  <a:tblStyle styleId="{9ABC7124-F672-4B0B-8FB6-DA78707C1D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1a40ac58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1a40ac58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1a40ac58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1a40ac58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1a40ac58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1a40ac58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3d2294c49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3d2294c49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https://aclanthology.org/P96-1041.pdf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202611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202611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2026117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2026117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1a40ac58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1a40ac58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3d2294c4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3d2294c4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1a40ac5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1a40ac5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3d2294c49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3d2294c49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684e5b7f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684e5b7f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2026117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c2026117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веса: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‘uniform’ : uniform weights. All points in each neighborhood are weighted equally.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‘distance’ : weight points by the inverse of their distance. in this case, closer neighbors of a query point will have a greater influence than neighbors which are further away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1a40ac58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1a40ac58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684e5b7f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684e5b7f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1a40ac5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c1a40ac5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2e8f41e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2e8f41e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6f0c3d9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6f0c3d9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c67228001e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c67228001e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67228001e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67228001e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67228001e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c67228001e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1a40ac58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c1a40ac58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https://alexanderdyakonov.wordpress.com/2017/07/28/auc-roc-%D0%BF%D0%BB%D0%BE%D1%89%D0%B0%D0%B4%D1%8C-%D0%BF%D0%BE%D0%B4-%D0%BA%D1%80%D0%B8%D0%B2%D0%BE%D0%B9-%D0%BE%D1%88%D0%B8%D0%B1%D0%BE%D0%BA/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1a40ac58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1a40ac58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20261176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20261176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6c0b352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c6c0b352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c6c0b352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c6c0b352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c6c0b352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c6c0b352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c684e5b7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c684e5b7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https://alexanderdyakonov.wordpress.com/2017/07/28/auc-roc-%D0%BF%D0%BB%D0%BE%D1%89%D0%B0%D0%B4%D1%8C-%D0%BF%D0%BE%D0%B4-%D0%BA%D1%80%D0%B8%D0%B2%D0%BE%D0%B9-%D0%BE%D1%88%D0%B8%D0%B1%D0%BE%D0%BA/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c684e5b7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c684e5b7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c1a40ac5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c1a40ac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добавить примеры функций снизу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c1a40ac58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c1a40ac5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c20261176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c20261176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c6f0c3d9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c6f0c3d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1a40ac5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1a40ac5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1a40ac58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1a40ac58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684e5b7f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684e5b7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20261176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20261176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684e5b7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684e5b7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684e5b7f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684e5b7f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gif"/><Relationship Id="rId4" Type="http://schemas.openxmlformats.org/officeDocument/2006/relationships/hyperlink" Target="https://towardsdatascience.com/logistic-regression-explained-and-implemented-in-python-880955306060" TargetMode="External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hyperlink" Target="https://habr.com/ru/companies/io/articles/265007/" TargetMode="External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hyperlink" Target="https://scikit-learn.org/stable/auto_examples/neighbors/plot_classifica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lab.research.google.com/drive/1uVGl2mOAyIkalQK9QV2bC-tRN3lmyIfn?usp=shari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lab.research.google.com/drive/1QNKgcg4wSxgq8vmZ5cMxA3mWJiQIdDS4?usp=shari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mathworks.com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hyperlink" Target="https://towardsdatascience.com/understanding-auc-roc-curve-68b2303cc9c5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hyperlink" Target="https://alexanderdyakonov.wordpress.com/2017/07/28/auc-roc-%D0%BF%D0%BB%D0%BE%D1%89%D0%B0%D0%B4%D1%8C-%D0%BF%D0%BE%D0%B4-%D0%BA%D1%80%D0%B8%D0%B2%D0%BE%D0%B9-%D0%BE%D1%88%D0%B8%D0%B1%D0%BE%D0%BA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hyperlink" Target="https://alexanderdyakonov.wordpress.com/2017/07/28/auc-roc-%D0%BF%D0%BB%D0%BE%D1%89%D0%B0%D0%B4%D1%8C-%D0%BF%D0%BE%D0%B4-%D0%BA%D1%80%D0%B8%D0%B2%D0%BE%D0%B9-%D0%BE%D1%88%D0%B8%D0%B1%D0%BE%D0%BA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statistics4u.info/fundstat_eng/cc_linvsnonlin.html" TargetMode="External"/><Relationship Id="rId4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colab.research.google.com/drive/1NrBOKCsTYIzpkcSJMKMgUpl0qZv07KQR?usp=shar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forms.gle/pqCS4JCuyHoRQYmf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ikit-learn.org/stable/modules/multiclass.html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dzen.ru/a/Y1pBrTB4xh_qIcW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programminghistorian.org/en/lessons/logistic-regress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Наивный Байес</a:t>
            </a:r>
            <a:endParaRPr/>
          </a:p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Основан на теореме Байеса: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Называется наивным, потому что мы предполагаем, что все признаки </a:t>
            </a:r>
            <a:r>
              <a:rPr b="1" lang="ru"/>
              <a:t>в равной степени</a:t>
            </a:r>
            <a:r>
              <a:rPr lang="ru"/>
              <a:t> и </a:t>
            </a:r>
            <a:r>
              <a:rPr b="1" lang="ru"/>
              <a:t>независимо друг от друга</a:t>
            </a:r>
            <a:r>
              <a:rPr lang="ru"/>
              <a:t> влияют на зависимую переменную.</a:t>
            </a:r>
            <a:endParaRPr/>
          </a:p>
        </p:txBody>
      </p:sp>
      <p:cxnSp>
        <p:nvCxnSpPr>
          <p:cNvPr id="158" name="Google Shape;158;p34"/>
          <p:cNvCxnSpPr/>
          <p:nvPr/>
        </p:nvCxnSpPr>
        <p:spPr>
          <a:xfrm flipH="1" rot="10800000">
            <a:off x="3402600" y="2631025"/>
            <a:ext cx="2088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34"/>
          <p:cNvSpPr txBox="1"/>
          <p:nvPr/>
        </p:nvSpPr>
        <p:spPr>
          <a:xfrm>
            <a:off x="2120225" y="2955325"/>
            <a:ext cx="2641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Вероятность, что произойдет А, если уже произошло В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60" name="Google Shape;160;p34"/>
          <p:cNvCxnSpPr/>
          <p:nvPr/>
        </p:nvCxnSpPr>
        <p:spPr>
          <a:xfrm>
            <a:off x="4967275" y="1872175"/>
            <a:ext cx="72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34"/>
          <p:cNvSpPr txBox="1"/>
          <p:nvPr/>
        </p:nvSpPr>
        <p:spPr>
          <a:xfrm>
            <a:off x="4114750" y="1584025"/>
            <a:ext cx="1815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Вероятность В при условии А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62" name="Google Shape;162;p34" title="[0,0,0,&quot;https://www.codecogs.com/eqnedit.php?latex=%20P(A%7CB)%20%3D%20%5Cfrac%7BP(B%7CA)*P(A)%7D%7BP(B)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388" y="2146275"/>
            <a:ext cx="2921326" cy="6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Наивный Байес</a:t>
            </a:r>
            <a:endParaRPr/>
          </a:p>
        </p:txBody>
      </p:sp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0" y="1552625"/>
            <a:ext cx="3771900" cy="186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9" name="Google Shape;1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125" y="880849"/>
            <a:ext cx="4312600" cy="1445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0" name="Google Shape;17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125" y="2688024"/>
            <a:ext cx="4420650" cy="126678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71" name="Google Shape;171;p35"/>
          <p:cNvCxnSpPr/>
          <p:nvPr/>
        </p:nvCxnSpPr>
        <p:spPr>
          <a:xfrm flipH="1" rot="10800000">
            <a:off x="4034125" y="1887525"/>
            <a:ext cx="49710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5"/>
          <p:cNvCxnSpPr/>
          <p:nvPr/>
        </p:nvCxnSpPr>
        <p:spPr>
          <a:xfrm>
            <a:off x="4055725" y="2838300"/>
            <a:ext cx="4467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35"/>
          <p:cNvSpPr txBox="1"/>
          <p:nvPr/>
        </p:nvSpPr>
        <p:spPr>
          <a:xfrm>
            <a:off x="295350" y="4185400"/>
            <a:ext cx="85005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P(Спам|Отправитель=незнакомый, Ссылка=нет) = 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3" y="760200"/>
            <a:ext cx="3771900" cy="186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9" name="Google Shape;1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138" y="88424"/>
            <a:ext cx="4312600" cy="1445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0" name="Google Shape;18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138" y="1895599"/>
            <a:ext cx="4420650" cy="126678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81" name="Google Shape;181;p36"/>
          <p:cNvCxnSpPr/>
          <p:nvPr/>
        </p:nvCxnSpPr>
        <p:spPr>
          <a:xfrm flipH="1" rot="10800000">
            <a:off x="4034138" y="1095100"/>
            <a:ext cx="49710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36"/>
          <p:cNvCxnSpPr/>
          <p:nvPr/>
        </p:nvCxnSpPr>
        <p:spPr>
          <a:xfrm>
            <a:off x="4055738" y="2045875"/>
            <a:ext cx="4467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36"/>
          <p:cNvCxnSpPr/>
          <p:nvPr/>
        </p:nvCxnSpPr>
        <p:spPr>
          <a:xfrm>
            <a:off x="6836375" y="1145300"/>
            <a:ext cx="453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36"/>
          <p:cNvCxnSpPr/>
          <p:nvPr/>
        </p:nvCxnSpPr>
        <p:spPr>
          <a:xfrm>
            <a:off x="6836375" y="2954575"/>
            <a:ext cx="453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6"/>
          <p:cNvCxnSpPr/>
          <p:nvPr/>
        </p:nvCxnSpPr>
        <p:spPr>
          <a:xfrm>
            <a:off x="6822575" y="3162375"/>
            <a:ext cx="481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6"/>
          <p:cNvCxnSpPr/>
          <p:nvPr/>
        </p:nvCxnSpPr>
        <p:spPr>
          <a:xfrm>
            <a:off x="6808775" y="1326525"/>
            <a:ext cx="481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6"/>
          <p:cNvCxnSpPr/>
          <p:nvPr/>
        </p:nvCxnSpPr>
        <p:spPr>
          <a:xfrm>
            <a:off x="7910875" y="1095100"/>
            <a:ext cx="4527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6"/>
          <p:cNvCxnSpPr/>
          <p:nvPr/>
        </p:nvCxnSpPr>
        <p:spPr>
          <a:xfrm>
            <a:off x="7950475" y="2954575"/>
            <a:ext cx="3735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9" name="Google Shape;189;p36"/>
          <p:cNvGraphicFramePr/>
          <p:nvPr/>
        </p:nvGraphicFramePr>
        <p:xfrm>
          <a:off x="150500" y="364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{9ABC7124-F672-4B0B-8FB6-DA78707C1D16}</a:tableStyleId>
              </a:tblPr>
              <a:tblGrid>
                <a:gridCol w="5783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(Отправитель=незнакомый|Спам)*</a:t>
                      </a:r>
                      <a:r>
                        <a:rPr lang="ru">
                          <a:solidFill>
                            <a:srgbClr val="FF0000"/>
                          </a:solidFill>
                        </a:rPr>
                        <a:t>Р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(Ссылка=нет|Спам)*</a:t>
                      </a:r>
                      <a:r>
                        <a:rPr lang="ru">
                          <a:solidFill>
                            <a:srgbClr val="FF9900"/>
                          </a:solidFill>
                        </a:rPr>
                        <a:t>Р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(Спам)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000FF"/>
                          </a:solidFill>
                        </a:rPr>
                        <a:t>Р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(Отправитель=незнакомый)*</a:t>
                      </a:r>
                      <a:r>
                        <a:rPr lang="ru">
                          <a:solidFill>
                            <a:srgbClr val="00FF00"/>
                          </a:solidFill>
                        </a:rPr>
                        <a:t>Р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(Ссылка=нет)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36"/>
          <p:cNvSpPr/>
          <p:nvPr/>
        </p:nvSpPr>
        <p:spPr>
          <a:xfrm>
            <a:off x="5993300" y="3939525"/>
            <a:ext cx="230400" cy="1944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36"/>
          <p:cNvGraphicFramePr/>
          <p:nvPr/>
        </p:nvGraphicFramePr>
        <p:xfrm>
          <a:off x="6283500" y="364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{9ABC7124-F672-4B0B-8FB6-DA78707C1D16}</a:tableStyleId>
              </a:tblPr>
              <a:tblGrid>
                <a:gridCol w="1546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ru">
                          <a:solidFill>
                            <a:srgbClr val="FF0000"/>
                          </a:solidFill>
                        </a:rPr>
                        <a:t>2/2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)*(</a:t>
                      </a:r>
                      <a:r>
                        <a:rPr lang="ru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)*(</a:t>
                      </a:r>
                      <a:r>
                        <a:rPr lang="ru">
                          <a:solidFill>
                            <a:schemeClr val="accent4"/>
                          </a:solidFill>
                        </a:rPr>
                        <a:t>2/6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ru">
                          <a:solidFill>
                            <a:srgbClr val="0000FF"/>
                          </a:solidFill>
                        </a:rPr>
                        <a:t>3/6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)*(</a:t>
                      </a:r>
                      <a:r>
                        <a:rPr lang="ru">
                          <a:solidFill>
                            <a:srgbClr val="00FF00"/>
                          </a:solidFill>
                        </a:rPr>
                        <a:t>4/6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36"/>
          <p:cNvSpPr/>
          <p:nvPr/>
        </p:nvSpPr>
        <p:spPr>
          <a:xfrm>
            <a:off x="7889850" y="4617525"/>
            <a:ext cx="259500" cy="1944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36"/>
          <p:cNvGraphicFramePr/>
          <p:nvPr/>
        </p:nvGraphicFramePr>
        <p:xfrm>
          <a:off x="6313138" y="437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{9ABC7124-F672-4B0B-8FB6-DA78707C1D16}</a:tableStyleId>
              </a:tblPr>
              <a:tblGrid>
                <a:gridCol w="1500375"/>
              </a:tblGrid>
              <a:tr h="31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 * 0.5 * 0.3(3)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0.5*0.(6)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36"/>
          <p:cNvSpPr/>
          <p:nvPr/>
        </p:nvSpPr>
        <p:spPr>
          <a:xfrm>
            <a:off x="7889850" y="3962875"/>
            <a:ext cx="259500" cy="1944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6"/>
          <p:cNvSpPr txBox="1"/>
          <p:nvPr/>
        </p:nvSpPr>
        <p:spPr>
          <a:xfrm>
            <a:off x="8225675" y="4527825"/>
            <a:ext cx="504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</a:rPr>
              <a:t>0.5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150500" y="3258675"/>
            <a:ext cx="4312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P(Спам|Отправитель=незнакомый, Ссылка=нет)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7" name="Google Shape;197;p36"/>
          <p:cNvSpPr/>
          <p:nvPr/>
        </p:nvSpPr>
        <p:spPr>
          <a:xfrm>
            <a:off x="4300850" y="3366800"/>
            <a:ext cx="230400" cy="1944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6"/>
          <p:cNvSpPr/>
          <p:nvPr/>
        </p:nvSpPr>
        <p:spPr>
          <a:xfrm>
            <a:off x="5993300" y="4673750"/>
            <a:ext cx="259500" cy="1944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36"/>
          <p:cNvCxnSpPr/>
          <p:nvPr/>
        </p:nvCxnSpPr>
        <p:spPr>
          <a:xfrm flipH="1">
            <a:off x="698850" y="3112025"/>
            <a:ext cx="158400" cy="1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6"/>
          <p:cNvCxnSpPr/>
          <p:nvPr/>
        </p:nvCxnSpPr>
        <p:spPr>
          <a:xfrm flipH="1">
            <a:off x="1815450" y="3133650"/>
            <a:ext cx="165600" cy="1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6"/>
          <p:cNvCxnSpPr/>
          <p:nvPr/>
        </p:nvCxnSpPr>
        <p:spPr>
          <a:xfrm>
            <a:off x="3429000" y="3148050"/>
            <a:ext cx="12960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6"/>
          <p:cNvSpPr txBox="1"/>
          <p:nvPr/>
        </p:nvSpPr>
        <p:spPr>
          <a:xfrm>
            <a:off x="821225" y="2917625"/>
            <a:ext cx="1584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1937825" y="2817775"/>
            <a:ext cx="194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3210400" y="2878025"/>
            <a:ext cx="194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B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Сглаживание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предыдущем примере вы наверняка задались вопросом: а если считать вероятность прихода спама со знакомого адреса, мы же будем делить на ноль?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самом деле нет. В реальном мире мы бы применили </a:t>
            </a:r>
            <a:r>
              <a:rPr b="1" lang="ru"/>
              <a:t>сглаживание Лапласа </a:t>
            </a:r>
            <a:r>
              <a:rPr lang="ru"/>
              <a:t>(additive smoothing/Laplace smoothing)</a:t>
            </a:r>
            <a:r>
              <a:rPr lang="ru"/>
              <a:t>, добавив ко всем вероятностям маленькое константное значение.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sklearn этого делать специально не требуется (параметр уже добавлен в модель), но можно подобрать значение сглаживания, оптимальное для классификации.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NB: реализации в sklearn</a:t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GaussianNB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Для нормально распределенных непрерывных признаков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MultinomialNB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Для полиномиального распределения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BernoulliNB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Для многомерного распределения Бернулли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CategoricalNB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ru"/>
              <a:t>Для категориального распределения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NB: реализации в sklearn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GaussianNB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Подходит, если у вас числовые признаки, которые могут быть нормально распределены (рост, вес…)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MultinomialNB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Если ваши признаки выражают количество появлений разных классов (например, частотные вектора слов)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BernoulliNB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У вас может быть много признаков, но каждый из них выражен булевой переменной (0/1)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 </a:t>
            </a:r>
            <a:r>
              <a:rPr lang="ru">
                <a:solidFill>
                  <a:schemeClr val="dk1"/>
                </a:solidFill>
              </a:rPr>
              <a:t>CategoricalNB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У вас категориальные признаки (порода кошки, цвет кошки)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Логистическая регрессия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sklearn это линейная модель для классификации, которая возвращает вероятности каждого класса.</a:t>
            </a:r>
            <a:endParaRPr/>
          </a:p>
        </p:txBody>
      </p:sp>
      <p:sp>
        <p:nvSpPr>
          <p:cNvPr id="229" name="Google Shape;229;p40"/>
          <p:cNvSpPr txBox="1"/>
          <p:nvPr/>
        </p:nvSpPr>
        <p:spPr>
          <a:xfrm>
            <a:off x="518575" y="3047600"/>
            <a:ext cx="34734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</a:rPr>
              <a:t>Здесь w - коэффициенты/веса (внимание: на картинке они обозначены буквой b), w</a:t>
            </a:r>
            <a:r>
              <a:rPr baseline="-25000" lang="ru" sz="1300">
                <a:solidFill>
                  <a:schemeClr val="dk2"/>
                </a:solidFill>
              </a:rPr>
              <a:t>0</a:t>
            </a:r>
            <a:r>
              <a:rPr lang="ru" sz="1300">
                <a:solidFill>
                  <a:schemeClr val="dk2"/>
                </a:solidFill>
              </a:rPr>
              <a:t> - константа, x</a:t>
            </a:r>
            <a:r>
              <a:rPr baseline="-25000" lang="ru" sz="1300">
                <a:solidFill>
                  <a:schemeClr val="dk2"/>
                </a:solidFill>
              </a:rPr>
              <a:t>1</a:t>
            </a:r>
            <a:r>
              <a:rPr lang="ru" sz="1300">
                <a:solidFill>
                  <a:schemeClr val="dk2"/>
                </a:solidFill>
              </a:rPr>
              <a:t>…x</a:t>
            </a:r>
            <a:r>
              <a:rPr baseline="-25000" lang="ru" sz="1300">
                <a:solidFill>
                  <a:schemeClr val="dk2"/>
                </a:solidFill>
              </a:rPr>
              <a:t>n</a:t>
            </a:r>
            <a:r>
              <a:rPr lang="ru" sz="1300">
                <a:solidFill>
                  <a:schemeClr val="dk2"/>
                </a:solidFill>
              </a:rPr>
              <a:t> - наши признаки, e - экспонента.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300">
                <a:solidFill>
                  <a:schemeClr val="dk2"/>
                </a:solidFill>
              </a:rPr>
              <a:t>Почему экспонента? Потому что экспонента - это основание натурального логарифма.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375" y="1744325"/>
            <a:ext cx="4200626" cy="25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0"/>
          <p:cNvSpPr txBox="1"/>
          <p:nvPr/>
        </p:nvSpPr>
        <p:spPr>
          <a:xfrm>
            <a:off x="4456750" y="4321275"/>
            <a:ext cx="4372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https://towardsdatascience.com/logistic-regression-explained-and-implemented-in-python-880955306060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32" name="Google Shape;232;p40" title="[0,0,0,&quot;https://www.codecogs.com/eqnedit.php?latex=%20P(Y%3D1%7Cx_1%2C%20x_2%2C%20%5B...%5D%20x_n)%20%3D%20%5Cfrac%7Be%5E%7B(w_0%20%2B%20w_1%20x_1%20%2B%20w_2%20x_2%20%2B%20%5B...%5D%20%2B%20w_n%20x_n)%7D%7D%7B1%2Be%5E%7B(w_0%20%2B%20w_1%20x_1%20%2B%20w_2%20x_2%20%2B%20%5B...%5D%20%2B%20w_n%20x_n)%7D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075" y="2259075"/>
            <a:ext cx="4262298" cy="4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Немного о том, как это работает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Нам необходимо разделить точки в пространстве гиперплоскостью.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Уравнение плоскости будет иметь вид: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Здесь w - параметры (веса), а x - наши признаки. По значению весов (коэффициентов) можно понять важность того или иного признака.</a:t>
            </a:r>
            <a:endParaRPr sz="1800"/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125" y="1274950"/>
            <a:ext cx="3207450" cy="30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 txBox="1"/>
          <p:nvPr/>
        </p:nvSpPr>
        <p:spPr>
          <a:xfrm>
            <a:off x="5071000" y="4500925"/>
            <a:ext cx="3911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https://habr.com/ru/companies/io/articles/265007/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41" name="Google Shape;241;p41" title="[0,0,0,&quot;https://www.codecogs.com/eqnedit.php?latex=%20w_0%20%2B%20w_1%20x_1%20%2B%20w_2%20x_2%20%2B%20%5B...%5D%20%2B%20w_n%20x_n%20%3D%200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275" y="2801925"/>
            <a:ext cx="4260302" cy="27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ближайших соседей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многомерном пространстве существует множество векторов признаков X</a:t>
            </a:r>
            <a:r>
              <a:rPr baseline="-25000" lang="ru"/>
              <a:t>1…i</a:t>
            </a:r>
            <a:r>
              <a:rPr lang="ru"/>
              <a:t>. Каждый из них относится к одному из N классов. Предполагается, что вектора одного класса будут располагаться рядом. Когда нам нужно определить, к какому классу относится каждый новый вектор, мы проецируем его в то же пространство и смотрим, кто его соседи.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k nearest neighbors (kNN) может предсказывать как непрерывные, так и категориальные переменные, т.е. может использоваться как для регрессии, так и для классификации.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 ближайших соседей</a:t>
            </a:r>
            <a:endParaRPr/>
          </a:p>
        </p:txBody>
      </p:sp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Простое решение: каждый новый вектор сравниваете со всем набором тренировочных векторов, каждый раз вычисляя расстояние между векторами. Затем сортируем вектора по расстоянию от нового и берем k ближайших.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регрессии: значением функции будет среднее от ближайших векторов;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классификации: модель выдаст тот класс, который преобладает среди k ближайших векторов.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классификации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 ближайших соседей</a:t>
            </a:r>
            <a:endParaRPr/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50" y="1198538"/>
            <a:ext cx="7978251" cy="33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4"/>
          <p:cNvSpPr txBox="1"/>
          <p:nvPr/>
        </p:nvSpPr>
        <p:spPr>
          <a:xfrm>
            <a:off x="302550" y="4617625"/>
            <a:ext cx="8125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kNN-классификация на датасете с ирисами с разными весами.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https://scikit-learn.org/stable/auto_examples/neighbors/plot_classification.html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Внимание: неоднозначная терминология</a:t>
            </a:r>
            <a:endParaRPr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LDA != LDA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Linear Discriminant Analysis - supervised алгоритм, который можно использовать для снижения размерности и классификации. Latent Dirichlet Allocation - </a:t>
            </a:r>
            <a:r>
              <a:rPr lang="ru"/>
              <a:t>unsupervised алгоритм, может использоваться для выделения тем в неаннотированных данных.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kNN != k-means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отличие от К ближайших соседей, К средних - </a:t>
            </a:r>
            <a:r>
              <a:rPr lang="ru">
                <a:solidFill>
                  <a:schemeClr val="dk1"/>
                </a:solidFill>
              </a:rPr>
              <a:t>unsupervised алгоритм, часто использующийся для кластеризации.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Decision trees != Random Forest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ru"/>
              <a:t>Деревья принятия решений - это семейство алгоритмов классификации и регрессии. Рандомный лес тоже основан на древесном алгоритме, но используется для ансамблевого обучения.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оценки качества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классификации</a:t>
            </a:r>
            <a:endParaRPr/>
          </a:p>
        </p:txBody>
      </p:sp>
      <p:graphicFrame>
        <p:nvGraphicFramePr>
          <p:cNvPr id="277" name="Google Shape;277;p47"/>
          <p:cNvGraphicFramePr/>
          <p:nvPr/>
        </p:nvGraphicFramePr>
        <p:xfrm>
          <a:off x="441050" y="183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{9ABC7124-F672-4B0B-8FB6-DA78707C1D16}</a:tableStyleId>
              </a:tblPr>
              <a:tblGrid>
                <a:gridCol w="957225"/>
                <a:gridCol w="923450"/>
                <a:gridCol w="1353475"/>
                <a:gridCol w="1346575"/>
              </a:tblGrid>
              <a:tr h="404925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Confusion matrix</a:t>
                      </a:r>
                      <a:endParaRPr b="1"/>
                    </a:p>
                  </a:txBody>
                  <a:tcPr marT="91425" marB="91425" marR="91425" marL="91425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 labels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049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Negative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9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Predicted labels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 positive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 positive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499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False negative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True negative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pic>
        <p:nvPicPr>
          <p:cNvPr id="278" name="Google Shape;2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225" y="1835350"/>
            <a:ext cx="3486150" cy="171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47"/>
          <p:cNvCxnSpPr/>
          <p:nvPr/>
        </p:nvCxnSpPr>
        <p:spPr>
          <a:xfrm>
            <a:off x="6577050" y="2125125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47"/>
          <p:cNvCxnSpPr/>
          <p:nvPr/>
        </p:nvCxnSpPr>
        <p:spPr>
          <a:xfrm>
            <a:off x="6340450" y="2378375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47"/>
          <p:cNvCxnSpPr/>
          <p:nvPr/>
        </p:nvCxnSpPr>
        <p:spPr>
          <a:xfrm>
            <a:off x="8264975" y="2125125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47"/>
          <p:cNvCxnSpPr/>
          <p:nvPr/>
        </p:nvCxnSpPr>
        <p:spPr>
          <a:xfrm>
            <a:off x="8028375" y="2349550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47"/>
          <p:cNvCxnSpPr/>
          <p:nvPr/>
        </p:nvCxnSpPr>
        <p:spPr>
          <a:xfrm>
            <a:off x="7273100" y="2645200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47"/>
          <p:cNvCxnSpPr/>
          <p:nvPr/>
        </p:nvCxnSpPr>
        <p:spPr>
          <a:xfrm>
            <a:off x="6843750" y="2912850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47"/>
          <p:cNvCxnSpPr/>
          <p:nvPr/>
        </p:nvCxnSpPr>
        <p:spPr>
          <a:xfrm>
            <a:off x="6807575" y="2370050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47"/>
          <p:cNvCxnSpPr/>
          <p:nvPr/>
        </p:nvCxnSpPr>
        <p:spPr>
          <a:xfrm>
            <a:off x="7327350" y="2912850"/>
            <a:ext cx="266700" cy="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47"/>
          <p:cNvCxnSpPr/>
          <p:nvPr/>
        </p:nvCxnSpPr>
        <p:spPr>
          <a:xfrm flipH="1" rot="10800000">
            <a:off x="8457250" y="2362850"/>
            <a:ext cx="280800" cy="7200"/>
          </a:xfrm>
          <a:prstGeom prst="straightConnector1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47"/>
          <p:cNvCxnSpPr/>
          <p:nvPr/>
        </p:nvCxnSpPr>
        <p:spPr>
          <a:xfrm flipH="1" rot="10800000">
            <a:off x="7747575" y="2912850"/>
            <a:ext cx="280800" cy="7200"/>
          </a:xfrm>
          <a:prstGeom prst="straightConnector1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47"/>
          <p:cNvCxnSpPr/>
          <p:nvPr/>
        </p:nvCxnSpPr>
        <p:spPr>
          <a:xfrm>
            <a:off x="8205100" y="2939150"/>
            <a:ext cx="2595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7"/>
          <p:cNvCxnSpPr/>
          <p:nvPr/>
        </p:nvCxnSpPr>
        <p:spPr>
          <a:xfrm>
            <a:off x="7758225" y="2645200"/>
            <a:ext cx="2595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7"/>
          <p:cNvSpPr txBox="1"/>
          <p:nvPr/>
        </p:nvSpPr>
        <p:spPr>
          <a:xfrm>
            <a:off x="5314225" y="4134975"/>
            <a:ext cx="3536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Seol, Da &amp; Choi, Jeong &amp; Kim, Chan &amp; Hong, Sang. (2023). Alleviating Class-Imbalance Data of Semiconductor Equipment Anomaly Detection Study. Electronics. 12. 585. 10.3390/electronics12030585.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F-мера, а не accuracy?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311700" y="1152475"/>
            <a:ext cx="85206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Accuracy не очень хорошо работает для несбалансированных классов. Например, </a:t>
            </a:r>
            <a:r>
              <a:rPr lang="ru"/>
              <a:t>имеется 100 тестовых образцов, 90 из которых принадлежат классу 1, а 10 - классу 0. Модель предсказывает, что все 100 образцов принадлежат классу 1. Таким образом, </a:t>
            </a:r>
            <a:r>
              <a:rPr lang="ru">
                <a:solidFill>
                  <a:schemeClr val="dk1"/>
                </a:solidFill>
              </a:rPr>
              <a:t>accuracy = 90/100 = 0.9, что на самом деле неприемлемо.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F-мера, как гармоническое среднее, будет близка к нулю, когда хотя бы один из аргументов (точность или полнота) близок к нулю. Рассмотрим, например, случай, когда в y_true 50 нулей и 50 единиц, а в y_pred - 20 единиц и 80 нулей, но все 20 единиц предсказаны верно. Это даст нам precision = 1, но recall всего лишь 0.4. F-мера при этом будет равна 0.57, а accuracy = 0.7.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Ноутбук про значения accuracy и f1-score на несбалансированных данных: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https://colab.research.google.com/drive/1uVGl2mOAyIkalQK9QV2bC-tRN3lmyIfn?usp=sharing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Микро-, макро-, взвешенное усреднение</a:t>
            </a:r>
            <a:endParaRPr/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38" y="1552575"/>
            <a:ext cx="5343525" cy="203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50"/>
          <p:cNvCxnSpPr/>
          <p:nvPr/>
        </p:nvCxnSpPr>
        <p:spPr>
          <a:xfrm>
            <a:off x="1469575" y="2946350"/>
            <a:ext cx="713100" cy="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50"/>
          <p:cNvCxnSpPr/>
          <p:nvPr/>
        </p:nvCxnSpPr>
        <p:spPr>
          <a:xfrm>
            <a:off x="1404725" y="3104825"/>
            <a:ext cx="51150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50"/>
          <p:cNvSpPr txBox="1"/>
          <p:nvPr/>
        </p:nvSpPr>
        <p:spPr>
          <a:xfrm>
            <a:off x="958075" y="2706800"/>
            <a:ext cx="5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??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</a:t>
            </a:r>
            <a:r>
              <a:rPr lang="ru"/>
              <a:t>икро-, макро-, взвешенное усреднение</a:t>
            </a:r>
            <a:endParaRPr/>
          </a:p>
        </p:txBody>
      </p:sp>
      <p:sp>
        <p:nvSpPr>
          <p:cNvPr id="318" name="Google Shape;31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примере точности: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Precision = true_positive / (true_positive + false_positive)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Микроусреднение: считаем среднее количество TP и </a:t>
            </a:r>
            <a:r>
              <a:rPr lang="ru"/>
              <a:t>FP по всем классам. Эти числа подставляем в формулу </a:t>
            </a:r>
            <a:r>
              <a:rPr lang="ru">
                <a:solidFill>
                  <a:schemeClr val="dk1"/>
                </a:solidFill>
              </a:rPr>
              <a:t>precision;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Макроусреднение: считаем точность по всем классам, усредняем;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Взвешенное усреднение: макроусреднение, но каждое значение точности домножается на вес класса (отношение числа примеров для этого класса к числу всех примеров в выборке).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Тетрадка с примером: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https://colab.research.google.com/drive/1QNKgcg4wSxgq8vmZ5cMxA3mWJiQIdDS4?usp=sharing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ROC curve</a:t>
            </a:r>
            <a:endParaRPr/>
          </a:p>
        </p:txBody>
      </p:sp>
      <p:sp>
        <p:nvSpPr>
          <p:cNvPr id="329" name="Google Shape;329;p53"/>
          <p:cNvSpPr txBox="1"/>
          <p:nvPr>
            <p:ph idx="1" type="body"/>
          </p:nvPr>
        </p:nvSpPr>
        <p:spPr>
          <a:xfrm>
            <a:off x="311700" y="1138050"/>
            <a:ext cx="8520600" cy="3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ROC = receiver operating curve или кривая ошибок. Отражает отношение между чувствительностью алгоритма классификации (true positive rate) и его специфичностью (false positive rate).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Классификаторы выдают вероятности принадлежности элемента к какому-либо классу. Чувствительность и специфичность будут отличаться в зависимости от того, какой порог вероятности мы возьмем. Обычно берется порог &gt;= 0.5. Идеальный классификатор, который всегда прав, при любом пороге будет выдавать TPR = 1. Кривая ошибок отражает зависимость TPR и FPR от выбранного порога вероятности.</a:t>
            </a:r>
            <a:endParaRPr/>
          </a:p>
        </p:txBody>
      </p:sp>
      <p:pic>
        <p:nvPicPr>
          <p:cNvPr id="330" name="Google Shape;330;p53" title="[0,0,0,&quot;https://www.codecogs.com/eqnedit.php?latex=%20TPR%20%3D%20%5Cfrac%7BTP%7D%7BTP%20%2B%20FN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250" y="2254775"/>
            <a:ext cx="1422075" cy="3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3" title="[0,0,0,&quot;https://www.codecogs.com/eqnedit.php?latex=%20FPR%20%3D%20%5Cfrac%7BFP%7D%7BFP%20%2B%20TN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54775"/>
            <a:ext cx="1422075" cy="37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Мультикласс, мультилейбл, мультиаутпут</a:t>
            </a:r>
            <a:endParaRPr/>
          </a:p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311700" y="1152475"/>
            <a:ext cx="8520600" cy="3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Напоминание из прошлой лекции: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3"/>
              </a:rPr>
              <a:t>www.mathworks.com</a:t>
            </a:r>
            <a:r>
              <a:rPr lang="ru" sz="9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000" y="1807475"/>
            <a:ext cx="6104000" cy="21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ROC curve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75" y="1152475"/>
            <a:ext cx="2075125" cy="18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850" y="1152487"/>
            <a:ext cx="2075125" cy="188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025" y="1152475"/>
            <a:ext cx="2075125" cy="18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195" y="1152475"/>
            <a:ext cx="2075125" cy="188751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4"/>
          <p:cNvSpPr txBox="1"/>
          <p:nvPr/>
        </p:nvSpPr>
        <p:spPr>
          <a:xfrm>
            <a:off x="389000" y="4588800"/>
            <a:ext cx="5222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Картинки: </a:t>
            </a:r>
            <a:r>
              <a:rPr lang="ru" sz="900" u="sng">
                <a:solidFill>
                  <a:schemeClr val="hlink"/>
                </a:solidFill>
                <a:hlinkClick r:id="rId7"/>
              </a:rPr>
              <a:t>https://towardsdatascience.com/understanding-auc-roc-curve-68b2303cc9c5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ROC curve - вычисление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таблице 1 представлены оценки вероятности, выданные классификатором (“оценка”), и истинные значения классов (“класс”). В таблице 2 все столбцы упорядочены по убыванию оценок. В таблице 3 представлены округленные значения вероятностей с порогом &gt; 0.25.</a:t>
            </a:r>
            <a:endParaRPr/>
          </a:p>
        </p:txBody>
      </p:sp>
      <p:pic>
        <p:nvPicPr>
          <p:cNvPr id="348" name="Google Shape;34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850" y="2643763"/>
            <a:ext cx="63627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5"/>
          <p:cNvSpPr txBox="1"/>
          <p:nvPr/>
        </p:nvSpPr>
        <p:spPr>
          <a:xfrm>
            <a:off x="129650" y="4568875"/>
            <a:ext cx="8954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Источник в блоге Александра Дьяконова: 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https://alexanderdyakonov.wordpress.com/2017/07/28/auc-roc-%D0%BF%D0%BB%D0%BE%D1%89%D0%B0%D0%B4%D1%8C-%D0%BF%D0%BE%D0%B4-%D0%BA%D1%80%D0%B8%D0%B2%D0%BE%D0%B9-%D0%BE%D1%88%D0%B8%D0%B1%D0%BE%D0%BA/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ROC curve - вычисление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построения кривой ошибок необходимо посчитать FPR и TPR для таблицы 3, а также для еще нескольких подобных таблиц для разных пороговых значений вероятности. В идеале, каждое уникальное значение оценки может быть порогом.</a:t>
            </a:r>
            <a:endParaRPr/>
          </a:p>
        </p:txBody>
      </p:sp>
      <p:pic>
        <p:nvPicPr>
          <p:cNvPr id="356" name="Google Shape;35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850" y="2643763"/>
            <a:ext cx="63627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6"/>
          <p:cNvSpPr txBox="1"/>
          <p:nvPr/>
        </p:nvSpPr>
        <p:spPr>
          <a:xfrm>
            <a:off x="129650" y="4568875"/>
            <a:ext cx="8954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Источник в блоге Александра Дьяконова: 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https://alexanderdyakonov.wordpress.com/2017/07/28/auc-roc-%D0%BF%D0%BB%D0%BE%D1%89%D0%B0%D0%B4%D1%8C-%D0%BF%D0%BE%D0%B4-%D0%BA%D1%80%D0%B8%D0%B2%D0%BE%D0%B9-%D0%BE%D1%88%D0%B8%D0%B1%D0%BE%D0%BA/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358" name="Google Shape;358;p56"/>
          <p:cNvSpPr txBox="1"/>
          <p:nvPr/>
        </p:nvSpPr>
        <p:spPr>
          <a:xfrm>
            <a:off x="7744500" y="2802275"/>
            <a:ext cx="10878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TPR = 2/3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FPR = 1/4</a:t>
            </a:r>
            <a:r>
              <a:rPr lang="ru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ROC curve</a:t>
            </a:r>
            <a:endParaRPr/>
          </a:p>
        </p:txBody>
      </p:sp>
      <p:graphicFrame>
        <p:nvGraphicFramePr>
          <p:cNvPr id="364" name="Google Shape;364;p57"/>
          <p:cNvGraphicFramePr/>
          <p:nvPr/>
        </p:nvGraphicFramePr>
        <p:xfrm>
          <a:off x="433825" y="11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{9ABC7124-F672-4B0B-8FB6-DA78707C1D16}</a:tableStyleId>
              </a:tblPr>
              <a:tblGrid>
                <a:gridCol w="648075"/>
                <a:gridCol w="633650"/>
                <a:gridCol w="102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Threshold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0.(6)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0.(6)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5" name="Google Shape;365;p57"/>
          <p:cNvCxnSpPr/>
          <p:nvPr/>
        </p:nvCxnSpPr>
        <p:spPr>
          <a:xfrm rot="10800000">
            <a:off x="2795125" y="4531075"/>
            <a:ext cx="31500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57"/>
          <p:cNvSpPr txBox="1"/>
          <p:nvPr/>
        </p:nvSpPr>
        <p:spPr>
          <a:xfrm>
            <a:off x="3073175" y="4439075"/>
            <a:ext cx="3306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</a:rPr>
              <a:t>Добавим придуманное большое значение, чтобы кривая дошла до нуля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367" name="Google Shape;36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100" y="1437725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AUC</a:t>
            </a:r>
            <a:endParaRPr/>
          </a:p>
        </p:txBody>
      </p:sp>
      <p:sp>
        <p:nvSpPr>
          <p:cNvPr id="373" name="Google Shape;373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AUC = area under the curve, площадь пространства между кривой и осью false positive rate. AUC идеальной модели должна приближаться к 1. </a:t>
            </a:r>
            <a:r>
              <a:rPr lang="ru">
                <a:solidFill>
                  <a:schemeClr val="dk1"/>
                </a:solidFill>
              </a:rPr>
              <a:t>AUC=0.5 означает, что модель не умеет разделять классы. (вопрос: а что значит AUC &lt; 0.5?)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4" name="Google Shape;37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963" y="2707125"/>
            <a:ext cx="3114372" cy="21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Дополнительно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311700" y="45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Линейность и нелинейность*</a:t>
            </a:r>
            <a:endParaRPr/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311700" y="1152475"/>
            <a:ext cx="85206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Нелинейность модели != нелинейность функции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094">
                <a:solidFill>
                  <a:schemeClr val="dk1"/>
                </a:solidFill>
              </a:rPr>
              <a:t>Источник: </a:t>
            </a:r>
            <a:r>
              <a:rPr lang="ru" sz="1094" u="sng">
                <a:solidFill>
                  <a:schemeClr val="hlink"/>
                </a:solidFill>
                <a:hlinkClick r:id="rId3"/>
              </a:rPr>
              <a:t>http://www.statistics4u.info/fundstat_eng/cc_linvsnonlin.html</a:t>
            </a:r>
            <a:r>
              <a:rPr lang="ru" sz="1094">
                <a:solidFill>
                  <a:schemeClr val="dk1"/>
                </a:solidFill>
              </a:rPr>
              <a:t> </a:t>
            </a:r>
            <a:endParaRPr sz="1094">
              <a:solidFill>
                <a:schemeClr val="dk1"/>
              </a:solidFill>
            </a:endParaRPr>
          </a:p>
        </p:txBody>
      </p:sp>
      <p:pic>
        <p:nvPicPr>
          <p:cNvPr id="386" name="Google Shape;38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588" y="1891925"/>
            <a:ext cx="67532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Линейность и нелинейность*</a:t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моделях линейность определяется относительно параметров, а не предиктора: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E[Y] = β</a:t>
            </a:r>
            <a:r>
              <a:rPr baseline="-25000" lang="ru">
                <a:solidFill>
                  <a:schemeClr val="dk1"/>
                </a:solidFill>
              </a:rPr>
              <a:t>0</a:t>
            </a:r>
            <a:r>
              <a:rPr lang="ru">
                <a:solidFill>
                  <a:schemeClr val="dk1"/>
                </a:solidFill>
              </a:rPr>
              <a:t> + β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 + β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log(X) - линейна относительно β;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E[Y] = β</a:t>
            </a:r>
            <a:r>
              <a:rPr baseline="-25000" lang="ru">
                <a:solidFill>
                  <a:schemeClr val="dk1"/>
                </a:solidFill>
              </a:rPr>
              <a:t>0</a:t>
            </a:r>
            <a:r>
              <a:rPr lang="ru">
                <a:solidFill>
                  <a:schemeClr val="dk1"/>
                </a:solidFill>
              </a:rPr>
              <a:t> + β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 + log(β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X) - НЕлинейна относительно 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98" name="Google Shape;398;p62"/>
          <p:cNvSpPr txBox="1"/>
          <p:nvPr/>
        </p:nvSpPr>
        <p:spPr>
          <a:xfrm>
            <a:off x="410625" y="3501050"/>
            <a:ext cx="8421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hlinkClick r:id="rId3"/>
              </a:rPr>
              <a:t>https://colab.research.google.com/drive/1NrBOKCsTYIzpkcSJMKMgUpl0qZv07KQR?usp=sharing</a:t>
            </a:r>
            <a:r>
              <a:rPr lang="ru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Квиз: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https://forms.gle/pqCS4JCuyHoRQYmf9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Мультикласс, мультилейбл, мультиаутпут</a:t>
            </a:r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1152475"/>
            <a:ext cx="85206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Источник: </a:t>
            </a:r>
            <a:r>
              <a:rPr lang="ru" sz="900" u="sng">
                <a:solidFill>
                  <a:schemeClr val="hlink"/>
                </a:solidFill>
                <a:hlinkClick r:id="rId3"/>
              </a:rPr>
              <a:t>https://scikit-learn.org/stable/modules/multiclass.html</a:t>
            </a:r>
            <a:r>
              <a:rPr lang="ru" sz="900">
                <a:solidFill>
                  <a:schemeClr val="dk1"/>
                </a:solidFill>
              </a:rPr>
              <a:t>  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19" name="Google Shape;1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800" y="1208675"/>
            <a:ext cx="6505000" cy="31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Мультикласс, мультилейбл, мультиаутпут</a:t>
            </a:r>
            <a:endParaRPr/>
          </a:p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Multilabel: присвойте каждому вхождению m лейблов из n возможных классов, где m &lt;= n (предскажите названия всех животных, которые есть на картинке);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Multiclass-multioutput*: присвойте каждому вхождению n лейблов, каждый из которых может разделяться на m возможных классов (предскажите породу и цвет кошки);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Multioutput*: каждому вхождению присвойте n лейблов, каждый из которых может быть выражен числовой переменной (предскажите длительность тыгыдыка кошки и количество прыжков в тыгыдыке).</a:t>
            </a:r>
            <a:endParaRPr/>
          </a:p>
        </p:txBody>
      </p:sp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325" y="-72050"/>
            <a:ext cx="2190675" cy="14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569100" y="4568875"/>
            <a:ext cx="3537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Кошка: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https://dzen.ru/a/Y1pBrTB4xh_qIcWS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 началом работы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Подготовка: стратификация</a:t>
            </a:r>
            <a:endParaRPr/>
          </a:p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Стратификация в машинном обучении - это разделение набора данных на выборки (тренировочную, валидационную, тестовую) таким образом, что во всех выборках </a:t>
            </a:r>
            <a:r>
              <a:rPr b="1" lang="ru"/>
              <a:t>соотношение</a:t>
            </a:r>
            <a:r>
              <a:rPr lang="ru"/>
              <a:t> классов остается одинаковым.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sklearn производится с помощью встроенных классов и параметров (например, параметр stratify функции train_test_split).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Подготовка: баланс классов</a:t>
            </a:r>
            <a:endParaRPr/>
          </a:p>
        </p:txBody>
      </p: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классы не сбалансированы, модель может склоняться к превалирующему классу при предсказании. Этого можно избежать, либо выкинув лишние примеры из большего класса, либо присвоив классам веса: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картинке класс “1” составляет большую часть данных, поэтому ему присвоен меньший вес.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sklearn веса можно вычислить, например, с помощью функции compute_class_weight, а потом передать в параметр class_weight классификатора; либо использовать параметр </a:t>
            </a:r>
            <a:r>
              <a:rPr lang="ru">
                <a:solidFill>
                  <a:schemeClr val="dk1"/>
                </a:solidFill>
              </a:rPr>
              <a:t>class_weight, встроенный во многие модели.</a:t>
            </a:r>
            <a:endParaRPr/>
          </a:p>
        </p:txBody>
      </p:sp>
      <p:pic>
        <p:nvPicPr>
          <p:cNvPr id="145" name="Google Shape;1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363" y="2184675"/>
            <a:ext cx="5747273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2"/>
          <p:cNvSpPr txBox="1"/>
          <p:nvPr/>
        </p:nvSpPr>
        <p:spPr>
          <a:xfrm>
            <a:off x="482650" y="4599925"/>
            <a:ext cx="57474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https://programminghistorian.org/en/lessons/logistic-regression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классификаторов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212121"/>
      </a:accent2>
      <a:accent3>
        <a:srgbClr val="00000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000000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