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711768-F790-4FDE-8C64-19ACC25A04E7}">
  <a:tblStyle styleId="{5F711768-F790-4FDE-8C64-19ACC25A04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youtu.be/fkf4IBRSeEc?si=u-f3DoQX-TYD8W4C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youtu.be/fkf4IBRSeEc?si=u-f3DoQX-TYD8W4C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youtu.be/fkf4IBRSeEc?si=u-f3DoQX-TYD8W4C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abr.com/ru/articles/799001/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abr.com/ru/companies/otus/articles/757030/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abr.com/ru/articles/110078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abr.com/ru/articles/110078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52674d84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f52674d84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e5296946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e529694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https://youtu.be/fkf4IBRSeEc?si=u-f3DoQX-TYD8W4C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e529694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e529694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https://youtu.be/fkf4IBRSeEc?si=u-f3DoQX-TYD8W4C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52674d84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f52674d84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https://youtu.be/fkf4IBRSeEc?si=u-f3DoQX-TYD8W4C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7e20a65a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7e20a65a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https://habr.com/ru/articles/799001/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e865668e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e865668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f7cc3644f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f7cc3644f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f52674d84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f52674d84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f52674d84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f52674d84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https://habr.com/ru/companies/otus/articles/757030/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52674d84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52674d84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7cc3644f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7cc3644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f52674d84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f52674d84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f7cc3644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f7cc3644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f7cc3644f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f7cc3644f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52674d84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f52674d84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f52674d84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f52674d84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cb97e2c62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cb97e2c62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f7cc3644f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f7cc3644f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f7cc3644f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f7cc3644f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bb3ad951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cbb3ad951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ce865668e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ce865668e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88ff764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88ff764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c7e20a65a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c7e20a65a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88ff764d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88ff764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88ff764d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88ff764d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88ff764d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88ff764d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88ff764d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88ff764d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Ответ: во второй матрице слова по-прежнему имеют нулевые или близкие к нулевым значения в тех документах, к “классу” которых они не относятся: так, слова из документов про Маргариту имеют нули в первой, второй и третьей колонках.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88ff764d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88ff764d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https://habr.com/ru/articles/110078/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88ff764d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88ff764d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https://habr.com/ru/articles/110078/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hyperlink" Target="https://github.com/nstsj/ML_for_NLP/blob/main/6_dimred/dimred_for_texts(LDA%2BLSA).ipynb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olab.research.google.com/drive/1EZOKSzKZ7qmmRlQDRfLIczOmqg0t3oVR?usp=sharin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hyperlink" Target="https://commons.wikimedia.org/w/index.php?curid=64541584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istill.pub/2016/misread-tsne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colab.research.google.com/drive/1lh57LCXwsq_yfbzw1tyL_qVrQ1goraYX?usp=sharing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forms.gle/HchrfkoXSVcTYYpz9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math-info.hse.ru/f/2015-16/ling-mag-quant/lecture-pca.html" TargetMode="External"/><Relationship Id="rId4" Type="http://schemas.openxmlformats.org/officeDocument/2006/relationships/hyperlink" Target="https://youtu.be/FgakZw6K1QQ?si=Kk9b49hdWFw2j3ZQ" TargetMode="External"/><Relationship Id="rId10" Type="http://schemas.openxmlformats.org/officeDocument/2006/relationships/hyperlink" Target="https://youtu.be/PFDu9oVAE-g?si=xXEC1Or_Qfxk7KDF" TargetMode="External"/><Relationship Id="rId9" Type="http://schemas.openxmlformats.org/officeDocument/2006/relationships/hyperlink" Target="https://github.com/nstsj/ML_for_NLP/blob/main/6_dimred/dimred_for_texts(LDA%2BLSA).ipynb" TargetMode="External"/><Relationship Id="rId5" Type="http://schemas.openxmlformats.org/officeDocument/2006/relationships/hyperlink" Target="https://youtu.be/fkf4IBRSeEc?si=u-f3DoQX-TYD8W4C" TargetMode="External"/><Relationship Id="rId6" Type="http://schemas.openxmlformats.org/officeDocument/2006/relationships/hyperlink" Target="https://habr.com/ru/articles/304214/" TargetMode="External"/><Relationship Id="rId7" Type="http://schemas.openxmlformats.org/officeDocument/2006/relationships/hyperlink" Target="https://dzen.ru/a/ZZ-8RRmYNTKmCis6" TargetMode="External"/><Relationship Id="rId8" Type="http://schemas.openxmlformats.org/officeDocument/2006/relationships/hyperlink" Target="https://habr.com/ru/articles/110078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Снижение размерности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Латентно-семантический анализ (LSA)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Метод латентно-семантического анализа основан на сингулярном разложении матриц текстов. При помощи него можно посмотреть на распределение топиков. 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00" y="2380675"/>
            <a:ext cx="7636725" cy="229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181050" y="4847225"/>
            <a:ext cx="80487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Картинка: </a:t>
            </a:r>
            <a:r>
              <a:rPr lang="ru" sz="900" u="sng">
                <a:solidFill>
                  <a:schemeClr val="hlink"/>
                </a:solidFill>
                <a:hlinkClick r:id="rId4"/>
              </a:rPr>
              <a:t>https://github.com/nstsj/ML_for_NLP/blob/main/6_dimred/dimred_for_texts(LDA%2BLSA).ipynb</a:t>
            </a:r>
            <a:r>
              <a:rPr lang="ru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главных компонент (principal component analysis, PCA)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469825"/>
            <a:ext cx="8520600" cy="3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главных компонент - это статистическая интерпретация сингулярного разложения.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Алгоритм получения главных компонент матрицы Х: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Получим матрицу Х’ - усредненную матрицу Х;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Вычислим ковариационную матрицу C(X);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Получим собственные вектора и собственные значения С;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>
                <a:solidFill>
                  <a:schemeClr val="dk1"/>
                </a:solidFill>
              </a:rPr>
              <a:t>Отсортируем собственные вектора по убыванию собственных значений, получив, таким образом, главные компоненты исходной матрицы.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главных компонент (principal component analysis, PCA)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469825"/>
            <a:ext cx="8520600" cy="3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главных компонент - это статистическая интерпретация сингулярного разложения.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Алгоритм получения главных компонент матрицы Х при помощи сингулярного разложения: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Получим матрицу Х’ - усредненную матрицу Х;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Вычислим B = X-X’;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Получим сингулярное разложение В = UWV</a:t>
            </a:r>
            <a:r>
              <a:rPr baseline="30000" lang="ru"/>
              <a:t>T</a:t>
            </a:r>
            <a:r>
              <a:rPr lang="ru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>
                <a:solidFill>
                  <a:schemeClr val="dk1"/>
                </a:solidFill>
              </a:rPr>
              <a:t>Произведение UW из предыдущего пункта будет являться главными компонентами, при этом ненулевые значения W будут объяснять, сколько дисперсии объясняет каждая компонента.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главных компонент (principal component analysis, PCA)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534400"/>
            <a:ext cx="4082700" cy="30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Скалярное произведение исходной матрицы на N главных компонент </a:t>
            </a:r>
            <a:r>
              <a:rPr lang="ru" sz="1800"/>
              <a:t>дает</a:t>
            </a:r>
            <a:r>
              <a:rPr lang="ru" sz="1800"/>
              <a:t> уменьшенную матрицу размера (число вхождений, </a:t>
            </a:r>
            <a:r>
              <a:rPr lang="ru" sz="1800">
                <a:solidFill>
                  <a:schemeClr val="dk1"/>
                </a:solidFill>
              </a:rPr>
              <a:t>N).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/>
              <a:t>Первые несколько главных компонент, как правило, объясняют большую часть дисперсии в данных.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/>
              <a:t>Например, справа две главные компоненты объясняют более 50% дисперсии.</a:t>
            </a:r>
            <a:endParaRPr sz="1800"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177" y="1494774"/>
            <a:ext cx="3307850" cy="31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PCA: преимущества и недостатки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85206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43504"/>
              <a:buFont typeface="Arial"/>
              <a:buNone/>
            </a:pPr>
            <a:r>
              <a:rPr lang="ru" sz="2528">
                <a:solidFill>
                  <a:schemeClr val="dk1"/>
                </a:solidFill>
              </a:rPr>
              <a:t>Преимущества:</a:t>
            </a:r>
            <a:endParaRPr sz="2528">
              <a:solidFill>
                <a:schemeClr val="dk1"/>
              </a:solidFill>
            </a:endParaRPr>
          </a:p>
          <a:p>
            <a:pPr indent="-353033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 sz="2528">
                <a:solidFill>
                  <a:schemeClr val="dk1"/>
                </a:solidFill>
              </a:rPr>
              <a:t>Большая часть информации сохраняется;</a:t>
            </a:r>
            <a:endParaRPr sz="2528">
              <a:solidFill>
                <a:schemeClr val="dk1"/>
              </a:solidFill>
            </a:endParaRPr>
          </a:p>
          <a:p>
            <a:pPr indent="-353033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 sz="2528">
                <a:solidFill>
                  <a:schemeClr val="dk1"/>
                </a:solidFill>
              </a:rPr>
              <a:t>Ускоряет обучение и предотвращает переобучение.</a:t>
            </a:r>
            <a:endParaRPr sz="252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43504"/>
              <a:buFont typeface="Arial"/>
              <a:buNone/>
            </a:pPr>
            <a:r>
              <a:rPr lang="ru" sz="2528">
                <a:solidFill>
                  <a:schemeClr val="dk1"/>
                </a:solidFill>
              </a:rPr>
              <a:t>Недостатки:</a:t>
            </a:r>
            <a:endParaRPr sz="2528">
              <a:solidFill>
                <a:schemeClr val="dk1"/>
              </a:solidFill>
            </a:endParaRPr>
          </a:p>
          <a:p>
            <a:pPr indent="-353033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 sz="2528">
                <a:solidFill>
                  <a:schemeClr val="dk1"/>
                </a:solidFill>
              </a:rPr>
              <a:t>Часть информации неизбежно теряется;</a:t>
            </a:r>
            <a:endParaRPr sz="2528">
              <a:solidFill>
                <a:schemeClr val="dk1"/>
              </a:solidFill>
            </a:endParaRPr>
          </a:p>
          <a:p>
            <a:pPr indent="-353033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 sz="2528">
                <a:solidFill>
                  <a:schemeClr val="dk1"/>
                </a:solidFill>
              </a:rPr>
              <a:t>Находит только линейные зависимости в данных;</a:t>
            </a:r>
            <a:endParaRPr sz="2528">
              <a:solidFill>
                <a:schemeClr val="dk1"/>
              </a:solidFill>
            </a:endParaRPr>
          </a:p>
          <a:p>
            <a:pPr indent="-353033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 sz="2528">
                <a:solidFill>
                  <a:schemeClr val="dk1"/>
                </a:solidFill>
              </a:rPr>
              <a:t>Главные компоненты мало связаны с реальными признаками.</a:t>
            </a:r>
            <a:endParaRPr sz="252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920"/>
              <a:t>Имплементация метода главных компонент вручную: </a:t>
            </a:r>
            <a:r>
              <a:rPr lang="ru" sz="1920" u="sng">
                <a:solidFill>
                  <a:schemeClr val="hlink"/>
                </a:solidFill>
                <a:hlinkClick r:id="rId3"/>
              </a:rPr>
              <a:t>https://colab.research.google.com/drive/1EZOKSzKZ7qmmRlQDRfLIczOmqg0t3oVR?usp=sharing</a:t>
            </a:r>
            <a:r>
              <a:rPr lang="ru" sz="1920"/>
              <a:t> </a:t>
            </a:r>
            <a:endParaRPr sz="192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t-SNE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t-SNE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800"/>
              <a:t>t-SNE (t-distributed Stochastic Neighbor Embedding) – это метод снижения размерности и визуализации данных, который позволяет сохранить локальные структуры данных и обнаруживать нелинейные зависимости.</a:t>
            </a:r>
            <a:endParaRPr sz="1800"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343326" cy="294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/>
        </p:nvSpPr>
        <p:spPr>
          <a:xfrm>
            <a:off x="4338513" y="4468025"/>
            <a:ext cx="4682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000000"/>
                </a:solidFill>
              </a:rPr>
              <a:t>Источник: Siobhán Grayson - T-SNE visualisation of word embeddings generated using 19th century literature, </a:t>
            </a:r>
            <a:r>
              <a:rPr lang="ru" sz="900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https://commons.wikimedia.org/w/index.php?curid=64541584</a:t>
            </a:r>
            <a:r>
              <a:rPr lang="ru" sz="900">
                <a:solidFill>
                  <a:srgbClr val="000000"/>
                </a:solidFill>
              </a:rPr>
              <a:t> </a:t>
            </a:r>
            <a:endParaRPr sz="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t-SNE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t-SNE начинается с расчета условных вероятностей сходства объектов в исходном пространстве. Эти вероятности показывают, насколько вероятно, что объект i выберет объект j в качестве своего соседа, если выбирать соседей пропорционально их вероятности быть соседом для i;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ru"/>
              <a:t>Затем, t-SNE строит распределение вероятностей для целевого пространства, таким образом, чтобы объекты, которые близки в исходном пространстве, имели высокие вероятности быть близкими и в сниженном пространстве.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t-SNE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Гиперпараметры: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Количество компонент;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ru"/>
              <a:t>П</a:t>
            </a:r>
            <a:r>
              <a:rPr lang="ru"/>
              <a:t>ерплексия (perplexity): определяет, сколько соседей учитываются в расчете условных вероятностей сходства. Большая перплексия приводит к усреднению вероятностей и созданию более глобальной структуры, в то время как маленькая перплексия подчеркивает локальную структуру.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Сингулярное разложение и метод главных компонент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t-SNE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Преимущества: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Обнаруживает нелинейные зависимости в данных;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Сохраняет локальные структуры данных.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/>
              <a:t>Недостатки: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Полезен для визуализации многомерных данных, но не очень подходит для извлечения признаков;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ru"/>
              <a:t>Вычислительная сложность.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t-SNE: что стоит помнить</a:t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1152475"/>
            <a:ext cx="8520600" cy="3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Выжимка из этой статьи: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https://distill.pub/2016/misread-tsne/</a:t>
            </a:r>
            <a:r>
              <a:rPr lang="ru"/>
              <a:t>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Гиперпараметры сильно влияют на результат;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Размеры кластеров t-SNE ничего не значат;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Расстояния между кластерами тоже малозначимы;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Шум не всегда выглядит, как шум (в зависимости от гиперпараметров вы можете увидеть нечто, похожее на кластеры, в случайных распределениях);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Иногда вы можете увидеть формы кластеров, которых на самом деле нет в данных;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Вам может понадобиться более одного графика, чтобы оценить топологию.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Латентное размещение Дирихле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Latent Dirichlet Allocation</a:t>
            </a:r>
            <a:endParaRPr/>
          </a:p>
        </p:txBody>
      </p:sp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Позволяет поделить текст на заданное количество тем, основываясь на идее о том, что каждой теме соответствуют определенные слова.</a:t>
            </a:r>
            <a:endParaRPr/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950" y="1915350"/>
            <a:ext cx="6007949" cy="290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5"/>
          <p:cNvSpPr txBox="1"/>
          <p:nvPr/>
        </p:nvSpPr>
        <p:spPr>
          <a:xfrm>
            <a:off x="230525" y="4869750"/>
            <a:ext cx="50499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Картинка: David M. Blei, Introduction to Probabilistic Topic Models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Latent Dirichlet Allocation</a:t>
            </a:r>
            <a:endParaRPr/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279821" lvl="0" marL="269999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 sz="2245"/>
              <a:t>Выберем количество тем K, которые должна обнаружить модель.</a:t>
            </a:r>
            <a:endParaRPr sz="2245"/>
          </a:p>
          <a:p>
            <a:pPr indent="-279821" lvl="0" marL="269999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ru" sz="2245"/>
              <a:t>Случайным образом назначим каждому слову в каждом документе одну из K тем.</a:t>
            </a:r>
            <a:endParaRPr sz="2245"/>
          </a:p>
          <a:p>
            <a:pPr indent="-279821" lvl="0" marL="269999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ru" sz="2245"/>
              <a:t>Повторим для каждого слова в каждом документе и вычислим вероятность того, что слово принадлежит каждой из K тем, учитывая текущие назначения тем для всех остальных слов в документе.</a:t>
            </a:r>
            <a:endParaRPr sz="2245"/>
          </a:p>
          <a:p>
            <a:pPr indent="-279821" lvl="0" marL="269999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ru" sz="2245"/>
              <a:t>Назначим каждому слову новую тему на основе вычисленных вероятностей.</a:t>
            </a:r>
            <a:endParaRPr sz="2245"/>
          </a:p>
          <a:p>
            <a:pPr indent="-279821" lvl="0" marL="269999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ru" sz="2245"/>
              <a:t>Повторим шаги 3-4 до достижения сходимости.</a:t>
            </a:r>
            <a:endParaRPr sz="2245"/>
          </a:p>
          <a:p>
            <a:pPr indent="-279821" lvl="0" marL="269999" rtl="0" algn="l">
              <a:spcBef>
                <a:spcPts val="1000"/>
              </a:spcBef>
              <a:spcAft>
                <a:spcPts val="1000"/>
              </a:spcAft>
              <a:buSzPct val="100000"/>
              <a:buAutoNum type="arabicPeriod"/>
            </a:pPr>
            <a:r>
              <a:rPr lang="ru" sz="2245"/>
              <a:t>После сходимости модель выводит две матрицы: (документы, темы) и (темы, слова). Распределение документов по темам указывает на вероятность того, что каждый документ принадлежит каждой из K тем, а распределение тем по словам указывает на вероятность того, что каждая тема генерирует каждое слово в корпусе.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вероятностей в деталях</a:t>
            </a:r>
            <a:endParaRPr/>
          </a:p>
        </p:txBody>
      </p:sp>
      <p:sp>
        <p:nvSpPr>
          <p:cNvPr id="222" name="Google Shape;222;p37"/>
          <p:cNvSpPr txBox="1"/>
          <p:nvPr>
            <p:ph idx="1" type="body"/>
          </p:nvPr>
        </p:nvSpPr>
        <p:spPr>
          <a:xfrm>
            <a:off x="311700" y="1152475"/>
            <a:ext cx="8520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Каждое слово в документе принадлежит одной из k тем;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Для каждого слова </a:t>
            </a:r>
            <a:r>
              <a:rPr lang="ru">
                <a:solidFill>
                  <a:schemeClr val="dk1"/>
                </a:solidFill>
              </a:rPr>
              <a:t>w, имеющего тему t, </a:t>
            </a:r>
            <a:r>
              <a:rPr lang="ru">
                <a:solidFill>
                  <a:schemeClr val="dk1"/>
                </a:solidFill>
              </a:rPr>
              <a:t>в</a:t>
            </a:r>
            <a:r>
              <a:rPr lang="ru">
                <a:solidFill>
                  <a:schemeClr val="dk1"/>
                </a:solidFill>
              </a:rPr>
              <a:t> каждо</a:t>
            </a:r>
            <a:r>
              <a:rPr lang="ru">
                <a:solidFill>
                  <a:schemeClr val="dk1"/>
                </a:solidFill>
              </a:rPr>
              <a:t>м документе</a:t>
            </a:r>
            <a:r>
              <a:rPr lang="ru"/>
              <a:t> </a:t>
            </a:r>
            <a:r>
              <a:rPr lang="ru"/>
              <a:t>d вычислим: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Долю слов в документе d, имеющих тему t (исключая данное слово);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Долю документов, которые были отнесены к теме </a:t>
            </a:r>
            <a:r>
              <a:rPr lang="ru">
                <a:solidFill>
                  <a:schemeClr val="dk1"/>
                </a:solidFill>
              </a:rPr>
              <a:t>t</a:t>
            </a:r>
            <a:r>
              <a:rPr lang="ru"/>
              <a:t> из-за слова w. Сколько документов, содержащих слово </a:t>
            </a:r>
            <a:r>
              <a:rPr lang="ru">
                <a:solidFill>
                  <a:schemeClr val="dk1"/>
                </a:solidFill>
              </a:rPr>
              <a:t>w, отнесенное к теме t, отнесены к теме t?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ru"/>
              <a:t>Обновим вероятность отнесения слова w к теме t, перемножив вероятности из предыдущего пункта.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LDA</a:t>
            </a:r>
            <a:endParaRPr/>
          </a:p>
        </p:txBody>
      </p:sp>
      <p:sp>
        <p:nvSpPr>
          <p:cNvPr id="228" name="Google Shape;22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Преимущества: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Генерирует семантически значимые топики;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Может работать с большими коллекциями документов;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Может использоваться для кластеризации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Недостатки: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Не может самостоятельно определить количество тем;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Не смотрит на контекст;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Метод чувствителен к препроцессингу текстов.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LDA - оценка качества топиков</a:t>
            </a:r>
            <a:endParaRPr/>
          </a:p>
        </p:txBody>
      </p:sp>
      <p:sp>
        <p:nvSpPr>
          <p:cNvPr id="234" name="Google Shape;23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Перплексия и log likelihood: меры качества предсказаний на данных, которые модель не видела. Чем меньше перплексия, тем лучше; чем больше log likelihood, тем лучше;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ru"/>
              <a:t>Coherence/связность: семантическая связность текстов внутри тем (в sklearn “из коробки” не имплементирована).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https://colab.research.google.com/drive/1lh57LCXwsq_yfbzw1tyL_qVrQ1goraYX?usp=sharing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Квиз: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https://forms.gle/HchrfkoXSVcTYYpz9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Сингулярное разложение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Singular value decomposition (SVD) / сингулярное разложение матрицы Х - это способ создать для данных большой размерности оптимальное приближение меньшей размерности. Таким образом, найдётся несколько доминантных паттернов, которые могут эффективно объяснить дисперсию данных в 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Сингулярное разложение предполагает разложение матрицы Х на три компонента: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67" name="Google Shape;67;p15" title="[0,0,0,&quot;https://www.codecogs.com/eqnedit.php?latex=%20X%20%3D%20U*W*V%5ET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400" y="3334050"/>
            <a:ext cx="2422999" cy="29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Источники</a:t>
            </a:r>
            <a:endParaRPr/>
          </a:p>
        </p:txBody>
      </p:sp>
      <p:sp>
        <p:nvSpPr>
          <p:cNvPr id="250" name="Google Shape;250;p42"/>
          <p:cNvSpPr txBox="1"/>
          <p:nvPr>
            <p:ph idx="1" type="body"/>
          </p:nvPr>
        </p:nvSpPr>
        <p:spPr>
          <a:xfrm>
            <a:off x="311700" y="1152475"/>
            <a:ext cx="85206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PCA: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u="sng">
                <a:solidFill>
                  <a:schemeClr val="hlink"/>
                </a:solidFill>
                <a:hlinkClick r:id="rId3"/>
              </a:rPr>
              <a:t>http://math-info.hse.ru/f/2015-16/ling-mag-quant/lecture-pca.html</a:t>
            </a:r>
            <a:r>
              <a:rPr lang="ru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https://youtu.be/FgakZw6K1QQ?si=Kk9b49hdWFw2j3ZQ</a:t>
            </a:r>
            <a:r>
              <a:rPr lang="ru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u="sng">
                <a:solidFill>
                  <a:schemeClr val="hlink"/>
                </a:solidFill>
                <a:hlinkClick r:id="rId5"/>
              </a:rPr>
              <a:t>https://youtu.be/fkf4IBRSeEc?si=u-f3DoQX-TYD8W4C</a:t>
            </a:r>
            <a:r>
              <a:rPr lang="ru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u="sng">
                <a:solidFill>
                  <a:schemeClr val="hlink"/>
                </a:solidFill>
                <a:hlinkClick r:id="rId6"/>
              </a:rPr>
              <a:t>https://habr.com/ru/articles/304214/</a:t>
            </a:r>
            <a:r>
              <a:rPr lang="ru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LDA: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u="sng">
                <a:solidFill>
                  <a:schemeClr val="hlink"/>
                </a:solidFill>
                <a:hlinkClick r:id="rId7"/>
              </a:rPr>
              <a:t>https://dzen.ru/a/ZZ-8RRmYNTKmCis6</a:t>
            </a:r>
            <a:r>
              <a:rPr lang="ru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LSA: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u="sng">
                <a:solidFill>
                  <a:schemeClr val="hlink"/>
                </a:solidFill>
                <a:hlinkClick r:id="rId8"/>
              </a:rPr>
              <a:t>https://habr.com/ru/articles/110078/</a:t>
            </a:r>
            <a:r>
              <a:rPr lang="ru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Всё вместе: </a:t>
            </a:r>
            <a:r>
              <a:rPr lang="ru" u="sng">
                <a:solidFill>
                  <a:schemeClr val="hlink"/>
                </a:solidFill>
                <a:hlinkClick r:id="rId9"/>
              </a:rPr>
              <a:t>https://github.com/nstsj/ML_for_NLP/blob/main/6_dimred/dimred_for_texts(LDA%2BLSA).ipynb</a:t>
            </a:r>
            <a:r>
              <a:rPr lang="ru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Математика (собственные вектора и значения): </a:t>
            </a:r>
            <a:r>
              <a:rPr lang="ru" u="sng">
                <a:solidFill>
                  <a:schemeClr val="hlink"/>
                </a:solidFill>
                <a:hlinkClick r:id="rId10"/>
              </a:rPr>
              <a:t>https://youtu.be/PFDu9oVAE-g?si=xXEC1Or_Qfxk7KDF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Сингулярное разложение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Возьмем корпус предложений: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text1 = </a:t>
            </a:r>
            <a:r>
              <a:rPr lang="ru" sz="1600"/>
              <a:t>'Бегемот шел по улице'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text2 = 'Бегемот - черный кот'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text3 = 'Черный кот шел по улице'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text4 = 'Маргарита несет цветы'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text5 = 'Маргарита - ведьма'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/>
              <a:t>Запишем вектора этих текстов в таком виде, как показано справа (чем это отличается от матриц, которые мы видели раньше?).</a:t>
            </a:r>
            <a:endParaRPr sz="1600"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4849650" y="122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{5F711768-F790-4FDE-8C64-19ACC25A04E7}</a:tableStyleId>
              </a:tblPr>
              <a:tblGrid>
                <a:gridCol w="1024025"/>
                <a:gridCol w="505350"/>
                <a:gridCol w="555775"/>
                <a:gridCol w="505350"/>
                <a:gridCol w="555775"/>
                <a:gridCol w="447725"/>
              </a:tblGrid>
              <a:tr h="31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T1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T2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T3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T4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T5</a:t>
                      </a:r>
                      <a:endParaRPr b="1"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бегемот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ведьма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кот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маргарита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несет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по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улице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цветы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черный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шел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3704200" y="2857800"/>
            <a:ext cx="2616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*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6304550" y="2857800"/>
            <a:ext cx="2616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*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109975" y="112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{5F711768-F790-4FDE-8C64-19ACC25A04E7}</a:tableStyleId>
              </a:tblPr>
              <a:tblGrid>
                <a:gridCol w="353375"/>
                <a:gridCol w="353375"/>
                <a:gridCol w="353375"/>
                <a:gridCol w="353375"/>
                <a:gridCol w="353375"/>
                <a:gridCol w="353375"/>
                <a:gridCol w="353375"/>
                <a:gridCol w="353375"/>
                <a:gridCol w="353375"/>
                <a:gridCol w="353375"/>
              </a:tblGrid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-0.15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0.93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0.28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0.72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0.30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0.30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0.24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-0.26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0.30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-0.55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-0.22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-0.18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-0.18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-0.63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-0.18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0.72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0.28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-0.24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0.26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0.45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-0.45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0.29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0.29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-0.53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-0.25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0.29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-0.45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0.35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-0.10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0.67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-0.33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-0.45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0.35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-0.10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0.67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-0.33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0.45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-0.45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0.77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0.01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-0.55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-0.22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0.18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0.18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0.63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0.18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-0.45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0.35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-0.10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0.67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graphicFrame>
        <p:nvGraphicFramePr>
          <p:cNvPr id="82" name="Google Shape;82;p17"/>
          <p:cNvGraphicFramePr/>
          <p:nvPr/>
        </p:nvGraphicFramePr>
        <p:xfrm>
          <a:off x="4026275" y="258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{5F711768-F790-4FDE-8C64-19ACC25A04E7}</a:tableStyleId>
              </a:tblPr>
              <a:tblGrid>
                <a:gridCol w="449325"/>
                <a:gridCol w="449325"/>
                <a:gridCol w="449325"/>
                <a:gridCol w="449325"/>
                <a:gridCol w="449325"/>
              </a:tblGrid>
              <a:tr h="18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2.90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18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1.90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18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1.55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18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1.18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18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1.09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sp>
        <p:nvSpPr>
          <p:cNvPr id="83" name="Google Shape;83;p17"/>
          <p:cNvSpPr txBox="1"/>
          <p:nvPr/>
        </p:nvSpPr>
        <p:spPr>
          <a:xfrm>
            <a:off x="180100" y="497050"/>
            <a:ext cx="56838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Тогда матрицы U, W и V</a:t>
            </a:r>
            <a:r>
              <a:rPr baseline="30000" lang="ru" sz="1800">
                <a:solidFill>
                  <a:schemeClr val="dk1"/>
                </a:solidFill>
              </a:rPr>
              <a:t>T</a:t>
            </a:r>
            <a:r>
              <a:rPr lang="ru" sz="1800">
                <a:solidFill>
                  <a:schemeClr val="dk1"/>
                </a:solidFill>
              </a:rPr>
              <a:t> примут вид: 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6655450" y="256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{5F711768-F790-4FDE-8C64-19ACC25A04E7}</a:tableStyleId>
              </a:tblPr>
              <a:tblGrid>
                <a:gridCol w="458725"/>
                <a:gridCol w="458725"/>
                <a:gridCol w="458725"/>
                <a:gridCol w="458725"/>
                <a:gridCol w="458725"/>
              </a:tblGrid>
              <a:tr h="1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-0.58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-0.73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0.85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0.53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0.58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-0.82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-0.53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0.85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0.58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0.44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-0.69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3746675" y="2123025"/>
            <a:ext cx="2616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*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6347025" y="2123025"/>
            <a:ext cx="2616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*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91" name="Google Shape;91;p18"/>
          <p:cNvGraphicFramePr/>
          <p:nvPr/>
        </p:nvGraphicFramePr>
        <p:xfrm>
          <a:off x="152450" y="38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{5F711768-F790-4FDE-8C64-19ACC25A04E7}</a:tableStyleId>
              </a:tblPr>
              <a:tblGrid>
                <a:gridCol w="353375"/>
                <a:gridCol w="353375"/>
                <a:gridCol w="353375"/>
                <a:gridCol w="353375"/>
                <a:gridCol w="353375"/>
                <a:gridCol w="353375"/>
                <a:gridCol w="353375"/>
                <a:gridCol w="353375"/>
                <a:gridCol w="353375"/>
                <a:gridCol w="353375"/>
              </a:tblGrid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-0.15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0.93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0.28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0.72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0.30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0.30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0.24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-0.26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0.30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-0.55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-0.22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-0.18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-0.18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-0.63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-0.18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0.72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0.28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-0.24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0.26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0.45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-0.45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0.29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0.29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-0.53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-0.25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0.29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-0.45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0.35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-0.10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0.67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-0.33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-0.45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0.35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-0.10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0.67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-0.33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0.45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-0.45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0.77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0.01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-0.55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-0.22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0.18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0.18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0.63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0.18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-0.45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0.35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-0.10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0.67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graphicFrame>
        <p:nvGraphicFramePr>
          <p:cNvPr id="92" name="Google Shape;92;p18"/>
          <p:cNvGraphicFramePr/>
          <p:nvPr/>
        </p:nvGraphicFramePr>
        <p:xfrm>
          <a:off x="4068750" y="184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{5F711768-F790-4FDE-8C64-19ACC25A04E7}</a:tableStyleId>
              </a:tblPr>
              <a:tblGrid>
                <a:gridCol w="449325"/>
                <a:gridCol w="449325"/>
                <a:gridCol w="449325"/>
                <a:gridCol w="449325"/>
                <a:gridCol w="449325"/>
              </a:tblGrid>
              <a:tr h="18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2.90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18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1.90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18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1.55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18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1.18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18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1.09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graphicFrame>
        <p:nvGraphicFramePr>
          <p:cNvPr id="93" name="Google Shape;93;p18"/>
          <p:cNvGraphicFramePr/>
          <p:nvPr/>
        </p:nvGraphicFramePr>
        <p:xfrm>
          <a:off x="6697925" y="18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{5F711768-F790-4FDE-8C64-19ACC25A04E7}</a:tableStyleId>
              </a:tblPr>
              <a:tblGrid>
                <a:gridCol w="458725"/>
                <a:gridCol w="458725"/>
                <a:gridCol w="458725"/>
                <a:gridCol w="458725"/>
                <a:gridCol w="458725"/>
              </a:tblGrid>
              <a:tr h="1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-0.58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-0.73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0.85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0.53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0.58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-0.82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-0.53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0.85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0.58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0.44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-0.69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sp>
        <p:nvSpPr>
          <p:cNvPr id="94" name="Google Shape;94;p18"/>
          <p:cNvSpPr/>
          <p:nvPr/>
        </p:nvSpPr>
        <p:spPr>
          <a:xfrm>
            <a:off x="93650" y="331375"/>
            <a:ext cx="806700" cy="3868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4019700" y="1834975"/>
            <a:ext cx="947700" cy="40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6663500" y="1793750"/>
            <a:ext cx="2362800" cy="425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4264650" y="3306525"/>
            <a:ext cx="43800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Давайте посмотрим, сколько информации нам даст перемножение только первых двух компонентов этой матрицы.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19"/>
          <p:cNvGraphicFramePr/>
          <p:nvPr/>
        </p:nvGraphicFramePr>
        <p:xfrm>
          <a:off x="642650" y="76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{5F711768-F790-4FDE-8C64-19ACC25A04E7}</a:tableStyleId>
              </a:tblPr>
              <a:tblGrid>
                <a:gridCol w="1024025"/>
                <a:gridCol w="505350"/>
                <a:gridCol w="555775"/>
                <a:gridCol w="505350"/>
                <a:gridCol w="555775"/>
                <a:gridCol w="447725"/>
              </a:tblGrid>
              <a:tr h="31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T1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T2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T3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T4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T5</a:t>
                      </a:r>
                      <a:endParaRPr b="1"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бегемот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rgbClr val="FF0000"/>
                          </a:solidFill>
                        </a:rPr>
                        <a:t>ведьма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кот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rgbClr val="FF0000"/>
                          </a:solidFill>
                        </a:rPr>
                        <a:t>маргарита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rgbClr val="FF0000"/>
                          </a:solidFill>
                        </a:rPr>
                        <a:t>несет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по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улице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rgbClr val="FF0000"/>
                          </a:solidFill>
                        </a:rPr>
                        <a:t>цветы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черный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шел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graphicFrame>
        <p:nvGraphicFramePr>
          <p:cNvPr id="103" name="Google Shape;103;p19"/>
          <p:cNvGraphicFramePr/>
          <p:nvPr/>
        </p:nvGraphicFramePr>
        <p:xfrm>
          <a:off x="4764350" y="76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{5F711768-F790-4FDE-8C64-19ACC25A04E7}</a:tableStyleId>
              </a:tblPr>
              <a:tblGrid>
                <a:gridCol w="1024025"/>
                <a:gridCol w="505350"/>
                <a:gridCol w="555775"/>
                <a:gridCol w="505350"/>
                <a:gridCol w="555775"/>
                <a:gridCol w="447725"/>
              </a:tblGrid>
              <a:tr h="31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T1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T2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T3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T4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T5</a:t>
                      </a:r>
                      <a:endParaRPr b="1"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бегемот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0.55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0.36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0.69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rgbClr val="FF0000"/>
                          </a:solidFill>
                        </a:rPr>
                        <a:t>ведьма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0.45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0.28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кот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0.64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0.41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0.80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rgbClr val="FF0000"/>
                          </a:solidFill>
                        </a:rPr>
                        <a:t>маргарита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1.17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0.72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rgbClr val="FF0000"/>
                          </a:solidFill>
                        </a:rPr>
                        <a:t>несет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0.72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0.45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по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0.75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0.49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0.95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улице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0.75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0.49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0.95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rgbClr val="FF0000"/>
                          </a:solidFill>
                        </a:rPr>
                        <a:t>цветы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0.72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0.45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черный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0.64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0.41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0.80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шел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0.75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0.49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0.95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sp>
        <p:nvSpPr>
          <p:cNvPr id="104" name="Google Shape;104;p19"/>
          <p:cNvSpPr txBox="1"/>
          <p:nvPr/>
        </p:nvSpPr>
        <p:spPr>
          <a:xfrm>
            <a:off x="642650" y="4351075"/>
            <a:ext cx="77157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Посмотрите на исходную матрицу и на новую и сделайте выводы о том, как изменилась представленная информация.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0"/>
          <p:cNvGraphicFramePr/>
          <p:nvPr/>
        </p:nvGraphicFramePr>
        <p:xfrm>
          <a:off x="352950" y="102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{5F711768-F790-4FDE-8C64-19ACC25A04E7}</a:tableStyleId>
              </a:tblPr>
              <a:tblGrid>
                <a:gridCol w="515125"/>
                <a:gridCol w="391550"/>
                <a:gridCol w="356725"/>
                <a:gridCol w="356775"/>
                <a:gridCol w="363900"/>
                <a:gridCol w="371050"/>
                <a:gridCol w="392475"/>
                <a:gridCol w="392475"/>
                <a:gridCol w="392475"/>
                <a:gridCol w="413950"/>
                <a:gridCol w="371075"/>
              </a:tblGrid>
              <a:tr h="370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/>
                        <a:t>бегемот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-0.33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-0.15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0.93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0.00</a:t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>
                          <a:solidFill>
                            <a:srgbClr val="FF0000"/>
                          </a:solidFill>
                        </a:rPr>
                        <a:t>ведьма</a:t>
                      </a:r>
                      <a:endParaRPr b="1" sz="9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0.28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0.72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0.30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0.30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0.24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-0.26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0.30</a:t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/>
                        <a:t>кот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-0.38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-0.55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-0.22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-0.18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-0.18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-0.63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-0.18</a:t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>
                          <a:solidFill>
                            <a:srgbClr val="FF0000"/>
                          </a:solidFill>
                        </a:rPr>
                        <a:t>маргарита</a:t>
                      </a:r>
                      <a:endParaRPr b="1" sz="9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0.72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0.28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-0.30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-0.30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-0.24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0.26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-0.30</a:t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>
                          <a:solidFill>
                            <a:srgbClr val="FF0000"/>
                          </a:solidFill>
                        </a:rPr>
                        <a:t>несет</a:t>
                      </a:r>
                      <a:endParaRPr b="1" sz="9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0.45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-0.45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0.29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0.29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-0.53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-0.25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0.29</a:t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/>
                        <a:t>по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-0.45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0.35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-0.10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0.67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-0.33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-0.33</a:t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/>
                        <a:t>улице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-0.45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0.35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-0.10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-0.33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0.67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-0.33</a:t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>
                          <a:solidFill>
                            <a:srgbClr val="FF0000"/>
                          </a:solidFill>
                        </a:rPr>
                        <a:t>цветы</a:t>
                      </a:r>
                      <a:endParaRPr b="1" sz="9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0.45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-0.45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0.01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0.01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0.77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-0.01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0.01</a:t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/>
                        <a:t>черный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-0.38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-0.55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-0.22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0.18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0.18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0.63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0.18</a:t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/>
                        <a:t>шел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-0.45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0.35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-0.10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-0.33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-0.33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0.67</a:t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sp>
        <p:nvSpPr>
          <p:cNvPr id="110" name="Google Shape;110;p20"/>
          <p:cNvSpPr/>
          <p:nvPr/>
        </p:nvSpPr>
        <p:spPr>
          <a:xfrm>
            <a:off x="868075" y="1024850"/>
            <a:ext cx="748200" cy="3708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352975" y="216125"/>
            <a:ext cx="84213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Попробуем изобразить два компонента матрицы U на плоскости: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625" y="1024850"/>
            <a:ext cx="2887725" cy="27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4992225" y="3991250"/>
            <a:ext cx="39189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Можно видеть, что слова линейно разделимы по темам документов, а отдельные слова (“Бегемот” и “кот”, “по”, “улице” и “</a:t>
            </a:r>
            <a:r>
              <a:rPr lang="ru">
                <a:solidFill>
                  <a:schemeClr val="dk2"/>
                </a:solidFill>
              </a:rPr>
              <a:t>шел</a:t>
            </a:r>
            <a:r>
              <a:rPr lang="ru">
                <a:solidFill>
                  <a:schemeClr val="dk2"/>
                </a:solidFill>
              </a:rPr>
              <a:t>”) расположены очень близко.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352975" y="216125"/>
            <a:ext cx="84213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А теперь изобразим два компонента матрицы V</a:t>
            </a:r>
            <a:r>
              <a:rPr baseline="30000" lang="ru" sz="1800">
                <a:solidFill>
                  <a:schemeClr val="dk2"/>
                </a:solidFill>
              </a:rPr>
              <a:t>T</a:t>
            </a:r>
            <a:r>
              <a:rPr lang="ru" sz="1800">
                <a:solidFill>
                  <a:schemeClr val="dk2"/>
                </a:solidFill>
              </a:rPr>
              <a:t>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4560000" y="4358675"/>
            <a:ext cx="4214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Классы документов также линейно разделимы.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825" y="1146525"/>
            <a:ext cx="2873200" cy="2765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1"/>
          <p:cNvGraphicFramePr/>
          <p:nvPr/>
        </p:nvGraphicFramePr>
        <p:xfrm>
          <a:off x="898850" y="1800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{5F711768-F790-4FDE-8C64-19ACC25A04E7}</a:tableStyleId>
              </a:tblPr>
              <a:tblGrid>
                <a:gridCol w="574650"/>
                <a:gridCol w="574650"/>
                <a:gridCol w="574650"/>
                <a:gridCol w="574650"/>
                <a:gridCol w="574650"/>
              </a:tblGrid>
              <a:tr h="299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T1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T2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T3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T4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T5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99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-0.58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-0.73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99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0.85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0.53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99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0.58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-0.82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99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-0.53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0.85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99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0.58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0.44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-0.69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sp>
        <p:nvSpPr>
          <p:cNvPr id="122" name="Google Shape;122;p21"/>
          <p:cNvSpPr/>
          <p:nvPr/>
        </p:nvSpPr>
        <p:spPr>
          <a:xfrm>
            <a:off x="898775" y="2100250"/>
            <a:ext cx="2873400" cy="599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4285F4"/>
      </a:accent1>
      <a:accent2>
        <a:srgbClr val="212121"/>
      </a:accent2>
      <a:accent3>
        <a:srgbClr val="000000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