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ducation.yandex.ru/handbook/ml/article/kross-validaciya"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odules/grid_search.html#randomized-parameter-search"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4bcfe8ac0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4bcfe8ac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4bcfe8ac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4bcfe8ac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solidFill>
                  <a:schemeClr val="hlink"/>
                </a:solidFill>
                <a:hlinkClick r:id="rId2"/>
              </a:rPr>
              <a:t>https://education.yandex.ru/handbook/ml/article/kross-validaciya</a:t>
            </a:r>
            <a:r>
              <a:rPr lang="ru"/>
              <a: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4bcfe8ac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4bcfe8ac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a954449d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a954449d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557ea5fe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557ea5fe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f4bcfe8ac0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f4bcfe8ac0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4bcfe8ac0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4bcfe8ac0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f4bcfe8ac0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4bcfe8ac0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solidFill>
                  <a:schemeClr val="hlink"/>
                </a:solidFill>
                <a:hlinkClick r:id="rId2"/>
              </a:rPr>
              <a:t>https://scikit-learn.org/stable/modules/grid_search.html#randomized-parameter-search</a:t>
            </a:r>
            <a:r>
              <a:rPr lang="ru"/>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4bcfe8ac0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4bcfe8ac0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af431b1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af431b1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565a61d5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565a61d5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afb23442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afb23442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557ea5f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557ea5f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565a61d5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565a61d5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565a61d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565a61d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400"/>
              </a:spcBef>
              <a:spcAft>
                <a:spcPts val="0"/>
              </a:spcAft>
              <a:buClr>
                <a:schemeClr val="dk1"/>
              </a:buClr>
              <a:buSzPts val="1100"/>
              <a:buChar char="●"/>
            </a:pPr>
            <a:r>
              <a:rPr lang="ru"/>
              <a:t>The validation curve summarizes the tradeoff between training and validation errors as we vary the model complexity. The learning curve summarizes the tradeoff between training and validation errors as we vary the size of the training set.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4bcfe8ac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4bcfe8ac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4bcfe8ac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4bcfe8ac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a954449d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a954449d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557ea5f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557ea5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hyperlink" Target="https://scikit-learn.org/stable/modules/cross_validati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ducation.yandex.ru/handbook/ml/article/kross-validaciy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colab.research.google.com/drive/1Nic5LHcsHaJbvQ8QrgCU4wHQTPKDAVEU?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olab.research.google.com/drive/11kuP8a9SEX3wgh6NaKOnvU03KS2YGcdo?usp=sharing" TargetMode="External"/><Relationship Id="rId4" Type="http://schemas.openxmlformats.org/officeDocument/2006/relationships/hyperlink" Target="https://colab.research.google.com/drive/1VAZr7l1VrKSW-2C3vnwo3yqHK9FImLT8?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forms.gle/DNLqySg595cTx8RZ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jakevdp.github.io/PythonDataScienceHandbook/06.00-figure-code.html#Bias-Variance-Tradeof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akevdp.github.io/PythonDataScienceHandbook/06.00-figure-code.html#Bias-Variance-Tradeoff-Metrics"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jakevdp.github.io/PythonDataScienceHandbook/06.00-figure-code.html#Validation-Curve" TargetMode="External"/><Relationship Id="rId4" Type="http://schemas.openxmlformats.org/officeDocument/2006/relationships/hyperlink" Target="https://jakevdp.github.io/PythonDataScienceHandbook/05.03-hyperparameters-and-model-validation.html#Learning-curves-in-Scikit-Learn" TargetMode="External"/><Relationship Id="rId5" Type="http://schemas.openxmlformats.org/officeDocument/2006/relationships/image" Target="../media/image5.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jakevdp.github.io/PythonDataScienceHandbook/06.00-figure-code.html#Learning-Curv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scikit-learn.org/stable/modules/cross_validation.html"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Валидация и подбор гиперпараметров</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Кросс-валидация</a:t>
            </a:r>
            <a:endParaRPr/>
          </a:p>
        </p:txBody>
      </p:sp>
      <p:pic>
        <p:nvPicPr>
          <p:cNvPr id="116" name="Google Shape;116;p22"/>
          <p:cNvPicPr preferRelativeResize="0"/>
          <p:nvPr/>
        </p:nvPicPr>
        <p:blipFill>
          <a:blip r:embed="rId3">
            <a:alphaModFix/>
          </a:blip>
          <a:stretch>
            <a:fillRect/>
          </a:stretch>
        </p:blipFill>
        <p:spPr>
          <a:xfrm>
            <a:off x="2150200" y="1197825"/>
            <a:ext cx="4843601" cy="3354951"/>
          </a:xfrm>
          <a:prstGeom prst="rect">
            <a:avLst/>
          </a:prstGeom>
          <a:noFill/>
          <a:ln>
            <a:noFill/>
          </a:ln>
        </p:spPr>
      </p:pic>
      <p:sp>
        <p:nvSpPr>
          <p:cNvPr id="117" name="Google Shape;117;p22"/>
          <p:cNvSpPr txBox="1"/>
          <p:nvPr/>
        </p:nvSpPr>
        <p:spPr>
          <a:xfrm>
            <a:off x="119075" y="4754575"/>
            <a:ext cx="50007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https://scikit-learn.org/stable/modules/cross_validation.html</a:t>
            </a:r>
            <a:r>
              <a:rPr lang="ru" sz="900">
                <a:solidFill>
                  <a:schemeClr val="dk2"/>
                </a:solidFill>
              </a:rPr>
              <a:t> </a:t>
            </a:r>
            <a:endParaRPr sz="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Что дальше?</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Итак, у нас есть K моделей, обученные на к фолдах. Как дальше делать предсказания?</a:t>
            </a:r>
            <a:endParaRPr/>
          </a:p>
          <a:p>
            <a:pPr indent="-298450" lvl="0" marL="457200" rtl="0" algn="l">
              <a:spcBef>
                <a:spcPts val="1400"/>
              </a:spcBef>
              <a:spcAft>
                <a:spcPts val="0"/>
              </a:spcAft>
              <a:buClr>
                <a:schemeClr val="dk1"/>
              </a:buClr>
              <a:buSzPts val="1100"/>
              <a:buChar char="●"/>
            </a:pPr>
            <a:r>
              <a:rPr lang="ru"/>
              <a:t>Д</a:t>
            </a:r>
            <a:r>
              <a:rPr lang="ru"/>
              <a:t>елать предсказание с помощью усреднения предсказаний этих k моделей;</a:t>
            </a:r>
            <a:endParaRPr/>
          </a:p>
          <a:p>
            <a:pPr indent="-298450" lvl="0" marL="457200" rtl="0" algn="l">
              <a:spcBef>
                <a:spcPts val="0"/>
              </a:spcBef>
              <a:spcAft>
                <a:spcPts val="0"/>
              </a:spcAft>
              <a:buClr>
                <a:schemeClr val="dk1"/>
              </a:buClr>
              <a:buSzPts val="1100"/>
              <a:buChar char="●"/>
            </a:pPr>
            <a:r>
              <a:rPr lang="ru"/>
              <a:t>Из этих моделей выбрать ту, которая показала лучший результат на своём тестовом фолде, и применять дальше её;</a:t>
            </a:r>
            <a:endParaRPr/>
          </a:p>
          <a:p>
            <a:pPr indent="-298450" lvl="0" marL="457200" rtl="0" algn="l">
              <a:spcBef>
                <a:spcPts val="0"/>
              </a:spcBef>
              <a:spcAft>
                <a:spcPts val="0"/>
              </a:spcAft>
              <a:buClr>
                <a:schemeClr val="dk1"/>
              </a:buClr>
              <a:buSzPts val="1100"/>
              <a:buChar char="●"/>
            </a:pPr>
            <a:r>
              <a:rPr lang="ru"/>
              <a:t>Заново обучить модель уже на всех k фолдах и делать предсказания уже этой моделью.</a:t>
            </a:r>
            <a:endParaRPr/>
          </a:p>
          <a:p>
            <a:pPr indent="0" lvl="0" marL="0" rtl="0" algn="l">
              <a:spcBef>
                <a:spcPts val="14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Важно помнить</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 идеале, е</a:t>
            </a:r>
            <a:r>
              <a:rPr lang="ru"/>
              <a:t>сли вы осуществляете препроцессинг или feature engineering, это должно происходить отдельно для каждой из k итераций и каждый раз только на соответствующей обучающей выборке. Иными словами, вы прогоняете через кросс-валидацию не только модель, но и весь пайплайн, включая предобработку.</a:t>
            </a:r>
            <a:endParaRPr/>
          </a:p>
          <a:p>
            <a:pPr indent="0" lvl="0" marL="0" rtl="0" algn="l">
              <a:spcBef>
                <a:spcPts val="1200"/>
              </a:spcBef>
              <a:spcAft>
                <a:spcPts val="1200"/>
              </a:spcAft>
              <a:buNone/>
            </a:pPr>
            <a:r>
              <a:rPr lang="ru"/>
              <a:t>Различные примеры того, как тестовые данные “протекают” в тренировочные: </a:t>
            </a:r>
            <a:r>
              <a:rPr lang="ru" u="sng">
                <a:solidFill>
                  <a:schemeClr val="hlink"/>
                </a:solidFill>
                <a:hlinkClick r:id="rId3"/>
              </a:rPr>
              <a:t>https://education.yandex.ru/handbook/ml/article/kross-validaciya</a:t>
            </a:r>
            <a:r>
              <a:rPr lang="ru"/>
              <a:t> (пункт “Примеры подмешивания тестовых данных в тренировочные”).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Подбор гиперпараметров</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Подбор гиперпараметров</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П</a:t>
            </a:r>
            <a:r>
              <a:rPr lang="ru"/>
              <a:t>араметры настраиваются в процессе обучения модели на данных. Например, веса в линейной регрессии, нейросетях, структура решающего дерева;</a:t>
            </a:r>
            <a:endParaRPr/>
          </a:p>
          <a:p>
            <a:pPr indent="-342900" lvl="0" marL="457200" rtl="0" algn="l">
              <a:spcBef>
                <a:spcPts val="1000"/>
              </a:spcBef>
              <a:spcAft>
                <a:spcPts val="1000"/>
              </a:spcAft>
              <a:buSzPts val="1800"/>
              <a:buChar char="●"/>
            </a:pPr>
            <a:r>
              <a:rPr lang="ru"/>
              <a:t>Гиперпараметры — это характеристики модели, которые фиксируются до начала обучения: глубина решающего дерева, значение силы регуляризации в линейной модели, learning rate для градиентного спуска.</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Напоминание</a:t>
            </a:r>
            <a:endParaRPr/>
          </a:p>
        </p:txBody>
      </p:sp>
      <p:sp>
        <p:nvSpPr>
          <p:cNvPr id="146" name="Google Shape;146;p27"/>
          <p:cNvSpPr txBox="1"/>
          <p:nvPr>
            <p:ph idx="1" type="body"/>
          </p:nvPr>
        </p:nvSpPr>
        <p:spPr>
          <a:xfrm>
            <a:off x="311700" y="1152475"/>
            <a:ext cx="8520600" cy="37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Вспомним, какие гиперпараметры мы уже знаем:</a:t>
            </a:r>
            <a:endParaRPr/>
          </a:p>
          <a:p>
            <a:pPr indent="-342900" lvl="0" marL="457200" rtl="0" algn="l">
              <a:spcBef>
                <a:spcPts val="1200"/>
              </a:spcBef>
              <a:spcAft>
                <a:spcPts val="0"/>
              </a:spcAft>
              <a:buSzPts val="1800"/>
              <a:buChar char="●"/>
            </a:pPr>
            <a:r>
              <a:rPr lang="ru"/>
              <a:t>Аддитивное сглаживание для наивного Байеса - помогает избежать зануления вероятностей;</a:t>
            </a:r>
            <a:endParaRPr/>
          </a:p>
          <a:p>
            <a:pPr indent="-342900" lvl="0" marL="457200" rtl="0" algn="l">
              <a:spcBef>
                <a:spcPts val="0"/>
              </a:spcBef>
              <a:spcAft>
                <a:spcPts val="0"/>
              </a:spcAft>
              <a:buSzPts val="1800"/>
              <a:buChar char="●"/>
            </a:pPr>
            <a:r>
              <a:rPr lang="ru"/>
              <a:t>Learning rate - небольшое число, на которое </a:t>
            </a:r>
            <a:r>
              <a:rPr b="1" lang="ru"/>
              <a:t>после вычисления производной функции потерь</a:t>
            </a:r>
            <a:r>
              <a:rPr lang="ru"/>
              <a:t> домножается то число, на которое мы будем изменять вес (когда мы спускаемся с холма, шаг, который мы хотим сделать - это значение частной производной функции потерь, а learning rate - скорость нашего движения);</a:t>
            </a:r>
            <a:endParaRPr/>
          </a:p>
          <a:p>
            <a:pPr indent="-342900" lvl="0" marL="457200" rtl="0" algn="l">
              <a:spcBef>
                <a:spcPts val="0"/>
              </a:spcBef>
              <a:spcAft>
                <a:spcPts val="0"/>
              </a:spcAft>
              <a:buSzPts val="1800"/>
              <a:buChar char="●"/>
            </a:pPr>
            <a:r>
              <a:rPr lang="ru"/>
              <a:t>λ - параметр, на который домножаются веса </a:t>
            </a:r>
            <a:r>
              <a:rPr b="1" lang="ru"/>
              <a:t>внутри функции потерь</a:t>
            </a:r>
            <a:r>
              <a:rPr lang="ru"/>
              <a:t> в регрессиях Ridge и LASSO. Помогает менять значения конкретных весов.</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Как найти оптимальные значения гиперпараметров?</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Самый простой способ - перебрать все возможные комбинации.</a:t>
            </a:r>
            <a:endParaRPr/>
          </a:p>
          <a:p>
            <a:pPr indent="0" lvl="0" marL="0" rtl="0" algn="l">
              <a:spcBef>
                <a:spcPts val="1200"/>
              </a:spcBef>
              <a:spcAft>
                <a:spcPts val="0"/>
              </a:spcAft>
              <a:buNone/>
            </a:pPr>
            <a:r>
              <a:rPr b="1" lang="ru"/>
              <a:t>Grid Search:</a:t>
            </a:r>
            <a:endParaRPr b="1"/>
          </a:p>
          <a:p>
            <a:pPr indent="-298450" lvl="0" marL="457200" rtl="0" algn="l">
              <a:spcBef>
                <a:spcPts val="1400"/>
              </a:spcBef>
              <a:spcAft>
                <a:spcPts val="0"/>
              </a:spcAft>
              <a:buClr>
                <a:schemeClr val="dk1"/>
              </a:buClr>
              <a:buSzPts val="1100"/>
              <a:buChar char="●"/>
            </a:pPr>
            <a:r>
              <a:rPr lang="ru"/>
              <a:t>Для каждого гиперпараметра фиксируется несколько значений;</a:t>
            </a:r>
            <a:endParaRPr/>
          </a:p>
          <a:p>
            <a:pPr indent="-298450" lvl="0" marL="457200" rtl="0" algn="l">
              <a:spcBef>
                <a:spcPts val="1000"/>
              </a:spcBef>
              <a:spcAft>
                <a:spcPts val="0"/>
              </a:spcAft>
              <a:buClr>
                <a:schemeClr val="dk1"/>
              </a:buClr>
              <a:buSzPts val="1100"/>
              <a:buChar char="●"/>
            </a:pPr>
            <a:r>
              <a:rPr lang="ru"/>
              <a:t>Перебираются все комбинации значений различных гиперпараметров, на каждой из этих комбинаций модель обучается и тестируется;</a:t>
            </a:r>
            <a:endParaRPr/>
          </a:p>
          <a:p>
            <a:pPr indent="-298450" lvl="0" marL="457200" rtl="0" algn="l">
              <a:spcBef>
                <a:spcPts val="1400"/>
              </a:spcBef>
              <a:spcAft>
                <a:spcPts val="1000"/>
              </a:spcAft>
              <a:buClr>
                <a:schemeClr val="dk1"/>
              </a:buClr>
              <a:buSzPts val="1100"/>
              <a:buChar char="●"/>
            </a:pPr>
            <a:r>
              <a:rPr lang="ru"/>
              <a:t>Выбирается комбинация, на которой модель показывает лучшее качество.</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 если комбинаций слишком много?</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Random Search:</a:t>
            </a:r>
            <a:endParaRPr b="1"/>
          </a:p>
          <a:p>
            <a:pPr indent="-342900" lvl="0" marL="457200" rtl="0" algn="l">
              <a:spcBef>
                <a:spcPts val="1200"/>
              </a:spcBef>
              <a:spcAft>
                <a:spcPts val="0"/>
              </a:spcAft>
              <a:buSzPts val="1800"/>
              <a:buChar char="●"/>
            </a:pPr>
            <a:r>
              <a:rPr lang="ru"/>
              <a:t>Для каждого гиперпараметра задаётся распределение, из которого выбирается его значение, и комбинация гиперпараметров составляется семплированием из этих распределений.</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Практика: </a:t>
            </a:r>
            <a:r>
              <a:rPr lang="ru" u="sng">
                <a:solidFill>
                  <a:schemeClr val="hlink"/>
                </a:solidFill>
                <a:hlinkClick r:id="rId3"/>
              </a:rPr>
              <a:t>https://colab.research.google.com/drive/1Nic5LHcsHaJbvQ8QrgCU4wHQTPKDAVEU?usp=sharing</a:t>
            </a:r>
            <a:r>
              <a:rPr lang="ru"/>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Упражнения: </a:t>
            </a:r>
            <a:r>
              <a:rPr lang="ru" u="sng">
                <a:solidFill>
                  <a:schemeClr val="hlink"/>
                </a:solidFill>
                <a:hlinkClick r:id="rId3"/>
              </a:rPr>
              <a:t>https://colab.research.google.com/drive/11kuP8a9SEX3wgh6NaKOnvU03KS2YGcdo?usp=sharing</a:t>
            </a:r>
            <a:r>
              <a:rPr lang="ru"/>
              <a:t> </a:t>
            </a:r>
            <a:endParaRPr/>
          </a:p>
          <a:p>
            <a:pPr indent="0" lvl="0" marL="0" rtl="0" algn="ctr">
              <a:spcBef>
                <a:spcPts val="0"/>
              </a:spcBef>
              <a:spcAft>
                <a:spcPts val="0"/>
              </a:spcAft>
              <a:buNone/>
            </a:pPr>
            <a:r>
              <a:rPr lang="ru"/>
              <a:t>Решения: </a:t>
            </a:r>
            <a:r>
              <a:rPr lang="ru" u="sng">
                <a:solidFill>
                  <a:schemeClr val="hlink"/>
                </a:solidFill>
                <a:hlinkClick r:id="rId4"/>
              </a:rPr>
              <a:t>https://colab.research.google.com/drive/1VAZr7l1VrKSW-2C3vnwo3yqHK9FImLT8?usp=sharing</a:t>
            </a:r>
            <a:r>
              <a:rPr lang="ru"/>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Обучение и переобучение: терминология</a:t>
            </a:r>
            <a:endParaRPr/>
          </a:p>
        </p:txBody>
      </p:sp>
      <p:sp>
        <p:nvSpPr>
          <p:cNvPr id="60" name="Google Shape;60;p14"/>
          <p:cNvSpPr txBox="1"/>
          <p:nvPr>
            <p:ph idx="1" type="body"/>
          </p:nvPr>
        </p:nvSpPr>
        <p:spPr>
          <a:xfrm>
            <a:off x="311700" y="1152475"/>
            <a:ext cx="8520600" cy="363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ru"/>
              <a:t>Underfitting: недообучение, недостаточная обобщающая способность модели;</a:t>
            </a:r>
            <a:endParaRPr/>
          </a:p>
          <a:p>
            <a:pPr indent="-342900" lvl="0" marL="457200" rtl="0" algn="l">
              <a:spcBef>
                <a:spcPts val="1000"/>
              </a:spcBef>
              <a:spcAft>
                <a:spcPts val="0"/>
              </a:spcAft>
              <a:buSzPts val="1800"/>
              <a:buChar char="●"/>
            </a:pPr>
            <a:r>
              <a:rPr lang="ru"/>
              <a:t>Overfitting: переобучение. Модель слишком хорошо выучивает тренировочные данные и теряет предсказательную способность на тестовых. В широком смысле переобучением называют любой случай, при котором качество предсказаний модели искусственно завышается;</a:t>
            </a:r>
            <a:endParaRPr/>
          </a:p>
          <a:p>
            <a:pPr indent="-342900" lvl="0" marL="457200" rtl="0" algn="l">
              <a:spcBef>
                <a:spcPts val="1000"/>
              </a:spcBef>
              <a:spcAft>
                <a:spcPts val="0"/>
              </a:spcAft>
              <a:buSzPts val="1800"/>
              <a:buChar char="●"/>
            </a:pPr>
            <a:r>
              <a:rPr lang="ru"/>
              <a:t>Bias: смещение. Показывает, насколько сильно средний ответ алгоритма отличается от «идеального предсказания»;</a:t>
            </a:r>
            <a:endParaRPr/>
          </a:p>
          <a:p>
            <a:pPr indent="-342900" lvl="0" marL="457200" rtl="0" algn="l">
              <a:spcBef>
                <a:spcPts val="1000"/>
              </a:spcBef>
              <a:spcAft>
                <a:spcPts val="1000"/>
              </a:spcAft>
              <a:buSzPts val="1800"/>
              <a:buChar char="●"/>
            </a:pPr>
            <a:r>
              <a:rPr lang="ru"/>
              <a:t>Variance: дисперсия/разброс. Показывает чувствительность модели к изменениям в обучающих данных.</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Квиз: </a:t>
            </a:r>
            <a:r>
              <a:rPr lang="ru" u="sng">
                <a:solidFill>
                  <a:schemeClr val="hlink"/>
                </a:solidFill>
                <a:hlinkClick r:id="rId3"/>
              </a:rPr>
              <a:t>https://forms.gle/DNLqySg595cTx8RZ9</a:t>
            </a:r>
            <a:r>
              <a:rPr lang="ru"/>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Bias-variance tradeoff</a:t>
            </a:r>
            <a:endParaRPr/>
          </a:p>
        </p:txBody>
      </p:sp>
      <p:pic>
        <p:nvPicPr>
          <p:cNvPr id="66" name="Google Shape;66;p15"/>
          <p:cNvPicPr preferRelativeResize="0"/>
          <p:nvPr/>
        </p:nvPicPr>
        <p:blipFill>
          <a:blip r:embed="rId3">
            <a:alphaModFix/>
          </a:blip>
          <a:stretch>
            <a:fillRect/>
          </a:stretch>
        </p:blipFill>
        <p:spPr>
          <a:xfrm>
            <a:off x="669925" y="1248900"/>
            <a:ext cx="7509701" cy="3000675"/>
          </a:xfrm>
          <a:prstGeom prst="rect">
            <a:avLst/>
          </a:prstGeom>
          <a:noFill/>
          <a:ln>
            <a:noFill/>
          </a:ln>
        </p:spPr>
      </p:pic>
      <p:sp>
        <p:nvSpPr>
          <p:cNvPr id="67" name="Google Shape;67;p15"/>
          <p:cNvSpPr txBox="1"/>
          <p:nvPr/>
        </p:nvSpPr>
        <p:spPr>
          <a:xfrm>
            <a:off x="316975" y="4480750"/>
            <a:ext cx="80682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нарисована по коду отсюда: </a:t>
            </a:r>
            <a:r>
              <a:rPr lang="ru" sz="900" u="sng">
                <a:solidFill>
                  <a:schemeClr val="hlink"/>
                </a:solidFill>
                <a:hlinkClick r:id="rId4"/>
              </a:rPr>
              <a:t>https://jakevdp.github.io/PythonDataScienceHandbook/06.00-figure-code.html#Bias-Variance-Tradeoff</a:t>
            </a:r>
            <a:r>
              <a:rPr lang="ru" sz="900">
                <a:solidFill>
                  <a:schemeClr val="dk2"/>
                </a:solidFill>
              </a:rPr>
              <a:t>. </a:t>
            </a:r>
            <a:r>
              <a:rPr lang="ru" sz="900">
                <a:solidFill>
                  <a:schemeClr val="dk1"/>
                </a:solidFill>
              </a:rPr>
              <a:t>Степени полиномов: 1, 3, 20</a:t>
            </a:r>
            <a:r>
              <a:rPr lang="ru" sz="900">
                <a:solidFill>
                  <a:schemeClr val="dk2"/>
                </a:solidFill>
              </a:rPr>
              <a:t>.</a:t>
            </a:r>
            <a:endParaRPr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Bias-variance tradeoff</a:t>
            </a:r>
            <a:endParaRPr/>
          </a:p>
        </p:txBody>
      </p:sp>
      <p:sp>
        <p:nvSpPr>
          <p:cNvPr id="73" name="Google Shape;73;p16"/>
          <p:cNvSpPr txBox="1"/>
          <p:nvPr/>
        </p:nvSpPr>
        <p:spPr>
          <a:xfrm>
            <a:off x="316975" y="4480750"/>
            <a:ext cx="8068200" cy="2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нарисована по коду отсюда: </a:t>
            </a:r>
            <a:r>
              <a:rPr lang="ru" sz="900" u="sng">
                <a:solidFill>
                  <a:schemeClr val="hlink"/>
                </a:solidFill>
                <a:hlinkClick r:id="rId3"/>
              </a:rPr>
              <a:t>https://jakevdp.github.io/PythonDataScienceHandbook/06.00-figure-code.html#Bias-Variance-Tradeoff-Metrics</a:t>
            </a:r>
            <a:r>
              <a:rPr lang="ru" sz="900">
                <a:solidFill>
                  <a:schemeClr val="dk2"/>
                </a:solidFill>
              </a:rPr>
              <a:t>.</a:t>
            </a:r>
            <a:r>
              <a:rPr lang="ru" sz="900">
                <a:solidFill>
                  <a:schemeClr val="dk2"/>
                </a:solidFill>
              </a:rPr>
              <a:t> Степени полиномов: 1, 3, 20.</a:t>
            </a:r>
            <a:endParaRPr sz="900">
              <a:solidFill>
                <a:schemeClr val="dk2"/>
              </a:solidFill>
            </a:endParaRPr>
          </a:p>
        </p:txBody>
      </p:sp>
      <p:pic>
        <p:nvPicPr>
          <p:cNvPr id="74" name="Google Shape;74;p16"/>
          <p:cNvPicPr preferRelativeResize="0"/>
          <p:nvPr/>
        </p:nvPicPr>
        <p:blipFill>
          <a:blip r:embed="rId4">
            <a:alphaModFix/>
          </a:blip>
          <a:stretch>
            <a:fillRect/>
          </a:stretch>
        </p:blipFill>
        <p:spPr>
          <a:xfrm>
            <a:off x="311700" y="1164379"/>
            <a:ext cx="8520599" cy="29893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Зачем это знать?</a:t>
            </a:r>
            <a:endParaRPr/>
          </a:p>
        </p:txBody>
      </p:sp>
      <p:sp>
        <p:nvSpPr>
          <p:cNvPr id="80" name="Google Shape;80;p17"/>
          <p:cNvSpPr txBox="1"/>
          <p:nvPr>
            <p:ph idx="1" type="body"/>
          </p:nvPr>
        </p:nvSpPr>
        <p:spPr>
          <a:xfrm>
            <a:off x="311700" y="1152475"/>
            <a:ext cx="46728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ru" sz="1500"/>
              <a:t>Чтобы найти лучшую модель.</a:t>
            </a:r>
            <a:endParaRPr sz="1500"/>
          </a:p>
          <a:p>
            <a:pPr indent="-304800" lvl="0" marL="457200" rtl="0" algn="l">
              <a:spcBef>
                <a:spcPts val="1400"/>
              </a:spcBef>
              <a:spcAft>
                <a:spcPts val="0"/>
              </a:spcAft>
              <a:buClr>
                <a:schemeClr val="dk1"/>
              </a:buClr>
              <a:buSzPts val="1200"/>
              <a:buChar char="●"/>
            </a:pPr>
            <a:r>
              <a:rPr lang="ru" sz="1500"/>
              <a:t>При большом смещении качество во время тренировки близко к качеству на валидации, но, как правило, достаточно малó;</a:t>
            </a:r>
            <a:endParaRPr sz="1500"/>
          </a:p>
          <a:p>
            <a:pPr indent="-304800" lvl="0" marL="457200" rtl="0" algn="l">
              <a:spcBef>
                <a:spcPts val="1400"/>
              </a:spcBef>
              <a:spcAft>
                <a:spcPts val="0"/>
              </a:spcAft>
              <a:buClr>
                <a:schemeClr val="dk1"/>
              </a:buClr>
              <a:buSzPts val="1200"/>
              <a:buChar char="●"/>
            </a:pPr>
            <a:r>
              <a:rPr lang="ru" sz="1500"/>
              <a:t>При большой дисперсии качество на тренировочной выборке растет, а на валидационной со временем уменьшается.</a:t>
            </a:r>
            <a:endParaRPr sz="1500"/>
          </a:p>
          <a:p>
            <a:pPr indent="0" lvl="0" marL="0" rtl="0" algn="l">
              <a:spcBef>
                <a:spcPts val="1400"/>
              </a:spcBef>
              <a:spcAft>
                <a:spcPts val="1000"/>
              </a:spcAft>
              <a:buNone/>
            </a:pPr>
            <a:r>
              <a:rPr lang="ru" sz="1500"/>
              <a:t>=&gt; Нужно выбирать что-то среднее.</a:t>
            </a:r>
            <a:endParaRPr sz="1500"/>
          </a:p>
        </p:txBody>
      </p:sp>
      <p:sp>
        <p:nvSpPr>
          <p:cNvPr id="81" name="Google Shape;81;p17"/>
          <p:cNvSpPr txBox="1"/>
          <p:nvPr/>
        </p:nvSpPr>
        <p:spPr>
          <a:xfrm>
            <a:off x="311700" y="4265500"/>
            <a:ext cx="5149800" cy="5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Код картинок:</a:t>
            </a:r>
            <a:endParaRPr sz="900">
              <a:solidFill>
                <a:schemeClr val="dk2"/>
              </a:solidFill>
            </a:endParaRPr>
          </a:p>
          <a:p>
            <a:pPr indent="0" lvl="0" marL="0" rtl="0" algn="l">
              <a:spcBef>
                <a:spcPts val="0"/>
              </a:spcBef>
              <a:spcAft>
                <a:spcPts val="0"/>
              </a:spcAft>
              <a:buNone/>
            </a:pPr>
            <a:r>
              <a:rPr lang="ru" sz="900" u="sng">
                <a:solidFill>
                  <a:schemeClr val="hlink"/>
                </a:solidFill>
                <a:hlinkClick r:id="rId3"/>
              </a:rPr>
              <a:t>https://jakevdp.github.io/PythonDataScienceHandbook/06.00-figure-code.html#Validation-Curve</a:t>
            </a:r>
            <a:r>
              <a:rPr lang="ru" sz="900">
                <a:solidFill>
                  <a:schemeClr val="dk2"/>
                </a:solidFill>
              </a:rPr>
              <a:t>;</a:t>
            </a:r>
            <a:endParaRPr sz="900">
              <a:solidFill>
                <a:schemeClr val="dk2"/>
              </a:solidFill>
            </a:endParaRPr>
          </a:p>
          <a:p>
            <a:pPr indent="0" lvl="0" marL="0" rtl="0" algn="l">
              <a:spcBef>
                <a:spcPts val="0"/>
              </a:spcBef>
              <a:spcAft>
                <a:spcPts val="0"/>
              </a:spcAft>
              <a:buNone/>
            </a:pPr>
            <a:r>
              <a:rPr lang="ru" sz="900" u="sng">
                <a:solidFill>
                  <a:schemeClr val="hlink"/>
                </a:solidFill>
                <a:hlinkClick r:id="rId4"/>
              </a:rPr>
              <a:t>https://jakevdp.github.io/PythonDataScienceHandbook/05.03-hyperparameters-and-model-validation.html#Learning-curves-in-Scikit-Learn</a:t>
            </a:r>
            <a:r>
              <a:rPr lang="ru" sz="900">
                <a:solidFill>
                  <a:schemeClr val="dk2"/>
                </a:solidFill>
              </a:rPr>
              <a:t>  </a:t>
            </a:r>
            <a:endParaRPr sz="900">
              <a:solidFill>
                <a:schemeClr val="dk2"/>
              </a:solidFill>
            </a:endParaRPr>
          </a:p>
          <a:p>
            <a:pPr indent="0" lvl="0" marL="0" rtl="0" algn="l">
              <a:spcBef>
                <a:spcPts val="0"/>
              </a:spcBef>
              <a:spcAft>
                <a:spcPts val="0"/>
              </a:spcAft>
              <a:buNone/>
            </a:pPr>
            <a:r>
              <a:t/>
            </a:r>
            <a:endParaRPr sz="900">
              <a:solidFill>
                <a:schemeClr val="dk2"/>
              </a:solidFill>
            </a:endParaRPr>
          </a:p>
        </p:txBody>
      </p:sp>
      <p:pic>
        <p:nvPicPr>
          <p:cNvPr id="82" name="Google Shape;82;p17"/>
          <p:cNvPicPr preferRelativeResize="0"/>
          <p:nvPr/>
        </p:nvPicPr>
        <p:blipFill>
          <a:blip r:embed="rId5">
            <a:alphaModFix/>
          </a:blip>
          <a:stretch>
            <a:fillRect/>
          </a:stretch>
        </p:blipFill>
        <p:spPr>
          <a:xfrm>
            <a:off x="5559000" y="189575"/>
            <a:ext cx="3201500" cy="2473550"/>
          </a:xfrm>
          <a:prstGeom prst="rect">
            <a:avLst/>
          </a:prstGeom>
          <a:noFill/>
          <a:ln>
            <a:noFill/>
          </a:ln>
        </p:spPr>
      </p:pic>
      <p:pic>
        <p:nvPicPr>
          <p:cNvPr id="83" name="Google Shape;83;p17"/>
          <p:cNvPicPr preferRelativeResize="0"/>
          <p:nvPr/>
        </p:nvPicPr>
        <p:blipFill>
          <a:blip r:embed="rId6">
            <a:alphaModFix/>
          </a:blip>
          <a:stretch>
            <a:fillRect/>
          </a:stretch>
        </p:blipFill>
        <p:spPr>
          <a:xfrm>
            <a:off x="5461501" y="2710504"/>
            <a:ext cx="3299000" cy="22733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Как предотвратить переобучение и недообучение</a:t>
            </a:r>
            <a:endParaRPr/>
          </a:p>
        </p:txBody>
      </p:sp>
      <p:sp>
        <p:nvSpPr>
          <p:cNvPr id="89" name="Google Shape;89;p18"/>
          <p:cNvSpPr txBox="1"/>
          <p:nvPr>
            <p:ph idx="1" type="body"/>
          </p:nvPr>
        </p:nvSpPr>
        <p:spPr>
          <a:xfrm>
            <a:off x="311700" y="1152475"/>
            <a:ext cx="4147500" cy="38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800"/>
              <a:t>Переобучение:</a:t>
            </a:r>
            <a:endParaRPr sz="1800"/>
          </a:p>
          <a:p>
            <a:pPr indent="-342900" lvl="0" marL="457200" rtl="0" algn="l">
              <a:spcBef>
                <a:spcPts val="1200"/>
              </a:spcBef>
              <a:spcAft>
                <a:spcPts val="0"/>
              </a:spcAft>
              <a:buSzPts val="1800"/>
              <a:buChar char="●"/>
            </a:pPr>
            <a:r>
              <a:rPr lang="ru" sz="1800"/>
              <a:t>Регуляризовать модель;</a:t>
            </a:r>
            <a:endParaRPr sz="1800"/>
          </a:p>
          <a:p>
            <a:pPr indent="-342900" lvl="0" marL="457200" rtl="0" algn="l">
              <a:spcBef>
                <a:spcPts val="0"/>
              </a:spcBef>
              <a:spcAft>
                <a:spcPts val="0"/>
              </a:spcAft>
              <a:buSzPts val="1800"/>
              <a:buChar char="●"/>
            </a:pPr>
            <a:r>
              <a:rPr lang="ru" sz="1800"/>
              <a:t>Добавить данных;</a:t>
            </a:r>
            <a:endParaRPr sz="1800"/>
          </a:p>
          <a:p>
            <a:pPr indent="-342900" lvl="0" marL="457200" rtl="0" algn="l">
              <a:spcBef>
                <a:spcPts val="0"/>
              </a:spcBef>
              <a:spcAft>
                <a:spcPts val="0"/>
              </a:spcAft>
              <a:buSzPts val="1800"/>
              <a:buChar char="●"/>
            </a:pPr>
            <a:r>
              <a:rPr lang="ru" sz="1800"/>
              <a:t>Не позволять знаниям из тестового множества проникать в тренировочное. </a:t>
            </a:r>
            <a:r>
              <a:rPr b="1" lang="ru" sz="1800"/>
              <a:t>Простейшее решение</a:t>
            </a:r>
            <a:r>
              <a:rPr lang="ru" sz="1800"/>
              <a:t> - иметь три выборки: тренировочную, валидационную и тестовую, и никогда не менять модель, исходя только из результатов на тесте.</a:t>
            </a:r>
            <a:endParaRPr sz="1800"/>
          </a:p>
        </p:txBody>
      </p:sp>
      <p:sp>
        <p:nvSpPr>
          <p:cNvPr id="90" name="Google Shape;90;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800"/>
              <a:t>Недообучение:</a:t>
            </a:r>
            <a:endParaRPr sz="1800"/>
          </a:p>
          <a:p>
            <a:pPr indent="-342900" lvl="0" marL="457200" rtl="0" algn="l">
              <a:spcBef>
                <a:spcPts val="1200"/>
              </a:spcBef>
              <a:spcAft>
                <a:spcPts val="0"/>
              </a:spcAft>
              <a:buSzPts val="1800"/>
              <a:buChar char="●"/>
            </a:pPr>
            <a:r>
              <a:rPr lang="ru" sz="1800"/>
              <a:t>Дать модели больше времени;</a:t>
            </a:r>
            <a:endParaRPr sz="1800"/>
          </a:p>
          <a:p>
            <a:pPr indent="-342900" lvl="0" marL="457200" rtl="0" algn="l">
              <a:spcBef>
                <a:spcPts val="0"/>
              </a:spcBef>
              <a:spcAft>
                <a:spcPts val="0"/>
              </a:spcAft>
              <a:buSzPts val="1800"/>
              <a:buChar char="●"/>
            </a:pPr>
            <a:r>
              <a:rPr lang="ru" sz="1800"/>
              <a:t>Увеличить набор параметров;</a:t>
            </a:r>
            <a:endParaRPr sz="1800"/>
          </a:p>
          <a:p>
            <a:pPr indent="-342900" lvl="0" marL="457200" rtl="0" algn="l">
              <a:spcBef>
                <a:spcPts val="0"/>
              </a:spcBef>
              <a:spcAft>
                <a:spcPts val="0"/>
              </a:spcAft>
              <a:buSzPts val="1800"/>
              <a:buChar char="●"/>
            </a:pPr>
            <a:r>
              <a:rPr lang="ru" sz="1800"/>
              <a:t>Выбрать другой метод оптимизации или другую модель.</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Как понять, что данных достаточно?*</a:t>
            </a:r>
            <a:endParaRPr/>
          </a:p>
        </p:txBody>
      </p:sp>
      <p:sp>
        <p:nvSpPr>
          <p:cNvPr id="96" name="Google Shape;96;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800"/>
              <a:t>По learning curve, тренировочной кривой.</a:t>
            </a:r>
            <a:endParaRPr sz="1800"/>
          </a:p>
          <a:p>
            <a:pPr indent="0" lvl="0" marL="0" rtl="0" algn="l">
              <a:spcBef>
                <a:spcPts val="1200"/>
              </a:spcBef>
              <a:spcAft>
                <a:spcPts val="1200"/>
              </a:spcAft>
              <a:buNone/>
            </a:pPr>
            <a:r>
              <a:rPr lang="ru" sz="1800"/>
              <a:t>После прохождения точки, в которой валидационная и тренировочная кривая сближаются, добавление новых данных больше не будет улучшать модель.</a:t>
            </a:r>
            <a:endParaRPr sz="1800"/>
          </a:p>
        </p:txBody>
      </p:sp>
      <p:pic>
        <p:nvPicPr>
          <p:cNvPr id="97" name="Google Shape;97;p19"/>
          <p:cNvPicPr preferRelativeResize="0"/>
          <p:nvPr/>
        </p:nvPicPr>
        <p:blipFill>
          <a:blip r:embed="rId3">
            <a:alphaModFix/>
          </a:blip>
          <a:stretch>
            <a:fillRect/>
          </a:stretch>
        </p:blipFill>
        <p:spPr>
          <a:xfrm>
            <a:off x="4948975" y="1363826"/>
            <a:ext cx="3652325" cy="2821875"/>
          </a:xfrm>
          <a:prstGeom prst="rect">
            <a:avLst/>
          </a:prstGeom>
          <a:noFill/>
          <a:ln>
            <a:noFill/>
          </a:ln>
        </p:spPr>
      </p:pic>
      <p:sp>
        <p:nvSpPr>
          <p:cNvPr id="98" name="Google Shape;98;p19"/>
          <p:cNvSpPr txBox="1"/>
          <p:nvPr/>
        </p:nvSpPr>
        <p:spPr>
          <a:xfrm>
            <a:off x="403400" y="4444725"/>
            <a:ext cx="5028300" cy="4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Код картинки: </a:t>
            </a:r>
            <a:r>
              <a:rPr lang="ru" sz="900" u="sng">
                <a:solidFill>
                  <a:schemeClr val="hlink"/>
                </a:solidFill>
                <a:hlinkClick r:id="rId4"/>
              </a:rPr>
              <a:t>https://jakevdp.github.io/PythonDataScienceHandbook/06.00-figure-code.html#Learning-Curve</a:t>
            </a:r>
            <a:r>
              <a:rPr lang="ru" sz="900">
                <a:solidFill>
                  <a:schemeClr val="dk2"/>
                </a:solidFill>
              </a:rPr>
              <a:t> </a:t>
            </a:r>
            <a:endParaRPr sz="9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Кросс-валидация</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Кросс-валидация</a:t>
            </a:r>
            <a:endParaRPr/>
          </a:p>
        </p:txBody>
      </p:sp>
      <p:sp>
        <p:nvSpPr>
          <p:cNvPr id="109" name="Google Shape;109;p21"/>
          <p:cNvSpPr txBox="1"/>
          <p:nvPr>
            <p:ph idx="1" type="body"/>
          </p:nvPr>
        </p:nvSpPr>
        <p:spPr>
          <a:xfrm>
            <a:off x="311700" y="1152475"/>
            <a:ext cx="4260300" cy="3594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sz="1608">
                <a:solidFill>
                  <a:schemeClr val="dk1"/>
                </a:solidFill>
              </a:rPr>
              <a:t>Идея: мы извлекаем максимум из наших данных, итеративно улучшая параметры модели, и при этом избегаем переобучения.</a:t>
            </a:r>
            <a:endParaRPr sz="1608">
              <a:solidFill>
                <a:schemeClr val="dk1"/>
              </a:solidFill>
            </a:endParaRPr>
          </a:p>
          <a:p>
            <a:pPr indent="0" lvl="0" marL="0" rtl="0" algn="l">
              <a:spcBef>
                <a:spcPts val="1200"/>
              </a:spcBef>
              <a:spcAft>
                <a:spcPts val="0"/>
              </a:spcAft>
              <a:buNone/>
            </a:pPr>
            <a:r>
              <a:rPr lang="ru" sz="1608">
                <a:solidFill>
                  <a:schemeClr val="dk1"/>
                </a:solidFill>
              </a:rPr>
              <a:t>Как мы это делаем:</a:t>
            </a:r>
            <a:endParaRPr sz="1608">
              <a:solidFill>
                <a:schemeClr val="dk1"/>
              </a:solidFill>
            </a:endParaRPr>
          </a:p>
          <a:p>
            <a:pPr indent="0" lvl="0" marL="0" rtl="0" algn="l">
              <a:spcBef>
                <a:spcPts val="1200"/>
              </a:spcBef>
              <a:spcAft>
                <a:spcPts val="0"/>
              </a:spcAft>
              <a:buNone/>
            </a:pPr>
            <a:r>
              <a:rPr lang="ru" sz="1608">
                <a:solidFill>
                  <a:schemeClr val="dk1"/>
                </a:solidFill>
              </a:rPr>
              <a:t>● Делим тренировочную выборку на К кусочков;</a:t>
            </a:r>
            <a:endParaRPr sz="1608">
              <a:solidFill>
                <a:schemeClr val="dk1"/>
              </a:solidFill>
            </a:endParaRPr>
          </a:p>
          <a:p>
            <a:pPr indent="0" lvl="0" marL="0" rtl="0" algn="l">
              <a:spcBef>
                <a:spcPts val="1200"/>
              </a:spcBef>
              <a:spcAft>
                <a:spcPts val="0"/>
              </a:spcAft>
              <a:buNone/>
            </a:pPr>
            <a:r>
              <a:rPr lang="ru" sz="1608">
                <a:solidFill>
                  <a:schemeClr val="dk1"/>
                </a:solidFill>
              </a:rPr>
              <a:t>● Используем К-1 кусочков для тренировки, 1 для валидации;</a:t>
            </a:r>
            <a:endParaRPr sz="1608">
              <a:solidFill>
                <a:schemeClr val="dk1"/>
              </a:solidFill>
            </a:endParaRPr>
          </a:p>
          <a:p>
            <a:pPr indent="0" lvl="0" marL="0" rtl="0" algn="l">
              <a:spcBef>
                <a:spcPts val="1200"/>
              </a:spcBef>
              <a:spcAft>
                <a:spcPts val="0"/>
              </a:spcAft>
              <a:buNone/>
            </a:pPr>
            <a:r>
              <a:rPr lang="ru" sz="1608">
                <a:solidFill>
                  <a:schemeClr val="dk1"/>
                </a:solidFill>
              </a:rPr>
              <a:t>● Повторяем К раз.</a:t>
            </a:r>
            <a:endParaRPr sz="1608">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sz="950"/>
              <a:t>Картинка: </a:t>
            </a:r>
            <a:r>
              <a:rPr lang="ru" sz="950" u="sng">
                <a:solidFill>
                  <a:schemeClr val="hlink"/>
                </a:solidFill>
                <a:hlinkClick r:id="rId3"/>
              </a:rPr>
              <a:t>https://scikit-learn.org/stable/modules/cross_validation.html</a:t>
            </a:r>
            <a:r>
              <a:rPr lang="ru" sz="950"/>
              <a:t>  </a:t>
            </a:r>
            <a:endParaRPr sz="950"/>
          </a:p>
        </p:txBody>
      </p:sp>
      <p:pic>
        <p:nvPicPr>
          <p:cNvPr id="110" name="Google Shape;110;p21"/>
          <p:cNvPicPr preferRelativeResize="0"/>
          <p:nvPr/>
        </p:nvPicPr>
        <p:blipFill>
          <a:blip r:embed="rId4">
            <a:alphaModFix/>
          </a:blip>
          <a:stretch>
            <a:fillRect/>
          </a:stretch>
        </p:blipFill>
        <p:spPr>
          <a:xfrm>
            <a:off x="5024100" y="1017725"/>
            <a:ext cx="3898875" cy="334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4285F4"/>
      </a:accent1>
      <a:accent2>
        <a:srgbClr val="212121"/>
      </a:accent2>
      <a:accent3>
        <a:srgbClr val="000000"/>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