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athprofi.ru/funkcija_dvuh_peremennyh_oblast_opredelenija_linii_urovnja.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e24d59b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e24d59b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e24d59b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e24d59b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7e2dc48b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7e2dc48b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e24d59b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e24d59b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Boosting consists in, iteratively, fitting a weak learner, aggregate it to the ensemble model and “update” the training dataset to better take into account the strengths and weakness of the current ensemble model when fitting the next base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24d59b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24d59b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7e2dc48b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7e2dc48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7e2dc48b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7e2dc48b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e24d59b9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e24d59b9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e24d59b9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e24d59b9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7e2dc48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7e2dc48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7e2dc48b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7e2dc48b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e24d59b9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e24d59b9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e24d59b9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e24d59b9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Про линии уровня (золотые дуги на картинке): </a:t>
            </a:r>
            <a:r>
              <a:rPr lang="ru" u="sng">
                <a:solidFill>
                  <a:schemeClr val="hlink"/>
                </a:solidFill>
                <a:hlinkClick r:id="rId2"/>
              </a:rPr>
              <a:t>http://www.mathprofi.ru/funkcija_dvuh_peremennyh_oblast_opredelenija_linii_urovnja.html</a:t>
            </a:r>
            <a:r>
              <a:rPr lang="ru"/>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7e2dc48b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7e2dc48b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7e2dc48b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7e2dc48b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7e2dc48b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7e2dc48b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7e2dc48b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7e2dc48b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7e2dc48b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f7e2dc48b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e24d59b9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e24d59b9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7e2dc48b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f7e2dc48b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7e2dc48b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f7e2dc48b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e24d59b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e24d59b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f654871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f654871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7e2dc48b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7e2dc48b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e24d59b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e24d59b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7e2dc48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7e2dc48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e24d59b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e24d59b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7e2dc48b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7e2dc48b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e24d59b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e24d59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commons.wikimedia.org/w/index.php?curid=11320915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ommons.wikimedia.org/wiki/File:Ensemble_Boosting.svg"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hyperlink" Target="https://towardsdatascience.com/ensemble-methods-bagging-boosting-and-stacking-c9214a10a20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gif"/><Relationship Id="rId4" Type="http://schemas.openxmlformats.org/officeDocument/2006/relationships/hyperlink" Target="https://blog.paperspace.com/intro-to-optimization-in-deep-learning-gradient-desc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hyperlink" Target="https://towardsdatascience.com/linear-regression-using-gradient-descent-97a6c870093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hyperlink" Target="https://education.yandex.ru/handbook/ml/article/gradientnyj-bust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hyperlink" Target="https://github.com/nstsj/ML_for_NLP/blob/main/7_ensembles/ensembles_ML-texts.ipynb"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colab.research.google.com/drive/1tArVt-dlZVGmWeY_pOf2GfvdOlcL_y5y?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forms.gle/iyLGLZSDzT2XyerE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education.yandex.ru/handbook/ml/article/ansambli-v-mashinnom-obuchenii" TargetMode="External"/><Relationship Id="rId4" Type="http://schemas.openxmlformats.org/officeDocument/2006/relationships/hyperlink" Target="https://towardsdatascience.com/ensemble-methods-bagging-boosting-and-stacking-c9214a10a205" TargetMode="External"/><Relationship Id="rId5" Type="http://schemas.openxmlformats.org/officeDocument/2006/relationships/hyperlink" Target="https://education.yandex.ru/handbook/ml/article/gradientnyj-busting" TargetMode="External"/><Relationship Id="rId6" Type="http://schemas.openxmlformats.org/officeDocument/2006/relationships/hyperlink" Target="https://t.me/mashkka_ds/14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commons.wikimedia.org/w/index.php?curid=8588876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olab.research.google.com/drive/1UzEkXYYJb-RoU4SWmkIaCT7sxNM_tCDX?usp=sharing" TargetMode="External"/><Relationship Id="rId4" Type="http://schemas.openxmlformats.org/officeDocument/2006/relationships/hyperlink" Target="https://colab.research.google.com/drive/1kKOBeoPs5_yk9sxiq2ffriS0N-sUoR72?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towardsdatascience.com/ensemble-methods-bagging-boosting-and-stacking-c9214a10a20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s://education.yandex.ru/handbook/ml/article/ansambli-v-mashinnom-obucheni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Ансамбли и градиентный бустинг</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52400" y="601400"/>
            <a:ext cx="8839197" cy="3940681"/>
          </a:xfrm>
          <a:prstGeom prst="rect">
            <a:avLst/>
          </a:prstGeom>
          <a:noFill/>
          <a:ln>
            <a:noFill/>
          </a:ln>
        </p:spPr>
      </p:pic>
      <p:sp>
        <p:nvSpPr>
          <p:cNvPr id="113" name="Google Shape;113;p22"/>
          <p:cNvSpPr txBox="1"/>
          <p:nvPr/>
        </p:nvSpPr>
        <p:spPr>
          <a:xfrm>
            <a:off x="194525" y="4804925"/>
            <a:ext cx="6822000" cy="2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By CollaborativeGeneticist - Own work, CC BY-SA 4.0, </a:t>
            </a:r>
            <a:r>
              <a:rPr lang="ru" sz="900" u="sng">
                <a:solidFill>
                  <a:schemeClr val="hlink"/>
                </a:solidFill>
                <a:hlinkClick r:id="rId4"/>
              </a:rPr>
              <a:t>https://commons.wikimedia.org/w/index.php?curid=113209159</a:t>
            </a:r>
            <a:r>
              <a:rPr lang="ru" sz="900">
                <a:solidFill>
                  <a:schemeClr val="dk2"/>
                </a:solidFill>
              </a:rPr>
              <a:t> </a:t>
            </a:r>
            <a:endParaRPr sz="900">
              <a:solidFill>
                <a:schemeClr val="dk2"/>
              </a:solidFill>
            </a:endParaRPr>
          </a:p>
        </p:txBody>
      </p:sp>
      <p:sp>
        <p:nvSpPr>
          <p:cNvPr id="114" name="Google Shape;114;p22"/>
          <p:cNvSpPr/>
          <p:nvPr/>
        </p:nvSpPr>
        <p:spPr>
          <a:xfrm>
            <a:off x="4055725" y="720375"/>
            <a:ext cx="244919" cy="1505527"/>
          </a:xfrm>
          <a:custGeom>
            <a:rect b="b" l="l" r="r" t="t"/>
            <a:pathLst>
              <a:path extrusionOk="0" h="61664" w="15909">
                <a:moveTo>
                  <a:pt x="0" y="0"/>
                </a:moveTo>
                <a:cubicBezTo>
                  <a:pt x="2642" y="5091"/>
                  <a:pt x="15369" y="20267"/>
                  <a:pt x="15849" y="30544"/>
                </a:cubicBezTo>
                <a:cubicBezTo>
                  <a:pt x="16329" y="40821"/>
                  <a:pt x="5043" y="56477"/>
                  <a:pt x="2882" y="61664"/>
                </a:cubicBezTo>
              </a:path>
            </a:pathLst>
          </a:custGeom>
          <a:noFill/>
          <a:ln cap="flat" cmpd="sng" w="9525">
            <a:solidFill>
              <a:schemeClr val="dk2"/>
            </a:solidFill>
            <a:prstDash val="solid"/>
            <a:round/>
            <a:headEnd len="med" w="med" type="triangle"/>
            <a:tailEnd len="med" w="med" type="triangle"/>
          </a:ln>
        </p:spPr>
      </p:sp>
      <p:sp>
        <p:nvSpPr>
          <p:cNvPr id="115" name="Google Shape;115;p22"/>
          <p:cNvSpPr txBox="1"/>
          <p:nvPr/>
        </p:nvSpPr>
        <p:spPr>
          <a:xfrm>
            <a:off x="4351100" y="1167000"/>
            <a:ext cx="8499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глубина дерева</a:t>
            </a:r>
            <a:endParaRPr sz="1200">
              <a:solidFill>
                <a:schemeClr val="dk2"/>
              </a:solidFill>
            </a:endParaRPr>
          </a:p>
        </p:txBody>
      </p:sp>
      <p:cxnSp>
        <p:nvCxnSpPr>
          <p:cNvPr id="116" name="Google Shape;116;p22"/>
          <p:cNvCxnSpPr/>
          <p:nvPr/>
        </p:nvCxnSpPr>
        <p:spPr>
          <a:xfrm flipH="1" rot="10800000">
            <a:off x="2074700" y="1217425"/>
            <a:ext cx="36000" cy="2304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22"/>
          <p:cNvSpPr txBox="1"/>
          <p:nvPr/>
        </p:nvSpPr>
        <p:spPr>
          <a:xfrm>
            <a:off x="1736150" y="1447825"/>
            <a:ext cx="713100" cy="19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200">
                <a:solidFill>
                  <a:schemeClr val="dk2"/>
                </a:solidFill>
              </a:rPr>
              <a:t>сплит</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Подбор гиперпараметров рандомного леса</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Глубина дерева: лучше использовать </a:t>
            </a:r>
            <a:r>
              <a:rPr b="1" lang="ru"/>
              <a:t>глубокие</a:t>
            </a:r>
            <a:r>
              <a:rPr lang="ru"/>
              <a:t> деревья, чтобы уменьшать смещение;</a:t>
            </a:r>
            <a:endParaRPr/>
          </a:p>
          <a:p>
            <a:pPr indent="-342900" lvl="0" marL="457200" rtl="0" algn="l">
              <a:spcBef>
                <a:spcPts val="1000"/>
              </a:spcBef>
              <a:spcAft>
                <a:spcPts val="0"/>
              </a:spcAft>
              <a:buSzPts val="1800"/>
              <a:buChar char="●"/>
            </a:pPr>
            <a:r>
              <a:rPr lang="ru"/>
              <a:t>Количество признаков для обучения:</a:t>
            </a:r>
            <a:endParaRPr/>
          </a:p>
          <a:p>
            <a:pPr indent="-317500" lvl="1" marL="914400" rtl="0" algn="l">
              <a:spcBef>
                <a:spcPts val="1000"/>
              </a:spcBef>
              <a:spcAft>
                <a:spcPts val="0"/>
              </a:spcAft>
              <a:buSzPts val="1400"/>
              <a:buChar char="○"/>
            </a:pPr>
            <a:r>
              <a:rPr lang="ru"/>
              <a:t>В задачах классификации - корень из числа всех признаков;</a:t>
            </a:r>
            <a:endParaRPr/>
          </a:p>
          <a:p>
            <a:pPr indent="-317500" lvl="1" marL="914400" rtl="0" algn="l">
              <a:spcBef>
                <a:spcPts val="1000"/>
              </a:spcBef>
              <a:spcAft>
                <a:spcPts val="0"/>
              </a:spcAft>
              <a:buSzPts val="1400"/>
              <a:buChar char="○"/>
            </a:pPr>
            <a:r>
              <a:rPr lang="ru"/>
              <a:t>В задачах регрессии - треть всех признаков.</a:t>
            </a:r>
            <a:endParaRPr/>
          </a:p>
          <a:p>
            <a:pPr indent="-342900" lvl="0" marL="457200" rtl="0" algn="l">
              <a:spcBef>
                <a:spcPts val="1000"/>
              </a:spcBef>
              <a:spcAft>
                <a:spcPts val="1000"/>
              </a:spcAft>
              <a:buSzPts val="1800"/>
              <a:buChar char="●"/>
            </a:pPr>
            <a:r>
              <a:rPr lang="ru"/>
              <a:t>Количество деревьев: размер леса ограничивается в тот момент, когда ошибка перестает значимо уменьшаться.</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Бустинг</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Бустинг</a:t>
            </a:r>
            <a:endParaRPr/>
          </a:p>
        </p:txBody>
      </p:sp>
      <p:sp>
        <p:nvSpPr>
          <p:cNvPr id="134" name="Google Shape;134;p25"/>
          <p:cNvSpPr txBox="1"/>
          <p:nvPr/>
        </p:nvSpPr>
        <p:spPr>
          <a:xfrm>
            <a:off x="223325" y="4776100"/>
            <a:ext cx="7657500" cy="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a:solidFill>
                  <a:schemeClr val="dk1"/>
                </a:solidFill>
              </a:rPr>
              <a:t>By Sirakorn - Own work, CC BY-SA 4.0, </a:t>
            </a:r>
            <a:r>
              <a:rPr lang="ru" sz="900" u="sng">
                <a:solidFill>
                  <a:schemeClr val="hlink"/>
                </a:solidFill>
                <a:hlinkClick r:id="rId3"/>
              </a:rPr>
              <a:t>https://commons.wikimedia.org/wiki/File:Ensemble_Boosting.svg</a:t>
            </a:r>
            <a:r>
              <a:rPr lang="ru" sz="900">
                <a:solidFill>
                  <a:schemeClr val="dk1"/>
                </a:solidFill>
              </a:rPr>
              <a:t> </a:t>
            </a:r>
            <a:r>
              <a:rPr lang="ru" sz="900">
                <a:solidFill>
                  <a:schemeClr val="dk2"/>
                </a:solidFill>
              </a:rPr>
              <a:t> </a:t>
            </a:r>
            <a:endParaRPr sz="900">
              <a:solidFill>
                <a:schemeClr val="dk2"/>
              </a:solidFill>
            </a:endParaRPr>
          </a:p>
        </p:txBody>
      </p:sp>
      <p:pic>
        <p:nvPicPr>
          <p:cNvPr id="135" name="Google Shape;135;p25"/>
          <p:cNvPicPr preferRelativeResize="0"/>
          <p:nvPr/>
        </p:nvPicPr>
        <p:blipFill>
          <a:blip r:embed="rId4">
            <a:alphaModFix/>
          </a:blip>
          <a:stretch>
            <a:fillRect/>
          </a:stretch>
        </p:blipFill>
        <p:spPr>
          <a:xfrm>
            <a:off x="1398675" y="1141300"/>
            <a:ext cx="6141564" cy="3453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Бустинг</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В бустинге модели учатся последовательно. Обучение начинается с простой, “слабой” модели, и каждая следующая модель учится уменьшать ошибку предыдущей;</a:t>
            </a:r>
            <a:endParaRPr/>
          </a:p>
          <a:p>
            <a:pPr indent="-342900" lvl="0" marL="457200" rtl="0" algn="l">
              <a:spcBef>
                <a:spcPts val="1000"/>
              </a:spcBef>
              <a:spcAft>
                <a:spcPts val="1000"/>
              </a:spcAft>
              <a:buSzPts val="1800"/>
              <a:buChar char="●"/>
            </a:pPr>
            <a:r>
              <a:rPr lang="ru"/>
              <a:t>О</a:t>
            </a:r>
            <a:r>
              <a:rPr lang="ru"/>
              <a:t>сновная цель бустинга — уменьшение </a:t>
            </a:r>
            <a:r>
              <a:rPr b="1" lang="ru"/>
              <a:t>смещения</a:t>
            </a:r>
            <a:r>
              <a:rPr lang="ru"/>
              <a:t>, поэтому в качестве базовых алгоритмов часто выбирают алгоритмы с высоким смещением и небольшим разбросом (например, неглубокие решающие деревья).</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Адаптивный бустинг (AdaBoost)</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ru"/>
              <a:t>Присваиваем</a:t>
            </a:r>
            <a:r>
              <a:rPr lang="ru"/>
              <a:t> одинаковый вес каждому объекту из данных;</a:t>
            </a:r>
            <a:endParaRPr/>
          </a:p>
          <a:p>
            <a:pPr indent="-342900" lvl="0" marL="457200" rtl="0" algn="l">
              <a:spcBef>
                <a:spcPts val="1000"/>
              </a:spcBef>
              <a:spcAft>
                <a:spcPts val="0"/>
              </a:spcAft>
              <a:buSzPts val="1800"/>
              <a:buAutoNum type="arabicPeriod"/>
            </a:pPr>
            <a:r>
              <a:rPr lang="ru"/>
              <a:t>Обучаем “слабую” модель;</a:t>
            </a:r>
            <a:endParaRPr/>
          </a:p>
          <a:p>
            <a:pPr indent="-342900" lvl="0" marL="457200" rtl="0" algn="l">
              <a:spcBef>
                <a:spcPts val="1000"/>
              </a:spcBef>
              <a:spcAft>
                <a:spcPts val="0"/>
              </a:spcAft>
              <a:buSzPts val="1800"/>
              <a:buAutoNum type="arabicPeriod"/>
            </a:pPr>
            <a:r>
              <a:rPr lang="ru"/>
              <a:t>Корректируем веса объектов из выборки после каждого шага алгоритма (после получения предсказаний текущей “слабой” модели): неверно предсказанные элементы приобретают больший вес в следующей итерации;</a:t>
            </a:r>
            <a:endParaRPr/>
          </a:p>
          <a:p>
            <a:pPr indent="-342900" lvl="0" marL="457200" rtl="0" algn="l">
              <a:spcBef>
                <a:spcPts val="1000"/>
              </a:spcBef>
              <a:spcAft>
                <a:spcPts val="1000"/>
              </a:spcAft>
              <a:buSzPts val="1800"/>
              <a:buAutoNum type="arabicPeriod"/>
            </a:pPr>
            <a:r>
              <a:rPr lang="ru"/>
              <a:t>Повторяем до достижения минимальных значений ошибки.</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Адаптивный бустинг</a:t>
            </a:r>
            <a:endParaRPr/>
          </a:p>
        </p:txBody>
      </p:sp>
      <p:pic>
        <p:nvPicPr>
          <p:cNvPr id="153" name="Google Shape;153;p28"/>
          <p:cNvPicPr preferRelativeResize="0"/>
          <p:nvPr/>
        </p:nvPicPr>
        <p:blipFill>
          <a:blip r:embed="rId3">
            <a:alphaModFix/>
          </a:blip>
          <a:stretch>
            <a:fillRect/>
          </a:stretch>
        </p:blipFill>
        <p:spPr>
          <a:xfrm>
            <a:off x="952025" y="1017725"/>
            <a:ext cx="7083832" cy="3820976"/>
          </a:xfrm>
          <a:prstGeom prst="rect">
            <a:avLst/>
          </a:prstGeom>
          <a:noFill/>
          <a:ln>
            <a:noFill/>
          </a:ln>
        </p:spPr>
      </p:pic>
      <p:sp>
        <p:nvSpPr>
          <p:cNvPr id="154" name="Google Shape;154;p28"/>
          <p:cNvSpPr txBox="1"/>
          <p:nvPr/>
        </p:nvSpPr>
        <p:spPr>
          <a:xfrm>
            <a:off x="223325" y="4797725"/>
            <a:ext cx="63681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https://towardsdatascience.com/ensemble-methods-bagging-boosting-and-stacking-c9214a10a205</a:t>
            </a:r>
            <a:r>
              <a:rPr lang="ru" sz="900">
                <a:solidFill>
                  <a:schemeClr val="dk2"/>
                </a:solidFill>
              </a:rPr>
              <a:t> </a:t>
            </a:r>
            <a:endParaRPr sz="9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Градиентный бустинг</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Эффективен для табличных данных (характеристики пользователя), но не на однородных (тексты, картинки…);</a:t>
            </a:r>
            <a:endParaRPr/>
          </a:p>
          <a:p>
            <a:pPr indent="-342900" lvl="0" marL="457200" rtl="0" algn="l">
              <a:spcBef>
                <a:spcPts val="1000"/>
              </a:spcBef>
              <a:spcAft>
                <a:spcPts val="0"/>
              </a:spcAft>
              <a:buSzPts val="1800"/>
              <a:buChar char="●"/>
            </a:pPr>
            <a:r>
              <a:rPr lang="ru"/>
              <a:t>Традиционно объединяет деревья, но можно использовать и другие модели (например, в пакете XGBoost);</a:t>
            </a:r>
            <a:endParaRPr/>
          </a:p>
          <a:p>
            <a:pPr indent="-342900" lvl="0" marL="457200" rtl="0" algn="l">
              <a:spcBef>
                <a:spcPts val="1000"/>
              </a:spcBef>
              <a:spcAft>
                <a:spcPts val="1000"/>
              </a:spcAft>
              <a:buSzPts val="1800"/>
              <a:buChar char="●"/>
            </a:pPr>
            <a:r>
              <a:rPr lang="ru"/>
              <a:t>“Стоит только понимать, что построенная композиция по сути окажется линейной комбинацией линейных моделей, то есть опять-таки линейной моделью (или нейросетью с одним полносвязным слоем). Это уменьшает возможности ансамбля эффективно определять нелинейные зависимости в данных.” (Яндекс.Учебник по МЛ)</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Почему</a:t>
            </a:r>
            <a:r>
              <a:rPr lang="ru"/>
              <a:t> бустинг градиентный</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Идея: на каждом этапе обучать текущую модель приближать вектор ошибок предыдущей модели. Т.е. имея вектор истинных значений у и вектор предсказаний предыдущей модели ŷ, новая модель будет предсказывать вектор у - </a:t>
            </a:r>
            <a:r>
              <a:rPr lang="ru">
                <a:solidFill>
                  <a:schemeClr val="dk1"/>
                </a:solidFill>
              </a:rPr>
              <a:t>ŷ.</a:t>
            </a:r>
            <a:endParaRPr>
              <a:solidFill>
                <a:schemeClr val="dk1"/>
              </a:solidFill>
            </a:endParaRPr>
          </a:p>
          <a:p>
            <a:pPr indent="0" lvl="0" marL="0" rtl="0" algn="l">
              <a:spcBef>
                <a:spcPts val="1200"/>
              </a:spcBef>
              <a:spcAft>
                <a:spcPts val="1200"/>
              </a:spcAft>
              <a:buNone/>
            </a:pPr>
            <a:r>
              <a:rPr lang="ru">
                <a:solidFill>
                  <a:schemeClr val="dk1"/>
                </a:solidFill>
              </a:rPr>
              <a:t>Как мы помним, вектор предсказаний - это вектор значений производной функции потерь в каждой точке, т.е. градиент. Каждая текущая модель шагает в сторону </a:t>
            </a:r>
            <a:r>
              <a:rPr b="1" lang="ru">
                <a:solidFill>
                  <a:schemeClr val="dk1"/>
                </a:solidFill>
              </a:rPr>
              <a:t>антиградиента</a:t>
            </a:r>
            <a:r>
              <a:rPr lang="ru">
                <a:solidFill>
                  <a:schemeClr val="dk1"/>
                </a:solidFill>
              </a:rPr>
              <a:t> вектора предсказаний предыдущей модели.</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Градиентный спуск</a:t>
            </a:r>
            <a:endParaRPr/>
          </a:p>
        </p:txBody>
      </p:sp>
      <p:sp>
        <p:nvSpPr>
          <p:cNvPr id="172" name="Google Shape;172;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a:t>Градиент - это направление наискорейшего роста некоторой скалярной величины. </a:t>
            </a:r>
            <a:endParaRPr/>
          </a:p>
          <a:p>
            <a:pPr indent="-317500" lvl="0" marL="457200" rtl="0" algn="l">
              <a:spcBef>
                <a:spcPts val="1000"/>
              </a:spcBef>
              <a:spcAft>
                <a:spcPts val="0"/>
              </a:spcAft>
              <a:buSzPts val="1400"/>
              <a:buChar char="●"/>
            </a:pPr>
            <a:r>
              <a:rPr lang="ru"/>
              <a:t>Направление градиента говорит нам, в каком направлении происходит самый крутой подъем, а его величина говорит нам, насколько крутым является самый крутой подъем/спуск.</a:t>
            </a:r>
            <a:endParaRPr/>
          </a:p>
          <a:p>
            <a:pPr indent="-317500" lvl="0" marL="457200" rtl="0" algn="l">
              <a:spcBef>
                <a:spcPts val="1000"/>
              </a:spcBef>
              <a:spcAft>
                <a:spcPts val="1000"/>
              </a:spcAft>
              <a:buSzPts val="1400"/>
              <a:buChar char="●"/>
            </a:pPr>
            <a:r>
              <a:rPr lang="ru"/>
              <a:t>Таким образом, чтобы спуститься к минимуму, достаточно брать отрицательные значения градиента.</a:t>
            </a:r>
            <a:endParaRPr/>
          </a:p>
        </p:txBody>
      </p:sp>
      <p:pic>
        <p:nvPicPr>
          <p:cNvPr id="173" name="Google Shape;173;p31"/>
          <p:cNvPicPr preferRelativeResize="0"/>
          <p:nvPr/>
        </p:nvPicPr>
        <p:blipFill>
          <a:blip r:embed="rId3">
            <a:alphaModFix/>
          </a:blip>
          <a:stretch>
            <a:fillRect/>
          </a:stretch>
        </p:blipFill>
        <p:spPr>
          <a:xfrm>
            <a:off x="4464000" y="1170125"/>
            <a:ext cx="4527601" cy="3395700"/>
          </a:xfrm>
          <a:prstGeom prst="rect">
            <a:avLst/>
          </a:prstGeom>
          <a:noFill/>
          <a:ln>
            <a:noFill/>
          </a:ln>
        </p:spPr>
      </p:pic>
      <p:sp>
        <p:nvSpPr>
          <p:cNvPr id="174" name="Google Shape;174;p31"/>
          <p:cNvSpPr txBox="1"/>
          <p:nvPr/>
        </p:nvSpPr>
        <p:spPr>
          <a:xfrm>
            <a:off x="374600" y="4790525"/>
            <a:ext cx="63177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https://blog.paperspace.com/intro-to-optimization-in-deep-learning-gradient-descent/</a:t>
            </a:r>
            <a:r>
              <a:rPr lang="ru" sz="900">
                <a:solidFill>
                  <a:schemeClr val="dk2"/>
                </a:solidFill>
              </a:rPr>
              <a:t> </a:t>
            </a:r>
            <a:endParaRPr sz="9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Бэггинг (bootstrap aggregation)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Градиентный бустинг</a:t>
            </a:r>
            <a:endParaRPr/>
          </a:p>
        </p:txBody>
      </p:sp>
      <p:pic>
        <p:nvPicPr>
          <p:cNvPr id="180" name="Google Shape;180;p32"/>
          <p:cNvPicPr preferRelativeResize="0"/>
          <p:nvPr/>
        </p:nvPicPr>
        <p:blipFill>
          <a:blip r:embed="rId3">
            <a:alphaModFix/>
          </a:blip>
          <a:stretch>
            <a:fillRect/>
          </a:stretch>
        </p:blipFill>
        <p:spPr>
          <a:xfrm>
            <a:off x="2440725" y="1241788"/>
            <a:ext cx="3999900" cy="2659930"/>
          </a:xfrm>
          <a:prstGeom prst="rect">
            <a:avLst/>
          </a:prstGeom>
          <a:noFill/>
          <a:ln>
            <a:noFill/>
          </a:ln>
        </p:spPr>
      </p:pic>
      <p:sp>
        <p:nvSpPr>
          <p:cNvPr id="181" name="Google Shape;181;p32"/>
          <p:cNvSpPr txBox="1"/>
          <p:nvPr/>
        </p:nvSpPr>
        <p:spPr>
          <a:xfrm>
            <a:off x="311700" y="4655350"/>
            <a:ext cx="85206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rgbClr val="000000"/>
                </a:solidFill>
              </a:rPr>
              <a:t>Картинка: </a:t>
            </a:r>
            <a:r>
              <a:rPr lang="ru" sz="900" u="sng">
                <a:solidFill>
                  <a:srgbClr val="0097A7"/>
                </a:solidFill>
                <a:hlinkClick r:id="rId4">
                  <a:extLst>
                    <a:ext uri="{A12FA001-AC4F-418D-AE19-62706E023703}">
                      <ahyp:hlinkClr val="tx"/>
                    </a:ext>
                  </a:extLst>
                </a:hlinkClick>
              </a:rPr>
              <a:t>https://towardsdatascience.com/linear-regression-using-gradient-descent-97a6c8700931</a:t>
            </a:r>
            <a:r>
              <a:rPr lang="ru" sz="900">
                <a:solidFill>
                  <a:srgbClr val="000000"/>
                </a:solidFill>
              </a:rPr>
              <a:t> </a:t>
            </a:r>
            <a:endParaRPr sz="900">
              <a:solidFill>
                <a:srgbClr val="000000"/>
              </a:solidFill>
            </a:endParaRPr>
          </a:p>
        </p:txBody>
      </p:sp>
      <p:cxnSp>
        <p:nvCxnSpPr>
          <p:cNvPr id="182" name="Google Shape;182;p32"/>
          <p:cNvCxnSpPr>
            <a:stCxn id="183" idx="1"/>
          </p:cNvCxnSpPr>
          <p:nvPr/>
        </p:nvCxnSpPr>
        <p:spPr>
          <a:xfrm rot="10800000">
            <a:off x="5157900" y="2542925"/>
            <a:ext cx="1685700" cy="38910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32"/>
          <p:cNvSpPr txBox="1"/>
          <p:nvPr/>
        </p:nvSpPr>
        <p:spPr>
          <a:xfrm>
            <a:off x="6843600" y="2773475"/>
            <a:ext cx="1599300" cy="3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Если мы оказались здесь,</a:t>
            </a:r>
            <a:endParaRPr sz="1200">
              <a:solidFill>
                <a:schemeClr val="dk2"/>
              </a:solidFill>
            </a:endParaRPr>
          </a:p>
        </p:txBody>
      </p:sp>
      <p:cxnSp>
        <p:nvCxnSpPr>
          <p:cNvPr id="184" name="Google Shape;184;p32"/>
          <p:cNvCxnSpPr>
            <a:stCxn id="185" idx="1"/>
          </p:cNvCxnSpPr>
          <p:nvPr/>
        </p:nvCxnSpPr>
        <p:spPr>
          <a:xfrm rot="10800000">
            <a:off x="4401600" y="2982625"/>
            <a:ext cx="2442000" cy="399600"/>
          </a:xfrm>
          <a:prstGeom prst="straightConnector1">
            <a:avLst/>
          </a:prstGeom>
          <a:noFill/>
          <a:ln cap="flat" cmpd="sng" w="19050">
            <a:solidFill>
              <a:schemeClr val="dk2"/>
            </a:solidFill>
            <a:prstDash val="solid"/>
            <a:round/>
            <a:headEnd len="med" w="med" type="none"/>
            <a:tailEnd len="med" w="med" type="triangle"/>
          </a:ln>
        </p:spPr>
      </p:cxnSp>
      <p:sp>
        <p:nvSpPr>
          <p:cNvPr id="185" name="Google Shape;185;p32"/>
          <p:cNvSpPr txBox="1"/>
          <p:nvPr/>
        </p:nvSpPr>
        <p:spPr>
          <a:xfrm>
            <a:off x="6843600" y="3270625"/>
            <a:ext cx="1628100" cy="22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200">
                <a:solidFill>
                  <a:schemeClr val="dk2"/>
                </a:solidFill>
              </a:rPr>
              <a:t>как попасть сюда?</a:t>
            </a:r>
            <a:endParaRPr sz="1200">
              <a:solidFill>
                <a:schemeClr val="dk2"/>
              </a:solidFill>
            </a:endParaRPr>
          </a:p>
        </p:txBody>
      </p:sp>
      <p:cxnSp>
        <p:nvCxnSpPr>
          <p:cNvPr id="186" name="Google Shape;186;p32"/>
          <p:cNvCxnSpPr/>
          <p:nvPr/>
        </p:nvCxnSpPr>
        <p:spPr>
          <a:xfrm flipH="1" rot="10800000">
            <a:off x="4171000" y="2550050"/>
            <a:ext cx="972600" cy="4035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Градиентный бустинг</a:t>
            </a:r>
            <a:endParaRPr/>
          </a:p>
        </p:txBody>
      </p:sp>
      <p:sp>
        <p:nvSpPr>
          <p:cNvPr id="192" name="Google Shape;192;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t>Антиградиент - не всегда шаг назад. </a:t>
            </a:r>
            <a:endParaRPr sz="1600"/>
          </a:p>
          <a:p>
            <a:pPr indent="0" lvl="0" marL="0" rtl="0" algn="l">
              <a:spcBef>
                <a:spcPts val="1200"/>
              </a:spcBef>
              <a:spcAft>
                <a:spcPts val="1200"/>
              </a:spcAft>
              <a:buNone/>
            </a:pPr>
            <a:r>
              <a:rPr lang="ru" sz="1600"/>
              <a:t>В примере справа есть объекты х1 и х2 и значение функции а для них (текущее предсказание). Окружности показывают варианты следующего шага: направление L1 - предыдущее направление, </a:t>
            </a:r>
            <a:r>
              <a:rPr lang="ru" sz="1600">
                <a:solidFill>
                  <a:schemeClr val="dk1"/>
                </a:solidFill>
              </a:rPr>
              <a:t>L2 - антиградиент. Поскольку L2 &lt; L1, шаг в направлении антиградиента - более выгодный.</a:t>
            </a:r>
            <a:endParaRPr sz="1600"/>
          </a:p>
        </p:txBody>
      </p:sp>
      <p:pic>
        <p:nvPicPr>
          <p:cNvPr id="193" name="Google Shape;193;p33"/>
          <p:cNvPicPr preferRelativeResize="0"/>
          <p:nvPr/>
        </p:nvPicPr>
        <p:blipFill>
          <a:blip r:embed="rId3">
            <a:alphaModFix/>
          </a:blip>
          <a:stretch>
            <a:fillRect/>
          </a:stretch>
        </p:blipFill>
        <p:spPr>
          <a:xfrm>
            <a:off x="4703323" y="1112725"/>
            <a:ext cx="4352302" cy="3634550"/>
          </a:xfrm>
          <a:prstGeom prst="rect">
            <a:avLst/>
          </a:prstGeom>
          <a:noFill/>
          <a:ln>
            <a:noFill/>
          </a:ln>
        </p:spPr>
      </p:pic>
      <p:sp>
        <p:nvSpPr>
          <p:cNvPr id="194" name="Google Shape;194;p33"/>
          <p:cNvSpPr txBox="1"/>
          <p:nvPr/>
        </p:nvSpPr>
        <p:spPr>
          <a:xfrm>
            <a:off x="311700" y="4747275"/>
            <a:ext cx="6987600" cy="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https://education.yandex.ru/handbook/ml/article/gradientnyj-busting</a:t>
            </a:r>
            <a:r>
              <a:rPr lang="ru" sz="900">
                <a:solidFill>
                  <a:schemeClr val="dk2"/>
                </a:solidFill>
              </a:rPr>
              <a:t> </a:t>
            </a:r>
            <a:endParaRPr sz="9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Стекинг</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Стекинг</a:t>
            </a:r>
            <a:endParaRPr/>
          </a:p>
        </p:txBody>
      </p:sp>
      <p:pic>
        <p:nvPicPr>
          <p:cNvPr id="205" name="Google Shape;205;p35"/>
          <p:cNvPicPr preferRelativeResize="0"/>
          <p:nvPr/>
        </p:nvPicPr>
        <p:blipFill>
          <a:blip r:embed="rId3">
            <a:alphaModFix/>
          </a:blip>
          <a:stretch>
            <a:fillRect/>
          </a:stretch>
        </p:blipFill>
        <p:spPr>
          <a:xfrm>
            <a:off x="936500" y="1284250"/>
            <a:ext cx="7456476" cy="3152850"/>
          </a:xfrm>
          <a:prstGeom prst="rect">
            <a:avLst/>
          </a:prstGeom>
          <a:noFill/>
          <a:ln>
            <a:noFill/>
          </a:ln>
        </p:spPr>
      </p:pic>
      <p:sp>
        <p:nvSpPr>
          <p:cNvPr id="206" name="Google Shape;206;p35"/>
          <p:cNvSpPr txBox="1"/>
          <p:nvPr/>
        </p:nvSpPr>
        <p:spPr>
          <a:xfrm>
            <a:off x="338575" y="4740100"/>
            <a:ext cx="65121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https://github.com/nstsj/ML_for_NLP/blob/main/7_ensembles/ensembles_ML-texts.ipynb</a:t>
            </a:r>
            <a:r>
              <a:rPr lang="ru" sz="900">
                <a:solidFill>
                  <a:schemeClr val="dk2"/>
                </a:solidFill>
              </a:rPr>
              <a:t> </a:t>
            </a:r>
            <a:endParaRPr sz="900">
              <a:solidFill>
                <a:schemeClr val="dk2"/>
              </a:solidFill>
            </a:endParaRPr>
          </a:p>
        </p:txBody>
      </p:sp>
      <p:sp>
        <p:nvSpPr>
          <p:cNvPr id="207" name="Google Shape;207;p35"/>
          <p:cNvSpPr/>
          <p:nvPr/>
        </p:nvSpPr>
        <p:spPr>
          <a:xfrm>
            <a:off x="3003975" y="965300"/>
            <a:ext cx="1628100" cy="669900"/>
          </a:xfrm>
          <a:prstGeom prst="downArrowCallout">
            <a:avLst>
              <a:gd fmla="val 25000" name="adj1"/>
              <a:gd fmla="val 25000" name="adj2"/>
              <a:gd fmla="val 25000" name="adj3"/>
              <a:gd fmla="val 64977"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t>Модели разных типов</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Стекинг</a:t>
            </a:r>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Идеи:</a:t>
            </a:r>
            <a:endParaRPr/>
          </a:p>
          <a:p>
            <a:pPr indent="-342900" lvl="0" marL="457200" rtl="0" algn="l">
              <a:spcBef>
                <a:spcPts val="1200"/>
              </a:spcBef>
              <a:spcAft>
                <a:spcPts val="0"/>
              </a:spcAft>
              <a:buSzPts val="1800"/>
              <a:buChar char="●"/>
            </a:pPr>
            <a:r>
              <a:rPr lang="ru"/>
              <a:t>В качестве базовых моделей можно обучать алгоритмы разных типов;</a:t>
            </a:r>
            <a:endParaRPr/>
          </a:p>
          <a:p>
            <a:pPr indent="-342900" lvl="0" marL="457200" rtl="0" algn="l">
              <a:spcBef>
                <a:spcPts val="1000"/>
              </a:spcBef>
              <a:spcAft>
                <a:spcPts val="1000"/>
              </a:spcAft>
              <a:buSzPts val="1800"/>
              <a:buChar char="●"/>
            </a:pPr>
            <a:r>
              <a:rPr lang="ru"/>
              <a:t>В конце мета-модель агрегирует результаты предыдущих и выдает предсказание.</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Стекинг</a:t>
            </a:r>
            <a:endParaRPr/>
          </a:p>
        </p:txBody>
      </p:sp>
      <p:sp>
        <p:nvSpPr>
          <p:cNvPr id="219" name="Google Shape;219;p37"/>
          <p:cNvSpPr txBox="1"/>
          <p:nvPr>
            <p:ph idx="1" type="body"/>
          </p:nvPr>
        </p:nvSpPr>
        <p:spPr>
          <a:xfrm>
            <a:off x="311700" y="1152475"/>
            <a:ext cx="8520600" cy="358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Алгоритм</a:t>
            </a:r>
            <a:r>
              <a:rPr lang="ru"/>
              <a:t>:</a:t>
            </a:r>
            <a:endParaRPr/>
          </a:p>
          <a:p>
            <a:pPr indent="-342900" lvl="0" marL="457200" rtl="0" algn="l">
              <a:spcBef>
                <a:spcPts val="1200"/>
              </a:spcBef>
              <a:spcAft>
                <a:spcPts val="0"/>
              </a:spcAft>
              <a:buSzPts val="1800"/>
              <a:buChar char="●"/>
            </a:pPr>
            <a:r>
              <a:rPr lang="ru"/>
              <a:t>Данные делятся на тренировочное и тестовое множества;</a:t>
            </a:r>
            <a:endParaRPr/>
          </a:p>
          <a:p>
            <a:pPr indent="-342900" lvl="0" marL="457200" rtl="0" algn="l">
              <a:spcBef>
                <a:spcPts val="1000"/>
              </a:spcBef>
              <a:spcAft>
                <a:spcPts val="0"/>
              </a:spcAft>
              <a:buSzPts val="1800"/>
              <a:buChar char="●"/>
            </a:pPr>
            <a:r>
              <a:rPr lang="ru"/>
              <a:t>Тренировочная выборка делится на фолды, как при кросс-валидации, и каждая базовая модель обучается на каждом фолде;</a:t>
            </a:r>
            <a:endParaRPr/>
          </a:p>
          <a:p>
            <a:pPr indent="-342900" lvl="0" marL="457200" rtl="0" algn="l">
              <a:spcBef>
                <a:spcPts val="1000"/>
              </a:spcBef>
              <a:spcAft>
                <a:spcPts val="0"/>
              </a:spcAft>
              <a:buSzPts val="1800"/>
              <a:buChar char="●"/>
            </a:pPr>
            <a:r>
              <a:rPr lang="ru"/>
              <a:t>Предсказания базовых моделей на валидационных выборках являются мета-факторами, на которых обучается мета-модель.</a:t>
            </a:r>
            <a:endParaRPr/>
          </a:p>
          <a:p>
            <a:pPr indent="0" lvl="0" marL="0" rtl="0" algn="l">
              <a:spcBef>
                <a:spcPts val="1000"/>
              </a:spcBef>
              <a:spcAft>
                <a:spcPts val="1000"/>
              </a:spcAft>
              <a:buNone/>
            </a:pPr>
            <a:r>
              <a:rPr lang="ru"/>
              <a:t>Также можно использовать </a:t>
            </a:r>
            <a:r>
              <a:rPr b="1" lang="ru"/>
              <a:t>блендинг:</a:t>
            </a:r>
            <a:r>
              <a:rPr lang="ru"/>
              <a:t> обучить модели на тренировочной выборке, сделать предсказания на тестовой, и на этих предсказаниях обучить мета-модель.</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Стекинг</a:t>
            </a:r>
            <a:endParaRPr/>
          </a:p>
        </p:txBody>
      </p:sp>
      <p:sp>
        <p:nvSpPr>
          <p:cNvPr id="225" name="Google Shape;22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a:t>
            </a:r>
            <a:r>
              <a:rPr lang="ru"/>
              <a:t>С точки зрения смещения и разброса стекинг не имеет прямой интерпретации, так как не минимизирует напрямую ни ту, ни другую компоненту ошибки. Удачно работающий стекинг просто уменьшает ошибку, и, как следствие, её компоненты тоже будут убывать.” </a:t>
            </a:r>
            <a:r>
              <a:rPr lang="ru">
                <a:solidFill>
                  <a:schemeClr val="dk1"/>
                </a:solidFill>
              </a:rPr>
              <a:t>(Яндекс.Учебник по МЛ)</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Практика: </a:t>
            </a:r>
            <a:r>
              <a:rPr lang="ru" u="sng">
                <a:solidFill>
                  <a:schemeClr val="hlink"/>
                </a:solidFill>
                <a:hlinkClick r:id="rId3"/>
              </a:rPr>
              <a:t>https://colab.research.google.com/drive/1tArVt-dlZVGmWeY_pOf2GfvdOlcL_y5y?usp=sharing</a:t>
            </a:r>
            <a:r>
              <a:rPr lang="ru"/>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Квиз: </a:t>
            </a:r>
            <a:r>
              <a:rPr lang="ru" u="sng">
                <a:solidFill>
                  <a:schemeClr val="hlink"/>
                </a:solidFill>
                <a:hlinkClick r:id="rId3"/>
              </a:rPr>
              <a:t>https://forms.gle/iyLGLZSDzT2XyerE8</a:t>
            </a:r>
            <a:r>
              <a:rPr lang="ru"/>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Источники</a:t>
            </a:r>
            <a:endParaRPr/>
          </a:p>
        </p:txBody>
      </p:sp>
      <p:sp>
        <p:nvSpPr>
          <p:cNvPr id="241" name="Google Shape;24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Ансамбли:</a:t>
            </a:r>
            <a:endParaRPr/>
          </a:p>
          <a:p>
            <a:pPr indent="-317500" lvl="1" marL="914400" rtl="0" algn="l">
              <a:spcBef>
                <a:spcPts val="1000"/>
              </a:spcBef>
              <a:spcAft>
                <a:spcPts val="0"/>
              </a:spcAft>
              <a:buSzPts val="1400"/>
              <a:buChar char="○"/>
            </a:pPr>
            <a:r>
              <a:rPr lang="ru" u="sng">
                <a:solidFill>
                  <a:schemeClr val="hlink"/>
                </a:solidFill>
                <a:hlinkClick r:id="rId3"/>
              </a:rPr>
              <a:t>https://education.yandex.ru/handbook/ml/article/ansambli-v-mashinnom-obuchenii</a:t>
            </a:r>
            <a:endParaRPr/>
          </a:p>
          <a:p>
            <a:pPr indent="-317500" lvl="1" marL="914400" rtl="0" algn="l">
              <a:spcBef>
                <a:spcPts val="1000"/>
              </a:spcBef>
              <a:spcAft>
                <a:spcPts val="0"/>
              </a:spcAft>
              <a:buSzPts val="1400"/>
              <a:buChar char="○"/>
            </a:pPr>
            <a:r>
              <a:rPr lang="ru" u="sng">
                <a:solidFill>
                  <a:schemeClr val="accent5"/>
                </a:solidFill>
                <a:hlinkClick r:id="rId4">
                  <a:extLst>
                    <a:ext uri="{A12FA001-AC4F-418D-AE19-62706E023703}">
                      <ahyp:hlinkClr val="tx"/>
                    </a:ext>
                  </a:extLst>
                </a:hlinkClick>
              </a:rPr>
              <a:t>https://towardsdatascience.com/ensemble-methods-bagging-boosting-and-stacking-c9214a10a205</a:t>
            </a:r>
            <a:r>
              <a:rPr lang="ru">
                <a:solidFill>
                  <a:schemeClr val="dk1"/>
                </a:solidFill>
              </a:rPr>
              <a:t> </a:t>
            </a:r>
            <a:endParaRPr/>
          </a:p>
          <a:p>
            <a:pPr indent="-342900" lvl="0" marL="457200" rtl="0" algn="l">
              <a:spcBef>
                <a:spcPts val="1000"/>
              </a:spcBef>
              <a:spcAft>
                <a:spcPts val="0"/>
              </a:spcAft>
              <a:buSzPts val="1800"/>
              <a:buChar char="●"/>
            </a:pPr>
            <a:r>
              <a:rPr lang="ru"/>
              <a:t>Градиентный бустинг:</a:t>
            </a:r>
            <a:endParaRPr/>
          </a:p>
          <a:p>
            <a:pPr indent="-317500" lvl="1" marL="914400" rtl="0" algn="l">
              <a:spcBef>
                <a:spcPts val="1000"/>
              </a:spcBef>
              <a:spcAft>
                <a:spcPts val="0"/>
              </a:spcAft>
              <a:buSzPts val="1400"/>
              <a:buChar char="○"/>
            </a:pPr>
            <a:r>
              <a:rPr lang="ru" u="sng">
                <a:solidFill>
                  <a:schemeClr val="hlink"/>
                </a:solidFill>
                <a:hlinkClick r:id="rId5"/>
              </a:rPr>
              <a:t>https://education.yandex.ru/handbook/ml/article/gradientnyj-busting</a:t>
            </a:r>
            <a:r>
              <a:rPr lang="ru"/>
              <a:t> </a:t>
            </a:r>
            <a:endParaRPr/>
          </a:p>
          <a:p>
            <a:pPr indent="-342900" lvl="0" marL="457200" rtl="0" algn="l">
              <a:spcBef>
                <a:spcPts val="1000"/>
              </a:spcBef>
              <a:spcAft>
                <a:spcPts val="0"/>
              </a:spcAft>
              <a:buSzPts val="1800"/>
              <a:buChar char="●"/>
            </a:pPr>
            <a:r>
              <a:rPr lang="ru"/>
              <a:t>Рандомный лес:</a:t>
            </a:r>
            <a:endParaRPr/>
          </a:p>
          <a:p>
            <a:pPr indent="-317500" lvl="1" marL="914400" rtl="0" algn="l">
              <a:spcBef>
                <a:spcPts val="1000"/>
              </a:spcBef>
              <a:spcAft>
                <a:spcPts val="1000"/>
              </a:spcAft>
              <a:buSzPts val="1400"/>
              <a:buChar char="○"/>
            </a:pPr>
            <a:r>
              <a:rPr lang="ru" u="sng">
                <a:solidFill>
                  <a:schemeClr val="hlink"/>
                </a:solidFill>
                <a:hlinkClick r:id="rId6"/>
              </a:rPr>
              <a:t>https://t.me/mashkka_ds/1446</a:t>
            </a:r>
            <a:r>
              <a:rPr lang="ru"/>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Бэггинг (bagging, bootstrap aggregation)</a:t>
            </a:r>
            <a:endParaRPr/>
          </a:p>
        </p:txBody>
      </p:sp>
      <p:pic>
        <p:nvPicPr>
          <p:cNvPr id="66" name="Google Shape;66;p15"/>
          <p:cNvPicPr preferRelativeResize="0"/>
          <p:nvPr/>
        </p:nvPicPr>
        <p:blipFill>
          <a:blip r:embed="rId3">
            <a:alphaModFix/>
          </a:blip>
          <a:stretch>
            <a:fillRect/>
          </a:stretch>
        </p:blipFill>
        <p:spPr>
          <a:xfrm>
            <a:off x="1584825" y="1196900"/>
            <a:ext cx="6036773" cy="3401976"/>
          </a:xfrm>
          <a:prstGeom prst="rect">
            <a:avLst/>
          </a:prstGeom>
          <a:noFill/>
          <a:ln>
            <a:noFill/>
          </a:ln>
        </p:spPr>
      </p:pic>
      <p:sp>
        <p:nvSpPr>
          <p:cNvPr id="67" name="Google Shape;67;p15"/>
          <p:cNvSpPr txBox="1"/>
          <p:nvPr/>
        </p:nvSpPr>
        <p:spPr>
          <a:xfrm>
            <a:off x="208800" y="4778050"/>
            <a:ext cx="86235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By Sirakorn - Own work, CC BY-SA 4.0, </a:t>
            </a:r>
            <a:r>
              <a:rPr lang="ru" sz="900" u="sng">
                <a:solidFill>
                  <a:schemeClr val="hlink"/>
                </a:solidFill>
                <a:hlinkClick r:id="rId4"/>
              </a:rPr>
              <a:t>https://commons.wikimedia.org/w/index.php?curid=85888768</a:t>
            </a:r>
            <a:r>
              <a:rPr lang="ru" sz="900">
                <a:solidFill>
                  <a:schemeClr val="dk2"/>
                </a:solidFill>
              </a:rPr>
              <a:t> </a:t>
            </a:r>
            <a:endParaRPr sz="9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Упражнения</a:t>
            </a:r>
            <a:endParaRPr/>
          </a:p>
        </p:txBody>
      </p:sp>
      <p:sp>
        <p:nvSpPr>
          <p:cNvPr id="247" name="Google Shape;24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Задания: </a:t>
            </a:r>
            <a:r>
              <a:rPr lang="ru" u="sng">
                <a:solidFill>
                  <a:schemeClr val="hlink"/>
                </a:solidFill>
                <a:hlinkClick r:id="rId3"/>
              </a:rPr>
              <a:t>https://colab.research.google.com/drive/1UzEkXYYJb-RoU4SWmkIaCT7sxNM_tCDX?usp=sharing</a:t>
            </a:r>
            <a:r>
              <a:rPr lang="ru"/>
              <a:t> </a:t>
            </a:r>
            <a:endParaRPr/>
          </a:p>
          <a:p>
            <a:pPr indent="0" lvl="0" marL="0" rtl="0" algn="l">
              <a:spcBef>
                <a:spcPts val="1200"/>
              </a:spcBef>
              <a:spcAft>
                <a:spcPts val="1200"/>
              </a:spcAft>
              <a:buNone/>
            </a:pPr>
            <a:r>
              <a:rPr lang="ru"/>
              <a:t>Решения: </a:t>
            </a:r>
            <a:r>
              <a:rPr lang="ru" u="sng">
                <a:solidFill>
                  <a:schemeClr val="hlink"/>
                </a:solidFill>
                <a:hlinkClick r:id="rId4"/>
              </a:rPr>
              <a:t>https://colab.research.google.com/drive/1kKOBeoPs5_yk9sxiq2ffriS0N-sUoR72?usp=sharing</a:t>
            </a:r>
            <a:r>
              <a:rPr lang="ru"/>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Bootstrapping</a:t>
            </a:r>
            <a:endParaRPr/>
          </a:p>
        </p:txBody>
      </p:sp>
      <p:pic>
        <p:nvPicPr>
          <p:cNvPr id="73" name="Google Shape;73;p16"/>
          <p:cNvPicPr preferRelativeResize="0"/>
          <p:nvPr/>
        </p:nvPicPr>
        <p:blipFill>
          <a:blip r:embed="rId3">
            <a:alphaModFix/>
          </a:blip>
          <a:stretch>
            <a:fillRect/>
          </a:stretch>
        </p:blipFill>
        <p:spPr>
          <a:xfrm>
            <a:off x="691575" y="1083675"/>
            <a:ext cx="7585575" cy="3491775"/>
          </a:xfrm>
          <a:prstGeom prst="rect">
            <a:avLst/>
          </a:prstGeom>
          <a:noFill/>
          <a:ln>
            <a:noFill/>
          </a:ln>
        </p:spPr>
      </p:pic>
      <p:sp>
        <p:nvSpPr>
          <p:cNvPr id="74" name="Google Shape;74;p16"/>
          <p:cNvSpPr txBox="1"/>
          <p:nvPr/>
        </p:nvSpPr>
        <p:spPr>
          <a:xfrm>
            <a:off x="151275" y="4704075"/>
            <a:ext cx="77514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https://towardsdatascience.com/ensemble-methods-bagging-boosting-and-stacking-c9214a10a205</a:t>
            </a:r>
            <a:r>
              <a:rPr lang="ru" sz="900">
                <a:solidFill>
                  <a:schemeClr val="dk2"/>
                </a:solidFill>
              </a:rPr>
              <a:t> </a:t>
            </a:r>
            <a:endParaRPr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Бэггинг (bagging, bootstrap aggregation)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При бэггинге из выборки объема N выбирается подвыборка такого же (либо достаточно большого) объема путем выбора с возвращением (бутстрэппинг);</a:t>
            </a:r>
            <a:endParaRPr/>
          </a:p>
          <a:p>
            <a:pPr indent="-342900" lvl="0" marL="457200" rtl="0" algn="l">
              <a:spcBef>
                <a:spcPts val="1000"/>
              </a:spcBef>
              <a:spcAft>
                <a:spcPts val="0"/>
              </a:spcAft>
              <a:buSzPts val="1800"/>
              <a:buChar char="●"/>
            </a:pPr>
            <a:r>
              <a:rPr lang="ru"/>
              <a:t>Данная процедура повторяется несколько раз, на каждой подвыборке учится модель одного и того же типа;</a:t>
            </a:r>
            <a:endParaRPr/>
          </a:p>
          <a:p>
            <a:pPr indent="-342900" lvl="0" marL="457200" rtl="0" algn="l">
              <a:spcBef>
                <a:spcPts val="1000"/>
              </a:spcBef>
              <a:spcAft>
                <a:spcPts val="0"/>
              </a:spcAft>
              <a:buSzPts val="1800"/>
              <a:buChar char="●"/>
            </a:pPr>
            <a:r>
              <a:rPr lang="ru"/>
              <a:t>Предсказания всех моделей усредняются.</a:t>
            </a:r>
            <a:endParaRPr/>
          </a:p>
          <a:p>
            <a:pPr indent="-342900" lvl="0" marL="457200" rtl="0" algn="l">
              <a:spcBef>
                <a:spcPts val="1000"/>
              </a:spcBef>
              <a:spcAft>
                <a:spcPts val="1000"/>
              </a:spcAft>
              <a:buSzPts val="1800"/>
              <a:buChar char="●"/>
            </a:pPr>
            <a:r>
              <a:rPr lang="ru"/>
              <a:t>Бэггинг уменьшает </a:t>
            </a:r>
            <a:r>
              <a:rPr b="1" lang="ru"/>
              <a:t>дисперсию (variance) </a:t>
            </a:r>
            <a:r>
              <a:rPr lang="ru"/>
              <a:t>по сравнению с использованием просто множества одинаковых моделей. </a:t>
            </a:r>
            <a:r>
              <a:rPr lang="ru"/>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Бэггинг (bagging, bootstrap aggregation)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ru"/>
              <a:t>Бэггинг уменьшает </a:t>
            </a:r>
            <a:r>
              <a:rPr b="1" lang="ru"/>
              <a:t>дисперсию (variance) </a:t>
            </a:r>
            <a:r>
              <a:rPr lang="ru"/>
              <a:t>по сравнению с использованием просто множества одинаковых моделей. (картинка для того, чтобы вспомнить, что такое смещение и дисперсия) </a:t>
            </a:r>
            <a:endParaRPr/>
          </a:p>
        </p:txBody>
      </p:sp>
      <p:pic>
        <p:nvPicPr>
          <p:cNvPr id="87" name="Google Shape;87;p18"/>
          <p:cNvPicPr preferRelativeResize="0"/>
          <p:nvPr/>
        </p:nvPicPr>
        <p:blipFill>
          <a:blip r:embed="rId3">
            <a:alphaModFix/>
          </a:blip>
          <a:stretch>
            <a:fillRect/>
          </a:stretch>
        </p:blipFill>
        <p:spPr>
          <a:xfrm>
            <a:off x="1167025" y="2249825"/>
            <a:ext cx="6609199" cy="264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2784050" y="-54925"/>
            <a:ext cx="6201975" cy="2424974"/>
          </a:xfrm>
          <a:prstGeom prst="rect">
            <a:avLst/>
          </a:prstGeom>
          <a:noFill/>
          <a:ln>
            <a:noFill/>
          </a:ln>
        </p:spPr>
      </p:pic>
      <p:pic>
        <p:nvPicPr>
          <p:cNvPr id="93" name="Google Shape;93;p19"/>
          <p:cNvPicPr preferRelativeResize="0"/>
          <p:nvPr/>
        </p:nvPicPr>
        <p:blipFill>
          <a:blip r:embed="rId4">
            <a:alphaModFix/>
          </a:blip>
          <a:stretch>
            <a:fillRect/>
          </a:stretch>
        </p:blipFill>
        <p:spPr>
          <a:xfrm>
            <a:off x="1423937" y="2197737"/>
            <a:ext cx="6296125" cy="2834676"/>
          </a:xfrm>
          <a:prstGeom prst="rect">
            <a:avLst/>
          </a:prstGeom>
          <a:noFill/>
          <a:ln>
            <a:noFill/>
          </a:ln>
        </p:spPr>
      </p:pic>
      <p:sp>
        <p:nvSpPr>
          <p:cNvPr id="94" name="Google Shape;94;p19"/>
          <p:cNvSpPr txBox="1"/>
          <p:nvPr/>
        </p:nvSpPr>
        <p:spPr>
          <a:xfrm>
            <a:off x="165675" y="4891375"/>
            <a:ext cx="86517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Картинки: </a:t>
            </a:r>
            <a:r>
              <a:rPr lang="ru" sz="900" u="sng">
                <a:solidFill>
                  <a:schemeClr val="hlink"/>
                </a:solidFill>
                <a:hlinkClick r:id="rId5"/>
              </a:rPr>
              <a:t>https://education.yandex.ru/handbook/ml/article/ansambli-v-mashinnom-obuchenii</a:t>
            </a:r>
            <a:r>
              <a:rPr lang="ru" sz="900">
                <a:solidFill>
                  <a:schemeClr val="dk2"/>
                </a:solidFill>
              </a:rPr>
              <a:t> </a:t>
            </a:r>
            <a:endParaRPr sz="900">
              <a:solidFill>
                <a:schemeClr val="dk2"/>
              </a:solidFill>
            </a:endParaRPr>
          </a:p>
        </p:txBody>
      </p:sp>
      <p:sp>
        <p:nvSpPr>
          <p:cNvPr id="95" name="Google Shape;95;p19"/>
          <p:cNvSpPr txBox="1"/>
          <p:nvPr/>
        </p:nvSpPr>
        <p:spPr>
          <a:xfrm>
            <a:off x="256925" y="2773450"/>
            <a:ext cx="1167000" cy="16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100 решающих деревьев глубины 7, обученные на подвыборках размера 20</a:t>
            </a:r>
            <a:endParaRPr sz="1200">
              <a:solidFill>
                <a:schemeClr val="dk2"/>
              </a:solidFill>
            </a:endParaRPr>
          </a:p>
        </p:txBody>
      </p:sp>
      <p:sp>
        <p:nvSpPr>
          <p:cNvPr id="96" name="Google Shape;96;p19"/>
          <p:cNvSpPr txBox="1"/>
          <p:nvPr/>
        </p:nvSpPr>
        <p:spPr>
          <a:xfrm>
            <a:off x="7684075" y="2759050"/>
            <a:ext cx="1266000" cy="16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Бэггинг над 10 решающими деревьями глубины 7, обученный 100 раз на подвыборках размера 20</a:t>
            </a:r>
            <a:endParaRPr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Рандомный лес</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Рандомный лес/Random Forest</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При бэггинге алгоритмы могут быть сильно скорреллированы между собой.</a:t>
            </a:r>
            <a:endParaRPr/>
          </a:p>
          <a:p>
            <a:pPr indent="0" lvl="0" marL="0" rtl="0" algn="l">
              <a:spcBef>
                <a:spcPts val="1200"/>
              </a:spcBef>
              <a:spcAft>
                <a:spcPts val="0"/>
              </a:spcAft>
              <a:buNone/>
            </a:pPr>
            <a:r>
              <a:rPr lang="ru"/>
              <a:t>Решение: </a:t>
            </a:r>
            <a:r>
              <a:rPr b="1" lang="ru"/>
              <a:t>рандомный лес</a:t>
            </a:r>
            <a:r>
              <a:rPr lang="ru"/>
              <a:t>.</a:t>
            </a:r>
            <a:endParaRPr/>
          </a:p>
          <a:p>
            <a:pPr indent="-342900" lvl="0" marL="457200" rtl="0" algn="l">
              <a:spcBef>
                <a:spcPts val="1200"/>
              </a:spcBef>
              <a:spcAft>
                <a:spcPts val="0"/>
              </a:spcAft>
              <a:buSzPts val="1800"/>
              <a:buChar char="●"/>
            </a:pPr>
            <a:r>
              <a:rPr lang="ru"/>
              <a:t>Выбираем случайную подвыборку из данных;</a:t>
            </a:r>
            <a:endParaRPr/>
          </a:p>
          <a:p>
            <a:pPr indent="-342900" lvl="0" marL="457200" rtl="0" algn="l">
              <a:spcBef>
                <a:spcPts val="1000"/>
              </a:spcBef>
              <a:spcAft>
                <a:spcPts val="0"/>
              </a:spcAft>
              <a:buSzPts val="1800"/>
              <a:buChar char="●"/>
            </a:pPr>
            <a:r>
              <a:rPr lang="ru"/>
              <a:t>В процессе обучения каждого дерева в каждой вершине случайно выбирается подмножество из признаков, и среди них ищется оптимальный сплит;</a:t>
            </a:r>
            <a:endParaRPr/>
          </a:p>
          <a:p>
            <a:pPr indent="-342900" lvl="0" marL="457200" rtl="0" algn="l">
              <a:spcBef>
                <a:spcPts val="1000"/>
              </a:spcBef>
              <a:spcAft>
                <a:spcPts val="1000"/>
              </a:spcAft>
              <a:buSzPts val="1800"/>
              <a:buChar char="●"/>
            </a:pPr>
            <a:r>
              <a:rPr lang="ru"/>
              <a:t>Чтобы получить предсказание ансамбля на тестовом объекте, усредняем отдельные ответы деревьев (для регрессии) или берём самый популярный класс (для классификации).</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4285F4"/>
      </a:accent1>
      <a:accent2>
        <a:srgbClr val="212121"/>
      </a:accent2>
      <a:accent3>
        <a:srgbClr val="000000"/>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