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cartoon-skier-with-no-background-clipart-alpine-sk-qe9bpc/" TargetMode="External"/><Relationship Id="rId2" Type="http://schemas.openxmlformats.org/officeDocument/2006/relationships/hyperlink" Target="https://www.kissclipart.com/ski-lift-icon-png-clipart-ski-lift-chairlift-clip-ky4sz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eckenridge.com/plan-your-trip/lift-access/tickets.aspx" TargetMode="External"/><Relationship Id="rId5" Type="http://schemas.openxmlformats.org/officeDocument/2006/relationships/hyperlink" Target="https://www.cleanpng.com/png-evolution-snowboarding-winter-sport-skiing-1854071/download-png.html" TargetMode="External"/><Relationship Id="rId4" Type="http://schemas.openxmlformats.org/officeDocument/2006/relationships/hyperlink" Target="https://www.pngguru.com/free-transparent-background-png-clipart-bpeih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Mountain Resort Revenue increase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220" y="4910667"/>
            <a:ext cx="6400800" cy="1947333"/>
          </a:xfrm>
        </p:spPr>
        <p:txBody>
          <a:bodyPr/>
          <a:lstStyle/>
          <a:p>
            <a:r>
              <a:rPr lang="en-US" dirty="0" smtClean="0"/>
              <a:t>By Anna Douville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9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00" y="189652"/>
            <a:ext cx="8534400" cy="1507067"/>
          </a:xfrm>
        </p:spPr>
        <p:txBody>
          <a:bodyPr/>
          <a:lstStyle/>
          <a:p>
            <a:r>
              <a:rPr lang="en-US" dirty="0" smtClean="0"/>
              <a:t>Problem statement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00" y="1696719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Big Mountain Resort has recently installed a new chair lift, contributing to an additional $1.54M in operation costs</a:t>
            </a:r>
          </a:p>
          <a:p>
            <a:r>
              <a:rPr lang="en-US" sz="2400" b="1" dirty="0" smtClean="0"/>
              <a:t>Investors would like profit margins to stay at 9.2%</a:t>
            </a:r>
          </a:p>
          <a:p>
            <a:r>
              <a:rPr lang="en-US" sz="2400" b="1" dirty="0" smtClean="0"/>
              <a:t>How can Big Mountain Resort increase its revenue by $1.54M in order to make up for operating costs of the new chair lift?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0" y="0"/>
            <a:ext cx="3029552" cy="30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6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98" y="191103"/>
            <a:ext cx="8534400" cy="1507067"/>
          </a:xfrm>
        </p:spPr>
        <p:txBody>
          <a:bodyPr/>
          <a:lstStyle/>
          <a:p>
            <a:r>
              <a:rPr lang="en-US" dirty="0" smtClean="0"/>
              <a:t>Recommendation &amp; 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98" y="1698170"/>
            <a:ext cx="8534400" cy="40543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Increasing lift ticket prices most viable option to increase revenue</a:t>
            </a:r>
          </a:p>
          <a:p>
            <a:r>
              <a:rPr lang="en-US" sz="2400" b="1" dirty="0" smtClean="0"/>
              <a:t>Most important </a:t>
            </a:r>
            <a:r>
              <a:rPr lang="en-US" sz="2400" b="1" dirty="0"/>
              <a:t>factors determining adult weekend lift ticket prices are the adult weekday prices, state, and summit </a:t>
            </a:r>
            <a:r>
              <a:rPr lang="en-US" sz="2400" b="1" dirty="0" smtClean="0"/>
              <a:t>elevation</a:t>
            </a:r>
          </a:p>
          <a:p>
            <a:r>
              <a:rPr lang="en-US" sz="2400" b="1" dirty="0" smtClean="0"/>
              <a:t>Current adult weekend lift ticket rate is undervalued</a:t>
            </a:r>
          </a:p>
          <a:p>
            <a:r>
              <a:rPr lang="en-US" sz="2400" b="1" dirty="0" smtClean="0"/>
              <a:t>Recommendation: Adult weekend lift tickets should be valued at $90, $9 higher than the current price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5399">
            <a:off x="9360304" y="1974630"/>
            <a:ext cx="2985352" cy="29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162075"/>
            <a:ext cx="8534400" cy="1507067"/>
          </a:xfrm>
        </p:spPr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1495406"/>
            <a:ext cx="7538276" cy="691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Data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CSV file of 330 US ski resorts and their attributes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27 attributes:  </a:t>
            </a:r>
            <a:r>
              <a:rPr lang="en-US" sz="2400" b="1" dirty="0">
                <a:solidFill>
                  <a:srgbClr val="146194">
                    <a:lumMod val="75000"/>
                  </a:srgbClr>
                </a:solidFill>
              </a:rPr>
              <a:t>location, elevation, number of chair lifts, runs, days open</a:t>
            </a: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, terrain parks, etc.</a:t>
            </a:r>
            <a:endParaRPr lang="en-US" sz="2400" b="1" dirty="0">
              <a:solidFill>
                <a:srgbClr val="146194">
                  <a:lumMod val="75000"/>
                </a:srgbClr>
              </a:solidFill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Approach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Use the market data to build a model to predict the adult weekend chair lift ticket price based on the attributes of the ski resort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Use model to determine price of the adult weekend lift ticket for Big Mountain Resort 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>
              <a:solidFill>
                <a:srgbClr val="146194">
                  <a:lumMod val="75000"/>
                </a:srgb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88" y="1445778"/>
            <a:ext cx="491032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162075"/>
            <a:ext cx="8534400" cy="1507067"/>
          </a:xfrm>
        </p:spPr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1669142"/>
            <a:ext cx="7538276" cy="521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Cleaning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4 outlier rows dropped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Null values imputed with mean or 0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3 Non numeric features dropped (Name, Sate, Region) as well as base elevation and summit elevation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‘cluster’ feature added by grouping ski resorts into 3 different clusters with KNN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>
              <a:solidFill>
                <a:srgbClr val="146194">
                  <a:lumMod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88" y="1445778"/>
            <a:ext cx="491032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162075"/>
            <a:ext cx="8534400" cy="1507067"/>
          </a:xfrm>
        </p:spPr>
        <p:txBody>
          <a:bodyPr/>
          <a:lstStyle/>
          <a:p>
            <a:r>
              <a:rPr lang="en-US" dirty="0" smtClean="0"/>
              <a:t>Modeling results &amp; analysis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44" y="915608"/>
            <a:ext cx="3614738" cy="3614738"/>
          </a:xfrm>
        </p:spPr>
      </p:pic>
      <p:sp>
        <p:nvSpPr>
          <p:cNvPr id="12" name="TextBox 11"/>
          <p:cNvSpPr txBox="1"/>
          <p:nvPr/>
        </p:nvSpPr>
        <p:spPr>
          <a:xfrm>
            <a:off x="481012" y="1669142"/>
            <a:ext cx="7538276" cy="588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Model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146194">
                    <a:lumMod val="75000"/>
                  </a:srgbClr>
                </a:solidFill>
              </a:rPr>
              <a:t>L</a:t>
            </a: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inear regression model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Features scaled using z-score standardization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75% of data used to train model, 25% of data set aside for testing model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Target variable: </a:t>
            </a:r>
            <a:r>
              <a:rPr lang="en-US" sz="2400" b="1" dirty="0">
                <a:solidFill>
                  <a:srgbClr val="146194">
                    <a:lumMod val="75000"/>
                  </a:srgbClr>
                </a:solidFill>
              </a:rPr>
              <a:t>a</a:t>
            </a: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dult weekend </a:t>
            </a:r>
            <a:r>
              <a:rPr lang="en-US" sz="2400" b="1" dirty="0">
                <a:solidFill>
                  <a:srgbClr val="146194">
                    <a:lumMod val="75000"/>
                  </a:srgbClr>
                </a:solidFill>
              </a:rPr>
              <a:t>t</a:t>
            </a: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icket </a:t>
            </a:r>
            <a:r>
              <a:rPr lang="en-US" sz="2400" b="1" dirty="0">
                <a:solidFill>
                  <a:srgbClr val="146194">
                    <a:lumMod val="75000"/>
                  </a:srgbClr>
                </a:solidFill>
              </a:rPr>
              <a:t>p</a:t>
            </a: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rice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>
              <a:solidFill>
                <a:srgbClr val="146194">
                  <a:lumMod val="75000"/>
                </a:srgbClr>
              </a:solidFill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current </a:t>
            </a:r>
            <a:r>
              <a:rPr lang="en-US" sz="2400" b="1" dirty="0">
                <a:solidFill>
                  <a:srgbClr val="146194">
                    <a:lumMod val="75000"/>
                  </a:srgbClr>
                </a:solidFill>
              </a:rPr>
              <a:t>price </a:t>
            </a:r>
          </a:p>
        </p:txBody>
      </p:sp>
    </p:spTree>
    <p:extLst>
      <p:ext uri="{BB962C8B-B14F-4D97-AF65-F5344CB8AC3E}">
        <p14:creationId xmlns:p14="http://schemas.microsoft.com/office/powerpoint/2010/main" val="290306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162075"/>
            <a:ext cx="8534400" cy="1507067"/>
          </a:xfrm>
        </p:spPr>
        <p:txBody>
          <a:bodyPr/>
          <a:lstStyle/>
          <a:p>
            <a:r>
              <a:rPr lang="en-US" dirty="0" smtClean="0"/>
              <a:t>Modeling results &amp; analysis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44" y="915608"/>
            <a:ext cx="3614738" cy="3614738"/>
          </a:xfrm>
        </p:spPr>
      </p:pic>
      <p:sp>
        <p:nvSpPr>
          <p:cNvPr id="12" name="TextBox 11"/>
          <p:cNvSpPr txBox="1"/>
          <p:nvPr/>
        </p:nvSpPr>
        <p:spPr>
          <a:xfrm>
            <a:off x="481012" y="1669142"/>
            <a:ext cx="7538276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Results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Explained variance score: .91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Mean absolute error: 5.00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Analysis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Model reliably predicts the adult weekend chair lift ticket price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Big Mountain Resort lift tickets are undervalued by $9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>
              <a:solidFill>
                <a:srgbClr val="14619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3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52" y="147561"/>
            <a:ext cx="8534400" cy="1507067"/>
          </a:xfrm>
        </p:spPr>
        <p:txBody>
          <a:bodyPr/>
          <a:lstStyle/>
          <a:p>
            <a:r>
              <a:rPr lang="en-US" dirty="0" smtClean="0"/>
              <a:t>summary &amp; 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71" y="275318"/>
            <a:ext cx="2373086" cy="3312433"/>
          </a:xfrm>
        </p:spPr>
      </p:pic>
      <p:sp>
        <p:nvSpPr>
          <p:cNvPr id="6" name="Rectangle 5"/>
          <p:cNvSpPr/>
          <p:nvPr/>
        </p:nvSpPr>
        <p:spPr>
          <a:xfrm>
            <a:off x="483052" y="1654628"/>
            <a:ext cx="7828844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Big Mountain Resort needs to increase lift ticket prices in order to make up for increased chair lift operation costs</a:t>
            </a:r>
            <a:endParaRPr lang="en-US" sz="2400" b="1" dirty="0">
              <a:solidFill>
                <a:srgbClr val="146194">
                  <a:lumMod val="75000"/>
                </a:srgbClr>
              </a:solidFill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Using market data to train a linear regression model, we can reliably predict lift ticket prices</a:t>
            </a:r>
            <a:endParaRPr lang="en-US" sz="2400" b="1" dirty="0">
              <a:solidFill>
                <a:srgbClr val="146194">
                  <a:lumMod val="75000"/>
                </a:srgbClr>
              </a:solidFill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Based on the model, Adult </a:t>
            </a:r>
            <a:r>
              <a:rPr lang="en-US" sz="2400" b="1" dirty="0">
                <a:solidFill>
                  <a:srgbClr val="146194">
                    <a:lumMod val="75000"/>
                  </a:srgbClr>
                </a:solidFill>
              </a:rPr>
              <a:t>weekend lift tickets should be </a:t>
            </a: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increased from $81 to $90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 smtClean="0">
                <a:solidFill>
                  <a:srgbClr val="146194">
                    <a:lumMod val="75000"/>
                  </a:srgbClr>
                </a:solidFill>
              </a:rPr>
              <a:t>With recommended lift ticket price increase, Big Mountain Resort would need to sell 171,111 adult weekend lift tickets next season to maintain a 9.2% profit margin</a:t>
            </a:r>
            <a:endParaRPr lang="en-US" sz="2400" b="1" dirty="0">
              <a:solidFill>
                <a:srgbClr val="14619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1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80" y="153076"/>
            <a:ext cx="8534400" cy="1507067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0" y="1660143"/>
            <a:ext cx="9721660" cy="5078985"/>
          </a:xfrm>
        </p:spPr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://www.kissclipart.com/ski-lift-icon-png-clipart-ski-lift-chairlift-clip-ky4sz1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https://www.kissclipart.com/cartoon-skier-with-no-background-clipart-alpine-sk-qe9bpc/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www.pngguru.com/free-transparent-background-png-clipart-bpeih/download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www.cleanpng.com/png-evolution-snowboarding-winter-sport-skiing-1854071/download-png.html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www.breckenridge.com/plan-your-trip/lift-access/tickets.aspx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13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</TotalTime>
  <Words>435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Big Mountain Resort Revenue increase recommendation</vt:lpstr>
      <vt:lpstr>Problem statement overview</vt:lpstr>
      <vt:lpstr>Recommendation &amp; Key findings</vt:lpstr>
      <vt:lpstr>Data processing</vt:lpstr>
      <vt:lpstr>Data processing</vt:lpstr>
      <vt:lpstr>Modeling results &amp; analysis</vt:lpstr>
      <vt:lpstr>Modeling results &amp; analysis</vt:lpstr>
      <vt:lpstr>summary &amp; conclusion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Revenue increase recommendation</dc:title>
  <dc:creator>Anna Douville</dc:creator>
  <cp:lastModifiedBy>Anna Douville</cp:lastModifiedBy>
  <cp:revision>19</cp:revision>
  <dcterms:created xsi:type="dcterms:W3CDTF">2020-04-20T15:43:16Z</dcterms:created>
  <dcterms:modified xsi:type="dcterms:W3CDTF">2020-04-20T19:30:13Z</dcterms:modified>
</cp:coreProperties>
</file>