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7"/>
  </p:notes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9F0"/>
    <a:srgbClr val="A6D6E3"/>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792" autoAdjust="0"/>
  </p:normalViewPr>
  <p:slideViewPr>
    <p:cSldViewPr snapToGrid="0">
      <p:cViewPr varScale="1">
        <p:scale>
          <a:sx n="40" d="100"/>
          <a:sy n="40" d="100"/>
        </p:scale>
        <p:origin x="48" y="348"/>
      </p:cViewPr>
      <p:guideLst/>
    </p:cSldViewPr>
  </p:slideViewPr>
  <p:notesTextViewPr>
    <p:cViewPr>
      <p:scale>
        <a:sx n="1" d="1"/>
        <a:sy n="1" d="1"/>
      </p:scale>
      <p:origin x="0" y="-66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18F42D-366D-4F48-AFDB-25C0D4AEF2F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BAB0943-3EC3-494F-AECC-9E9B10C78C37}">
      <dgm:prSet phldrT="[Text]" custT="1"/>
      <dgm:spPr/>
      <dgm:t>
        <a:bodyPr/>
        <a:lstStyle/>
        <a:p>
          <a:pPr algn="l"/>
          <a:r>
            <a:rPr lang="en-US" sz="3200" dirty="0" smtClean="0"/>
            <a:t>            Likes</a:t>
          </a:r>
          <a:r>
            <a:rPr lang="en-US" sz="2200" dirty="0" smtClean="0"/>
            <a:t>   </a:t>
          </a:r>
          <a:endParaRPr lang="en-US" sz="2200" dirty="0"/>
        </a:p>
      </dgm:t>
    </dgm:pt>
    <dgm:pt modelId="{22854141-162A-4C67-8F6E-6CB18F97F429}" type="parTrans" cxnId="{08C823EA-58F0-47EC-9D9A-180DE993EC14}">
      <dgm:prSet/>
      <dgm:spPr/>
      <dgm:t>
        <a:bodyPr/>
        <a:lstStyle/>
        <a:p>
          <a:endParaRPr lang="en-US"/>
        </a:p>
      </dgm:t>
    </dgm:pt>
    <dgm:pt modelId="{5F50A7B9-833F-4F0E-AF0C-339109EBCB57}" type="sibTrans" cxnId="{08C823EA-58F0-47EC-9D9A-180DE993EC14}">
      <dgm:prSet/>
      <dgm:spPr/>
      <dgm:t>
        <a:bodyPr/>
        <a:lstStyle/>
        <a:p>
          <a:endParaRPr lang="en-US"/>
        </a:p>
      </dgm:t>
    </dgm:pt>
    <dgm:pt modelId="{E06777E3-FE5F-49CC-AE02-19C3286D3874}">
      <dgm:prSet phldrT="[Text]" custT="1"/>
      <dgm:spPr/>
      <dgm:t>
        <a:bodyPr/>
        <a:lstStyle/>
        <a:p>
          <a:pPr algn="l"/>
          <a:r>
            <a:rPr lang="en-US" sz="3200" dirty="0" smtClean="0"/>
            <a:t>        Dislikes</a:t>
          </a:r>
          <a:endParaRPr lang="en-US" sz="3200" dirty="0"/>
        </a:p>
      </dgm:t>
    </dgm:pt>
    <dgm:pt modelId="{57D5D92E-F4E6-4184-AC99-4C76F1308934}" type="parTrans" cxnId="{36E995E8-5389-4B01-BB6A-BB42BE5472A3}">
      <dgm:prSet/>
      <dgm:spPr/>
      <dgm:t>
        <a:bodyPr/>
        <a:lstStyle/>
        <a:p>
          <a:endParaRPr lang="en-US"/>
        </a:p>
      </dgm:t>
    </dgm:pt>
    <dgm:pt modelId="{707449A9-DB91-467D-99B8-A1563205D209}" type="sibTrans" cxnId="{36E995E8-5389-4B01-BB6A-BB42BE5472A3}">
      <dgm:prSet/>
      <dgm:spPr/>
      <dgm:t>
        <a:bodyPr/>
        <a:lstStyle/>
        <a:p>
          <a:endParaRPr lang="en-US"/>
        </a:p>
      </dgm:t>
    </dgm:pt>
    <dgm:pt modelId="{CA499BBB-0863-4D65-9085-E725A669B046}">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 Easy to use</a:t>
          </a:r>
        </a:p>
        <a:p>
          <a:pPr algn="l"/>
          <a:r>
            <a:rPr lang="en-US" sz="1600" dirty="0" smtClean="0"/>
            <a:t>- Accessible</a:t>
          </a:r>
        </a:p>
        <a:p>
          <a:pPr algn="l"/>
          <a:r>
            <a:rPr lang="en-US" sz="1600" dirty="0" smtClean="0"/>
            <a:t>- Tools are helpful for memorization</a:t>
          </a:r>
        </a:p>
        <a:p>
          <a:pPr algn="l"/>
          <a:r>
            <a:rPr lang="en-US" sz="1600" dirty="0" smtClean="0"/>
            <a:t>- Can study other user’s flashcards</a:t>
          </a:r>
        </a:p>
        <a:p>
          <a:pPr algn="l"/>
          <a:r>
            <a:rPr lang="en-US" sz="1600" dirty="0" smtClean="0"/>
            <a:t>- Saves time and money compared to physical flashcards</a:t>
          </a:r>
        </a:p>
        <a:p>
          <a:pPr algn="l"/>
          <a:endParaRPr lang="en-US" sz="1000" dirty="0" smtClean="0"/>
        </a:p>
        <a:p>
          <a:pPr algn="l"/>
          <a:endParaRPr lang="en-US" sz="1000" dirty="0" smtClean="0"/>
        </a:p>
      </dgm:t>
    </dgm:pt>
    <dgm:pt modelId="{97619589-CC07-4D4B-8D9B-155A690ECF80}" type="parTrans" cxnId="{E55E65E8-34EC-4C3B-AF70-33B82A90FCE1}">
      <dgm:prSet/>
      <dgm:spPr/>
      <dgm:t>
        <a:bodyPr/>
        <a:lstStyle/>
        <a:p>
          <a:endParaRPr lang="en-US"/>
        </a:p>
      </dgm:t>
    </dgm:pt>
    <dgm:pt modelId="{8A181024-6741-4164-8358-5BF1AB659ECD}" type="sibTrans" cxnId="{E55E65E8-34EC-4C3B-AF70-33B82A90FCE1}">
      <dgm:prSet/>
      <dgm:spPr/>
      <dgm:t>
        <a:bodyPr/>
        <a:lstStyle/>
        <a:p>
          <a:endParaRPr lang="en-US"/>
        </a:p>
      </dgm:t>
    </dgm:pt>
    <dgm:pt modelId="{289DC3C6-2536-46E5-A3F4-4F66A0E5D680}">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 The games tools are not fun</a:t>
          </a:r>
        </a:p>
        <a:p>
          <a:pPr algn="l"/>
          <a:r>
            <a:rPr lang="en-US" sz="1600" dirty="0" smtClean="0"/>
            <a:t>- Limited to vocabulary-based learning</a:t>
          </a:r>
        </a:p>
        <a:p>
          <a:pPr algn="l"/>
          <a:r>
            <a:rPr lang="en-US" sz="1600" dirty="0" smtClean="0"/>
            <a:t>- Can’t input equations</a:t>
          </a:r>
        </a:p>
        <a:p>
          <a:pPr algn="l"/>
          <a:r>
            <a:rPr lang="en-US" sz="1600" dirty="0" smtClean="0"/>
            <a:t>- Can’t color-code flashcards</a:t>
          </a:r>
        </a:p>
        <a:p>
          <a:pPr algn="l"/>
          <a:r>
            <a:rPr lang="en-US" sz="1600" dirty="0" smtClean="0"/>
            <a:t>- Does not accept multiple forms of a word when typing in answers </a:t>
          </a:r>
        </a:p>
        <a:p>
          <a:pPr algn="l"/>
          <a:endParaRPr lang="en-US" sz="1000" dirty="0" smtClean="0"/>
        </a:p>
        <a:p>
          <a:pPr algn="ctr"/>
          <a:endParaRPr lang="en-US" sz="1000" dirty="0"/>
        </a:p>
      </dgm:t>
    </dgm:pt>
    <dgm:pt modelId="{74E3C99B-D903-42AD-9A2A-8F146C0B4C8F}" type="parTrans" cxnId="{86A5AC81-F39E-4B9F-8E3C-4AB539625F19}">
      <dgm:prSet/>
      <dgm:spPr/>
      <dgm:t>
        <a:bodyPr/>
        <a:lstStyle/>
        <a:p>
          <a:endParaRPr lang="en-US"/>
        </a:p>
      </dgm:t>
    </dgm:pt>
    <dgm:pt modelId="{59057A90-3524-4D92-9D56-E3D34512B5DF}" type="sibTrans" cxnId="{86A5AC81-F39E-4B9F-8E3C-4AB539625F19}">
      <dgm:prSet/>
      <dgm:spPr/>
      <dgm:t>
        <a:bodyPr/>
        <a:lstStyle/>
        <a:p>
          <a:endParaRPr lang="en-US"/>
        </a:p>
      </dgm:t>
    </dgm:pt>
    <dgm:pt modelId="{5E448F19-0746-4316-981D-AB9EEC0BA4B1}">
      <dgm:prSet phldrT="[Text]">
        <dgm:style>
          <a:lnRef idx="1">
            <a:schemeClr val="accent1"/>
          </a:lnRef>
          <a:fillRef idx="2">
            <a:schemeClr val="accent1"/>
          </a:fillRef>
          <a:effectRef idx="1">
            <a:schemeClr val="accent1"/>
          </a:effectRef>
          <a:fontRef idx="minor">
            <a:schemeClr val="dk1"/>
          </a:fontRef>
        </dgm:style>
      </dgm:prSet>
      <dgm:spPr>
        <a:solidFill>
          <a:srgbClr val="D3E9F0"/>
        </a:solidFill>
        <a:ln>
          <a:solidFill>
            <a:srgbClr val="40BAD2"/>
          </a:solidFill>
        </a:ln>
      </dgm:spPr>
      <dgm:t>
        <a:bodyPr/>
        <a:lstStyle/>
        <a:p>
          <a:pPr algn="l"/>
          <a:r>
            <a:rPr lang="en-US" dirty="0" smtClean="0">
              <a:solidFill>
                <a:schemeClr val="tx1"/>
              </a:solidFill>
            </a:rPr>
            <a:t>3 Main User Tasks:</a:t>
          </a:r>
        </a:p>
        <a:p>
          <a:pPr algn="l"/>
          <a:r>
            <a:rPr lang="en-US" dirty="0" smtClean="0">
              <a:solidFill>
                <a:schemeClr val="tx1"/>
              </a:solidFill>
            </a:rPr>
            <a:t>	1. Creating a set of flashcards</a:t>
          </a:r>
        </a:p>
        <a:p>
          <a:pPr algn="l"/>
          <a:r>
            <a:rPr lang="en-US" dirty="0" smtClean="0">
              <a:solidFill>
                <a:schemeClr val="tx1"/>
              </a:solidFill>
            </a:rPr>
            <a:t>	2. Studying Flashcards with the “Learn” tool</a:t>
          </a:r>
        </a:p>
        <a:p>
          <a:pPr algn="l"/>
          <a:r>
            <a:rPr lang="en-US" dirty="0" smtClean="0">
              <a:solidFill>
                <a:schemeClr val="tx1"/>
              </a:solidFill>
            </a:rPr>
            <a:t>	3. Searching for other users’ flashcards</a:t>
          </a:r>
          <a:endParaRPr lang="en-US" dirty="0">
            <a:solidFill>
              <a:schemeClr val="tx1"/>
            </a:solidFill>
          </a:endParaRPr>
        </a:p>
      </dgm:t>
    </dgm:pt>
    <dgm:pt modelId="{7535701A-85B8-4452-AD79-6BE497B63A72}" type="parTrans" cxnId="{C6F8D273-B781-4587-9C66-12573B56931F}">
      <dgm:prSet/>
      <dgm:spPr/>
      <dgm:t>
        <a:bodyPr/>
        <a:lstStyle/>
        <a:p>
          <a:endParaRPr lang="en-US"/>
        </a:p>
      </dgm:t>
    </dgm:pt>
    <dgm:pt modelId="{C98DC88C-01B2-47FF-931D-6AAC41A843BA}" type="sibTrans" cxnId="{C6F8D273-B781-4587-9C66-12573B56931F}">
      <dgm:prSet/>
      <dgm:spPr/>
      <dgm:t>
        <a:bodyPr/>
        <a:lstStyle/>
        <a:p>
          <a:endParaRPr lang="en-US"/>
        </a:p>
      </dgm:t>
    </dgm:pt>
    <dgm:pt modelId="{1103B702-5BCF-4152-B133-5FD3E53BFFA5}" type="pres">
      <dgm:prSet presAssocID="{E118F42D-366D-4F48-AFDB-25C0D4AEF2F6}" presName="diagram" presStyleCnt="0">
        <dgm:presLayoutVars>
          <dgm:dir/>
          <dgm:resizeHandles val="exact"/>
        </dgm:presLayoutVars>
      </dgm:prSet>
      <dgm:spPr/>
      <dgm:t>
        <a:bodyPr/>
        <a:lstStyle/>
        <a:p>
          <a:endParaRPr lang="en-US"/>
        </a:p>
      </dgm:t>
    </dgm:pt>
    <dgm:pt modelId="{7A626C2A-61EE-4FD4-9746-528F921AE85E}" type="pres">
      <dgm:prSet presAssocID="{5BAB0943-3EC3-494F-AECC-9E9B10C78C37}" presName="node" presStyleLbl="node1" presStyleIdx="0" presStyleCnt="5" custScaleY="37306">
        <dgm:presLayoutVars>
          <dgm:bulletEnabled val="1"/>
        </dgm:presLayoutVars>
      </dgm:prSet>
      <dgm:spPr/>
      <dgm:t>
        <a:bodyPr/>
        <a:lstStyle/>
        <a:p>
          <a:endParaRPr lang="en-US"/>
        </a:p>
      </dgm:t>
    </dgm:pt>
    <dgm:pt modelId="{4E541099-10BB-4F10-9D4D-BBA17427F0D7}" type="pres">
      <dgm:prSet presAssocID="{5F50A7B9-833F-4F0E-AF0C-339109EBCB57}" presName="sibTrans" presStyleCnt="0"/>
      <dgm:spPr/>
    </dgm:pt>
    <dgm:pt modelId="{F817531F-4E53-4C76-B46C-B5A3147539E5}" type="pres">
      <dgm:prSet presAssocID="{E06777E3-FE5F-49CC-AE02-19C3286D3874}" presName="node" presStyleLbl="node1" presStyleIdx="1" presStyleCnt="5" custScaleY="34442" custLinFactNeighborX="875" custLinFactNeighborY="-18">
        <dgm:presLayoutVars>
          <dgm:bulletEnabled val="1"/>
        </dgm:presLayoutVars>
      </dgm:prSet>
      <dgm:spPr/>
      <dgm:t>
        <a:bodyPr/>
        <a:lstStyle/>
        <a:p>
          <a:endParaRPr lang="en-US"/>
        </a:p>
      </dgm:t>
    </dgm:pt>
    <dgm:pt modelId="{12D15B9A-B130-4282-9361-348A874C4AB7}" type="pres">
      <dgm:prSet presAssocID="{707449A9-DB91-467D-99B8-A1563205D209}" presName="sibTrans" presStyleCnt="0"/>
      <dgm:spPr/>
    </dgm:pt>
    <dgm:pt modelId="{17CE5FE0-4259-4A4A-B9FA-3EE27F3E7CFA}" type="pres">
      <dgm:prSet presAssocID="{CA499BBB-0863-4D65-9085-E725A669B046}" presName="node" presStyleLbl="node1" presStyleIdx="2" presStyleCnt="5" custLinFactNeighborX="-56" custLinFactNeighborY="-10158">
        <dgm:presLayoutVars>
          <dgm:bulletEnabled val="1"/>
        </dgm:presLayoutVars>
      </dgm:prSet>
      <dgm:spPr/>
      <dgm:t>
        <a:bodyPr/>
        <a:lstStyle/>
        <a:p>
          <a:endParaRPr lang="en-US"/>
        </a:p>
      </dgm:t>
    </dgm:pt>
    <dgm:pt modelId="{00F4CAFC-854A-4DA3-8A0C-1CBE066C0392}" type="pres">
      <dgm:prSet presAssocID="{8A181024-6741-4164-8358-5BF1AB659ECD}" presName="sibTrans" presStyleCnt="0"/>
      <dgm:spPr/>
    </dgm:pt>
    <dgm:pt modelId="{39A3EA18-EA17-4024-9C84-A3AA5CEC04CB}" type="pres">
      <dgm:prSet presAssocID="{289DC3C6-2536-46E5-A3F4-4F66A0E5D680}" presName="node" presStyleLbl="node1" presStyleIdx="3" presStyleCnt="5" custLinFactNeighborY="-9675">
        <dgm:presLayoutVars>
          <dgm:bulletEnabled val="1"/>
        </dgm:presLayoutVars>
      </dgm:prSet>
      <dgm:spPr/>
      <dgm:t>
        <a:bodyPr/>
        <a:lstStyle/>
        <a:p>
          <a:endParaRPr lang="en-US"/>
        </a:p>
      </dgm:t>
    </dgm:pt>
    <dgm:pt modelId="{8A51136D-1D5E-4D6F-A22E-3D22D9D52417}" type="pres">
      <dgm:prSet presAssocID="{59057A90-3524-4D92-9D56-E3D34512B5DF}" presName="sibTrans" presStyleCnt="0"/>
      <dgm:spPr/>
    </dgm:pt>
    <dgm:pt modelId="{5BD9412E-0B9A-4F7D-AD7C-89067E9B15A3}" type="pres">
      <dgm:prSet presAssocID="{5E448F19-0746-4316-981D-AB9EEC0BA4B1}" presName="node" presStyleLbl="node1" presStyleIdx="4" presStyleCnt="5" custScaleX="210051" custScaleY="93050" custLinFactNeighborX="-31" custLinFactNeighborY="-8853">
        <dgm:presLayoutVars>
          <dgm:bulletEnabled val="1"/>
        </dgm:presLayoutVars>
      </dgm:prSet>
      <dgm:spPr/>
      <dgm:t>
        <a:bodyPr/>
        <a:lstStyle/>
        <a:p>
          <a:endParaRPr lang="en-US"/>
        </a:p>
      </dgm:t>
    </dgm:pt>
  </dgm:ptLst>
  <dgm:cxnLst>
    <dgm:cxn modelId="{36E995E8-5389-4B01-BB6A-BB42BE5472A3}" srcId="{E118F42D-366D-4F48-AFDB-25C0D4AEF2F6}" destId="{E06777E3-FE5F-49CC-AE02-19C3286D3874}" srcOrd="1" destOrd="0" parTransId="{57D5D92E-F4E6-4184-AC99-4C76F1308934}" sibTransId="{707449A9-DB91-467D-99B8-A1563205D209}"/>
    <dgm:cxn modelId="{1E6F3F8E-59B9-4448-B0DE-408399920B3D}" type="presOf" srcId="{E118F42D-366D-4F48-AFDB-25C0D4AEF2F6}" destId="{1103B702-5BCF-4152-B133-5FD3E53BFFA5}" srcOrd="0" destOrd="0" presId="urn:microsoft.com/office/officeart/2005/8/layout/default"/>
    <dgm:cxn modelId="{C6F8D273-B781-4587-9C66-12573B56931F}" srcId="{E118F42D-366D-4F48-AFDB-25C0D4AEF2F6}" destId="{5E448F19-0746-4316-981D-AB9EEC0BA4B1}" srcOrd="4" destOrd="0" parTransId="{7535701A-85B8-4452-AD79-6BE497B63A72}" sibTransId="{C98DC88C-01B2-47FF-931D-6AAC41A843BA}"/>
    <dgm:cxn modelId="{8C9C5B52-8AB5-496B-8C46-B09B8027E178}" type="presOf" srcId="{CA499BBB-0863-4D65-9085-E725A669B046}" destId="{17CE5FE0-4259-4A4A-B9FA-3EE27F3E7CFA}" srcOrd="0" destOrd="0" presId="urn:microsoft.com/office/officeart/2005/8/layout/default"/>
    <dgm:cxn modelId="{08528084-8AE0-424C-BCEA-6F63371A69C7}" type="presOf" srcId="{289DC3C6-2536-46E5-A3F4-4F66A0E5D680}" destId="{39A3EA18-EA17-4024-9C84-A3AA5CEC04CB}" srcOrd="0" destOrd="0" presId="urn:microsoft.com/office/officeart/2005/8/layout/default"/>
    <dgm:cxn modelId="{86A5AC81-F39E-4B9F-8E3C-4AB539625F19}" srcId="{E118F42D-366D-4F48-AFDB-25C0D4AEF2F6}" destId="{289DC3C6-2536-46E5-A3F4-4F66A0E5D680}" srcOrd="3" destOrd="0" parTransId="{74E3C99B-D903-42AD-9A2A-8F146C0B4C8F}" sibTransId="{59057A90-3524-4D92-9D56-E3D34512B5DF}"/>
    <dgm:cxn modelId="{218FB0A2-DE63-401C-986B-77118F22FF03}" type="presOf" srcId="{5BAB0943-3EC3-494F-AECC-9E9B10C78C37}" destId="{7A626C2A-61EE-4FD4-9746-528F921AE85E}" srcOrd="0" destOrd="0" presId="urn:microsoft.com/office/officeart/2005/8/layout/default"/>
    <dgm:cxn modelId="{876B3DA4-0484-4B9B-96B9-133636F1B17A}" type="presOf" srcId="{E06777E3-FE5F-49CC-AE02-19C3286D3874}" destId="{F817531F-4E53-4C76-B46C-B5A3147539E5}" srcOrd="0" destOrd="0" presId="urn:microsoft.com/office/officeart/2005/8/layout/default"/>
    <dgm:cxn modelId="{E55E65E8-34EC-4C3B-AF70-33B82A90FCE1}" srcId="{E118F42D-366D-4F48-AFDB-25C0D4AEF2F6}" destId="{CA499BBB-0863-4D65-9085-E725A669B046}" srcOrd="2" destOrd="0" parTransId="{97619589-CC07-4D4B-8D9B-155A690ECF80}" sibTransId="{8A181024-6741-4164-8358-5BF1AB659ECD}"/>
    <dgm:cxn modelId="{AAC8A092-6E4E-4F6A-9D34-8D621736D9C9}" type="presOf" srcId="{5E448F19-0746-4316-981D-AB9EEC0BA4B1}" destId="{5BD9412E-0B9A-4F7D-AD7C-89067E9B15A3}" srcOrd="0" destOrd="0" presId="urn:microsoft.com/office/officeart/2005/8/layout/default"/>
    <dgm:cxn modelId="{08C823EA-58F0-47EC-9D9A-180DE993EC14}" srcId="{E118F42D-366D-4F48-AFDB-25C0D4AEF2F6}" destId="{5BAB0943-3EC3-494F-AECC-9E9B10C78C37}" srcOrd="0" destOrd="0" parTransId="{22854141-162A-4C67-8F6E-6CB18F97F429}" sibTransId="{5F50A7B9-833F-4F0E-AF0C-339109EBCB57}"/>
    <dgm:cxn modelId="{F114B73A-5F10-4F23-B2BB-8B001F4C0E47}" type="presParOf" srcId="{1103B702-5BCF-4152-B133-5FD3E53BFFA5}" destId="{7A626C2A-61EE-4FD4-9746-528F921AE85E}" srcOrd="0" destOrd="0" presId="urn:microsoft.com/office/officeart/2005/8/layout/default"/>
    <dgm:cxn modelId="{1516233D-00E4-418D-BB7E-BF80DEA55259}" type="presParOf" srcId="{1103B702-5BCF-4152-B133-5FD3E53BFFA5}" destId="{4E541099-10BB-4F10-9D4D-BBA17427F0D7}" srcOrd="1" destOrd="0" presId="urn:microsoft.com/office/officeart/2005/8/layout/default"/>
    <dgm:cxn modelId="{46B1423D-3C43-48C8-84BE-7038EAB800A0}" type="presParOf" srcId="{1103B702-5BCF-4152-B133-5FD3E53BFFA5}" destId="{F817531F-4E53-4C76-B46C-B5A3147539E5}" srcOrd="2" destOrd="0" presId="urn:microsoft.com/office/officeart/2005/8/layout/default"/>
    <dgm:cxn modelId="{F19B42B1-30FB-4F51-85E7-EF60373662C8}" type="presParOf" srcId="{1103B702-5BCF-4152-B133-5FD3E53BFFA5}" destId="{12D15B9A-B130-4282-9361-348A874C4AB7}" srcOrd="3" destOrd="0" presId="urn:microsoft.com/office/officeart/2005/8/layout/default"/>
    <dgm:cxn modelId="{A712D5AE-695C-4B37-BE3E-42EBA5DDE738}" type="presParOf" srcId="{1103B702-5BCF-4152-B133-5FD3E53BFFA5}" destId="{17CE5FE0-4259-4A4A-B9FA-3EE27F3E7CFA}" srcOrd="4" destOrd="0" presId="urn:microsoft.com/office/officeart/2005/8/layout/default"/>
    <dgm:cxn modelId="{6E3F50A7-1D2F-46D9-88E3-5A8854023323}" type="presParOf" srcId="{1103B702-5BCF-4152-B133-5FD3E53BFFA5}" destId="{00F4CAFC-854A-4DA3-8A0C-1CBE066C0392}" srcOrd="5" destOrd="0" presId="urn:microsoft.com/office/officeart/2005/8/layout/default"/>
    <dgm:cxn modelId="{9E91CA8D-502F-46FF-83CA-2FDD88F51D49}" type="presParOf" srcId="{1103B702-5BCF-4152-B133-5FD3E53BFFA5}" destId="{39A3EA18-EA17-4024-9C84-A3AA5CEC04CB}" srcOrd="6" destOrd="0" presId="urn:microsoft.com/office/officeart/2005/8/layout/default"/>
    <dgm:cxn modelId="{26B774B6-9304-4458-AA87-2EB3BA3881C1}" type="presParOf" srcId="{1103B702-5BCF-4152-B133-5FD3E53BFFA5}" destId="{8A51136D-1D5E-4D6F-A22E-3D22D9D52417}" srcOrd="7" destOrd="0" presId="urn:microsoft.com/office/officeart/2005/8/layout/default"/>
    <dgm:cxn modelId="{DB5D6772-6ED0-4294-8867-EAB84BCA07C0}" type="presParOf" srcId="{1103B702-5BCF-4152-B133-5FD3E53BFFA5}" destId="{5BD9412E-0B9A-4F7D-AD7C-89067E9B15A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26C2A-61EE-4FD4-9746-528F921AE85E}">
      <dsp:nvSpPr>
        <dsp:cNvPr id="0" name=""/>
        <dsp:cNvSpPr/>
      </dsp:nvSpPr>
      <dsp:spPr>
        <a:xfrm>
          <a:off x="892" y="147060"/>
          <a:ext cx="3482578" cy="77952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            Likes</a:t>
          </a:r>
          <a:r>
            <a:rPr lang="en-US" sz="2200" kern="1200" dirty="0" smtClean="0"/>
            <a:t>   </a:t>
          </a:r>
          <a:endParaRPr lang="en-US" sz="2200" kern="1200" dirty="0"/>
        </a:p>
      </dsp:txBody>
      <dsp:txXfrm>
        <a:off x="892" y="147060"/>
        <a:ext cx="3482578" cy="779526"/>
      </dsp:txXfrm>
    </dsp:sp>
    <dsp:sp modelId="{F817531F-4E53-4C76-B46C-B5A3147539E5}">
      <dsp:nvSpPr>
        <dsp:cNvPr id="0" name=""/>
        <dsp:cNvSpPr/>
      </dsp:nvSpPr>
      <dsp:spPr>
        <a:xfrm>
          <a:off x="3832621" y="176607"/>
          <a:ext cx="3482578" cy="71968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        Dislikes</a:t>
          </a:r>
          <a:endParaRPr lang="en-US" sz="3200" kern="1200" dirty="0"/>
        </a:p>
      </dsp:txBody>
      <dsp:txXfrm>
        <a:off x="3832621" y="176607"/>
        <a:ext cx="3482578" cy="719681"/>
      </dsp:txXfrm>
    </dsp:sp>
    <dsp:sp modelId="{17CE5FE0-4259-4A4A-B9FA-3EE27F3E7CFA}">
      <dsp:nvSpPr>
        <dsp:cNvPr id="0" name=""/>
        <dsp:cNvSpPr/>
      </dsp:nvSpPr>
      <dsp:spPr>
        <a:xfrm>
          <a:off x="0" y="1062588"/>
          <a:ext cx="3482578" cy="2089546"/>
        </a:xfrm>
        <a:prstGeom prst="rect">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 Easy to use</a:t>
          </a:r>
        </a:p>
        <a:p>
          <a:pPr lvl="0" algn="l" defTabSz="711200">
            <a:lnSpc>
              <a:spcPct val="90000"/>
            </a:lnSpc>
            <a:spcBef>
              <a:spcPct val="0"/>
            </a:spcBef>
            <a:spcAft>
              <a:spcPct val="35000"/>
            </a:spcAft>
          </a:pPr>
          <a:r>
            <a:rPr lang="en-US" sz="1600" kern="1200" dirty="0" smtClean="0"/>
            <a:t>- Accessible</a:t>
          </a:r>
        </a:p>
        <a:p>
          <a:pPr lvl="0" algn="l" defTabSz="711200">
            <a:lnSpc>
              <a:spcPct val="90000"/>
            </a:lnSpc>
            <a:spcBef>
              <a:spcPct val="0"/>
            </a:spcBef>
            <a:spcAft>
              <a:spcPct val="35000"/>
            </a:spcAft>
          </a:pPr>
          <a:r>
            <a:rPr lang="en-US" sz="1600" kern="1200" dirty="0" smtClean="0"/>
            <a:t>- Tools are helpful for memorization</a:t>
          </a:r>
        </a:p>
        <a:p>
          <a:pPr lvl="0" algn="l" defTabSz="711200">
            <a:lnSpc>
              <a:spcPct val="90000"/>
            </a:lnSpc>
            <a:spcBef>
              <a:spcPct val="0"/>
            </a:spcBef>
            <a:spcAft>
              <a:spcPct val="35000"/>
            </a:spcAft>
          </a:pPr>
          <a:r>
            <a:rPr lang="en-US" sz="1600" kern="1200" dirty="0" smtClean="0"/>
            <a:t>- Can study other user’s flashcards</a:t>
          </a:r>
        </a:p>
        <a:p>
          <a:pPr lvl="0" algn="l" defTabSz="711200">
            <a:lnSpc>
              <a:spcPct val="90000"/>
            </a:lnSpc>
            <a:spcBef>
              <a:spcPct val="0"/>
            </a:spcBef>
            <a:spcAft>
              <a:spcPct val="35000"/>
            </a:spcAft>
          </a:pPr>
          <a:r>
            <a:rPr lang="en-US" sz="1600" kern="1200" dirty="0" smtClean="0"/>
            <a:t>- Saves time and money compared to physical flashcards</a:t>
          </a:r>
        </a:p>
        <a:p>
          <a:pPr lvl="0" algn="l" defTabSz="711200">
            <a:lnSpc>
              <a:spcPct val="90000"/>
            </a:lnSpc>
            <a:spcBef>
              <a:spcPct val="0"/>
            </a:spcBef>
            <a:spcAft>
              <a:spcPct val="35000"/>
            </a:spcAft>
          </a:pPr>
          <a:endParaRPr lang="en-US" sz="1000" kern="1200" dirty="0" smtClean="0"/>
        </a:p>
        <a:p>
          <a:pPr lvl="0" algn="l" defTabSz="711200">
            <a:lnSpc>
              <a:spcPct val="90000"/>
            </a:lnSpc>
            <a:spcBef>
              <a:spcPct val="0"/>
            </a:spcBef>
            <a:spcAft>
              <a:spcPct val="35000"/>
            </a:spcAft>
          </a:pPr>
          <a:endParaRPr lang="en-US" sz="1000" kern="1200" dirty="0" smtClean="0"/>
        </a:p>
      </dsp:txBody>
      <dsp:txXfrm>
        <a:off x="0" y="1062588"/>
        <a:ext cx="3482578" cy="2089546"/>
      </dsp:txXfrm>
    </dsp:sp>
    <dsp:sp modelId="{39A3EA18-EA17-4024-9C84-A3AA5CEC04CB}">
      <dsp:nvSpPr>
        <dsp:cNvPr id="0" name=""/>
        <dsp:cNvSpPr/>
      </dsp:nvSpPr>
      <dsp:spPr>
        <a:xfrm>
          <a:off x="3831728" y="1072681"/>
          <a:ext cx="3482578" cy="2089546"/>
        </a:xfrm>
        <a:prstGeom prst="rect">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 The games tools are not fun</a:t>
          </a:r>
        </a:p>
        <a:p>
          <a:pPr lvl="0" algn="l" defTabSz="711200">
            <a:lnSpc>
              <a:spcPct val="90000"/>
            </a:lnSpc>
            <a:spcBef>
              <a:spcPct val="0"/>
            </a:spcBef>
            <a:spcAft>
              <a:spcPct val="35000"/>
            </a:spcAft>
          </a:pPr>
          <a:r>
            <a:rPr lang="en-US" sz="1600" kern="1200" dirty="0" smtClean="0"/>
            <a:t>- Limited to vocabulary-based learning</a:t>
          </a:r>
        </a:p>
        <a:p>
          <a:pPr lvl="0" algn="l" defTabSz="711200">
            <a:lnSpc>
              <a:spcPct val="90000"/>
            </a:lnSpc>
            <a:spcBef>
              <a:spcPct val="0"/>
            </a:spcBef>
            <a:spcAft>
              <a:spcPct val="35000"/>
            </a:spcAft>
          </a:pPr>
          <a:r>
            <a:rPr lang="en-US" sz="1600" kern="1200" dirty="0" smtClean="0"/>
            <a:t>- Can’t input equations</a:t>
          </a:r>
        </a:p>
        <a:p>
          <a:pPr lvl="0" algn="l" defTabSz="711200">
            <a:lnSpc>
              <a:spcPct val="90000"/>
            </a:lnSpc>
            <a:spcBef>
              <a:spcPct val="0"/>
            </a:spcBef>
            <a:spcAft>
              <a:spcPct val="35000"/>
            </a:spcAft>
          </a:pPr>
          <a:r>
            <a:rPr lang="en-US" sz="1600" kern="1200" dirty="0" smtClean="0"/>
            <a:t>- Can’t color-code flashcards</a:t>
          </a:r>
        </a:p>
        <a:p>
          <a:pPr lvl="0" algn="l" defTabSz="711200">
            <a:lnSpc>
              <a:spcPct val="90000"/>
            </a:lnSpc>
            <a:spcBef>
              <a:spcPct val="0"/>
            </a:spcBef>
            <a:spcAft>
              <a:spcPct val="35000"/>
            </a:spcAft>
          </a:pPr>
          <a:r>
            <a:rPr lang="en-US" sz="1600" kern="1200" dirty="0" smtClean="0"/>
            <a:t>- Does not accept multiple forms of a word when typing in answers </a:t>
          </a:r>
        </a:p>
        <a:p>
          <a:pPr lvl="0" algn="l" defTabSz="711200">
            <a:lnSpc>
              <a:spcPct val="90000"/>
            </a:lnSpc>
            <a:spcBef>
              <a:spcPct val="0"/>
            </a:spcBef>
            <a:spcAft>
              <a:spcPct val="35000"/>
            </a:spcAft>
          </a:pPr>
          <a:endParaRPr lang="en-US" sz="1000" kern="1200" dirty="0" smtClean="0"/>
        </a:p>
        <a:p>
          <a:pPr lvl="0" algn="ctr" defTabSz="711200">
            <a:lnSpc>
              <a:spcPct val="90000"/>
            </a:lnSpc>
            <a:spcBef>
              <a:spcPct val="0"/>
            </a:spcBef>
            <a:spcAft>
              <a:spcPct val="35000"/>
            </a:spcAft>
          </a:pPr>
          <a:endParaRPr lang="en-US" sz="1000" kern="1200" dirty="0"/>
        </a:p>
      </dsp:txBody>
      <dsp:txXfrm>
        <a:off x="3831728" y="1072681"/>
        <a:ext cx="3482578" cy="2089546"/>
      </dsp:txXfrm>
    </dsp:sp>
    <dsp:sp modelId="{5BD9412E-0B9A-4F7D-AD7C-89067E9B15A3}">
      <dsp:nvSpPr>
        <dsp:cNvPr id="0" name=""/>
        <dsp:cNvSpPr/>
      </dsp:nvSpPr>
      <dsp:spPr>
        <a:xfrm>
          <a:off x="0" y="3527662"/>
          <a:ext cx="7315190" cy="1944323"/>
        </a:xfrm>
        <a:prstGeom prst="rect">
          <a:avLst/>
        </a:prstGeom>
        <a:solidFill>
          <a:srgbClr val="D3E9F0"/>
        </a:solidFill>
        <a:ln w="9525" cap="flat" cmpd="sng" algn="ctr">
          <a:solidFill>
            <a:srgbClr val="40BAD2"/>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chemeClr val="tx1"/>
              </a:solidFill>
            </a:rPr>
            <a:t>3 Main User Tasks:</a:t>
          </a:r>
        </a:p>
        <a:p>
          <a:pPr lvl="0" algn="l" defTabSz="1066800">
            <a:lnSpc>
              <a:spcPct val="90000"/>
            </a:lnSpc>
            <a:spcBef>
              <a:spcPct val="0"/>
            </a:spcBef>
            <a:spcAft>
              <a:spcPct val="35000"/>
            </a:spcAft>
          </a:pPr>
          <a:r>
            <a:rPr lang="en-US" sz="2400" kern="1200" dirty="0" smtClean="0">
              <a:solidFill>
                <a:schemeClr val="tx1"/>
              </a:solidFill>
            </a:rPr>
            <a:t>	1. Creating a set of flashcards</a:t>
          </a:r>
        </a:p>
        <a:p>
          <a:pPr lvl="0" algn="l" defTabSz="1066800">
            <a:lnSpc>
              <a:spcPct val="90000"/>
            </a:lnSpc>
            <a:spcBef>
              <a:spcPct val="0"/>
            </a:spcBef>
            <a:spcAft>
              <a:spcPct val="35000"/>
            </a:spcAft>
          </a:pPr>
          <a:r>
            <a:rPr lang="en-US" sz="2400" kern="1200" dirty="0" smtClean="0">
              <a:solidFill>
                <a:schemeClr val="tx1"/>
              </a:solidFill>
            </a:rPr>
            <a:t>	2. Studying Flashcards with the “Learn” tool</a:t>
          </a:r>
        </a:p>
        <a:p>
          <a:pPr lvl="0" algn="l" defTabSz="1066800">
            <a:lnSpc>
              <a:spcPct val="90000"/>
            </a:lnSpc>
            <a:spcBef>
              <a:spcPct val="0"/>
            </a:spcBef>
            <a:spcAft>
              <a:spcPct val="35000"/>
            </a:spcAft>
          </a:pPr>
          <a:r>
            <a:rPr lang="en-US" sz="2400" kern="1200" dirty="0" smtClean="0">
              <a:solidFill>
                <a:schemeClr val="tx1"/>
              </a:solidFill>
            </a:rPr>
            <a:t>	3. Searching for other users’ flashcards</a:t>
          </a:r>
          <a:endParaRPr lang="en-US" sz="2400" kern="1200" dirty="0">
            <a:solidFill>
              <a:schemeClr val="tx1"/>
            </a:solidFill>
          </a:endParaRPr>
        </a:p>
      </dsp:txBody>
      <dsp:txXfrm>
        <a:off x="0" y="3527662"/>
        <a:ext cx="7315190" cy="19443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C7C6E-273B-47B1-8D53-B7EFC20B6DA9}" type="datetimeFigureOut">
              <a:rPr lang="en-US" smtClean="0"/>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52429-5C14-4DF9-8BD8-5BBF368990C7}" type="slidenum">
              <a:rPr lang="en-US" smtClean="0"/>
              <a:t>‹#›</a:t>
            </a:fld>
            <a:endParaRPr lang="en-US"/>
          </a:p>
        </p:txBody>
      </p:sp>
    </p:spTree>
    <p:extLst>
      <p:ext uri="{BB962C8B-B14F-4D97-AF65-F5344CB8AC3E}">
        <p14:creationId xmlns:p14="http://schemas.microsoft.com/office/powerpoint/2010/main" val="3604772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Guys My name is Anna and I evaluated</a:t>
            </a:r>
            <a:r>
              <a:rPr lang="en-US" baseline="0" dirty="0" smtClean="0"/>
              <a:t> Quizlet for my project. </a:t>
            </a:r>
            <a:endParaRPr lang="en-US" dirty="0"/>
          </a:p>
        </p:txBody>
      </p:sp>
      <p:sp>
        <p:nvSpPr>
          <p:cNvPr id="4" name="Slide Number Placeholder 3"/>
          <p:cNvSpPr>
            <a:spLocks noGrp="1"/>
          </p:cNvSpPr>
          <p:nvPr>
            <p:ph type="sldNum" sz="quarter" idx="10"/>
          </p:nvPr>
        </p:nvSpPr>
        <p:spPr/>
        <p:txBody>
          <a:bodyPr/>
          <a:lstStyle/>
          <a:p>
            <a:fld id="{3F452429-5C14-4DF9-8BD8-5BBF368990C7}" type="slidenum">
              <a:rPr lang="en-US" smtClean="0"/>
              <a:t>1</a:t>
            </a:fld>
            <a:endParaRPr lang="en-US"/>
          </a:p>
        </p:txBody>
      </p:sp>
    </p:spTree>
    <p:extLst>
      <p:ext uri="{BB962C8B-B14F-4D97-AF65-F5344CB8AC3E}">
        <p14:creationId xmlns:p14="http://schemas.microsoft.com/office/powerpoint/2010/main" val="163020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many of you may know, Quizlet is an interactive website that allows users to create and study virtual flashcards with 7 different tools and games. For example, users can flip through sets as they would with normal flashcards or users can answer multiple choice, </a:t>
            </a:r>
            <a:r>
              <a:rPr lang="en-US" baseline="0" dirty="0" err="1" smtClean="0"/>
              <a:t>fillin</a:t>
            </a:r>
            <a:r>
              <a:rPr lang="en-US" baseline="0" dirty="0" smtClean="0"/>
              <a:t>, or matching questions based on the cards.</a:t>
            </a:r>
            <a:endParaRPr lang="en-US" dirty="0"/>
          </a:p>
        </p:txBody>
      </p:sp>
      <p:sp>
        <p:nvSpPr>
          <p:cNvPr id="4" name="Slide Number Placeholder 3"/>
          <p:cNvSpPr>
            <a:spLocks noGrp="1"/>
          </p:cNvSpPr>
          <p:nvPr>
            <p:ph type="sldNum" sz="quarter" idx="10"/>
          </p:nvPr>
        </p:nvSpPr>
        <p:spPr/>
        <p:txBody>
          <a:bodyPr/>
          <a:lstStyle/>
          <a:p>
            <a:fld id="{3F452429-5C14-4DF9-8BD8-5BBF368990C7}" type="slidenum">
              <a:rPr lang="en-US" smtClean="0"/>
              <a:t>2</a:t>
            </a:fld>
            <a:endParaRPr lang="en-US"/>
          </a:p>
        </p:txBody>
      </p:sp>
    </p:spTree>
    <p:extLst>
      <p:ext uri="{BB962C8B-B14F-4D97-AF65-F5344CB8AC3E}">
        <p14:creationId xmlns:p14="http://schemas.microsoft.com/office/powerpoint/2010/main" val="1010166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experienced User Interviews, I discovered</a:t>
            </a:r>
            <a:r>
              <a:rPr lang="en-US" baseline="0" dirty="0" smtClean="0"/>
              <a:t> that users tend to like </a:t>
            </a:r>
            <a:r>
              <a:rPr lang="en-US" baseline="0" dirty="0" err="1" smtClean="0"/>
              <a:t>quizlet</a:t>
            </a:r>
            <a:r>
              <a:rPr lang="en-US" baseline="0" dirty="0" smtClean="0"/>
              <a:t> because it is helpful for studying, easy to use, it can be accessed from multiple devices, and users can study other users’ study sets. Participants did not like </a:t>
            </a:r>
            <a:r>
              <a:rPr lang="en-US" baseline="0" dirty="0" err="1" smtClean="0"/>
              <a:t>quizlet</a:t>
            </a:r>
            <a:r>
              <a:rPr lang="en-US" baseline="0" dirty="0" smtClean="0"/>
              <a:t> because the games aren’t very </a:t>
            </a:r>
            <a:r>
              <a:rPr lang="en-US" baseline="0" dirty="0" smtClean="0"/>
              <a:t>fun and </a:t>
            </a:r>
            <a:r>
              <a:rPr lang="en-US" baseline="0" dirty="0" err="1" smtClean="0"/>
              <a:t>quizlet</a:t>
            </a:r>
            <a:r>
              <a:rPr lang="en-US" baseline="0" dirty="0" smtClean="0"/>
              <a:t> is mainly limited to vocabulary-based learning, so it can’t be used with all classes. Participants’ top uses of </a:t>
            </a:r>
            <a:r>
              <a:rPr lang="en-US" baseline="0" dirty="0" err="1" smtClean="0"/>
              <a:t>quizlet</a:t>
            </a:r>
            <a:r>
              <a:rPr lang="en-US" baseline="0" dirty="0" smtClean="0"/>
              <a:t> are creating a set of flashcards, studying flashcards with the “Learn” tool, and searching for other users’ flashcards.</a:t>
            </a:r>
            <a:endParaRPr lang="en-US" dirty="0"/>
          </a:p>
        </p:txBody>
      </p:sp>
      <p:sp>
        <p:nvSpPr>
          <p:cNvPr id="4" name="Slide Number Placeholder 3"/>
          <p:cNvSpPr>
            <a:spLocks noGrp="1"/>
          </p:cNvSpPr>
          <p:nvPr>
            <p:ph type="sldNum" sz="quarter" idx="10"/>
          </p:nvPr>
        </p:nvSpPr>
        <p:spPr/>
        <p:txBody>
          <a:bodyPr/>
          <a:lstStyle/>
          <a:p>
            <a:fld id="{3F452429-5C14-4DF9-8BD8-5BBF368990C7}" type="slidenum">
              <a:rPr lang="en-US" smtClean="0"/>
              <a:t>3</a:t>
            </a:fld>
            <a:endParaRPr lang="en-US"/>
          </a:p>
        </p:txBody>
      </p:sp>
    </p:spTree>
    <p:extLst>
      <p:ext uri="{BB962C8B-B14F-4D97-AF65-F5344CB8AC3E}">
        <p14:creationId xmlns:p14="http://schemas.microsoft.com/office/powerpoint/2010/main" val="359887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smtClean="0"/>
              <a:t>the usability testing interviews,</a:t>
            </a:r>
            <a:r>
              <a:rPr lang="en-US" baseline="0" dirty="0" smtClean="0"/>
              <a:t> </a:t>
            </a:r>
            <a:r>
              <a:rPr lang="en-US" baseline="0" dirty="0" smtClean="0"/>
              <a:t>all </a:t>
            </a:r>
            <a:r>
              <a:rPr lang="en-US" baseline="0" dirty="0" smtClean="0"/>
              <a:t>participants were able to complete all three tasks with relative ease. In the first task where participants made a set of 5 flashcards, they commented that entering terms and definitions was intuitive, but they struggled with efficiently finding the right buttons on the </a:t>
            </a:r>
            <a:r>
              <a:rPr lang="en-US" baseline="0" dirty="0" smtClean="0"/>
              <a:t>screen. Some </a:t>
            </a:r>
            <a:r>
              <a:rPr lang="en-US" baseline="0" dirty="0" smtClean="0"/>
              <a:t>participants were </a:t>
            </a:r>
            <a:r>
              <a:rPr lang="en-US" baseline="0" dirty="0" smtClean="0"/>
              <a:t>also confused </a:t>
            </a:r>
            <a:r>
              <a:rPr lang="en-US" baseline="0" dirty="0" smtClean="0"/>
              <a:t>by the loading screen and having to press </a:t>
            </a:r>
            <a:r>
              <a:rPr lang="en-US" baseline="0" dirty="0" smtClean="0"/>
              <a:t>the </a:t>
            </a:r>
            <a:r>
              <a:rPr lang="en-US" baseline="0" dirty="0" smtClean="0"/>
              <a:t>“create” </a:t>
            </a:r>
            <a:r>
              <a:rPr lang="en-US" baseline="0" dirty="0" smtClean="0"/>
              <a:t>button again </a:t>
            </a:r>
            <a:r>
              <a:rPr lang="en-US" baseline="0" dirty="0" smtClean="0"/>
              <a:t>to finish creating their set. In the second task, participants used one of the study tools to study their set of flashcards that they </a:t>
            </a:r>
            <a:r>
              <a:rPr lang="en-US" baseline="0" dirty="0" smtClean="0"/>
              <a:t>made. </a:t>
            </a:r>
            <a:r>
              <a:rPr lang="en-US" baseline="0" dirty="0" smtClean="0"/>
              <a:t>Overall, participants gave positive feedback, and made no errors using the study tool. They liked the positive feedback when they got an answer right, but thought the negative feedback was demotivating. In the 3</a:t>
            </a:r>
            <a:r>
              <a:rPr lang="en-US" baseline="30000" dirty="0" smtClean="0"/>
              <a:t>rd</a:t>
            </a:r>
            <a:r>
              <a:rPr lang="en-US" baseline="0" dirty="0" smtClean="0"/>
              <a:t> task, I asked users to search for study sets related to the intro to psychology course at UCSC. </a:t>
            </a:r>
            <a:r>
              <a:rPr lang="en-US" baseline="0" dirty="0" smtClean="0"/>
              <a:t>Participants who used the classes feature, which filters study sets based on school and course, completed the task faster, made less errors, and found better search results than participants who directly used the search bar.</a:t>
            </a:r>
            <a:endParaRPr lang="en-US" baseline="0" dirty="0" smtClean="0"/>
          </a:p>
        </p:txBody>
      </p:sp>
      <p:sp>
        <p:nvSpPr>
          <p:cNvPr id="4" name="Slide Number Placeholder 3"/>
          <p:cNvSpPr>
            <a:spLocks noGrp="1"/>
          </p:cNvSpPr>
          <p:nvPr>
            <p:ph type="sldNum" sz="quarter" idx="10"/>
          </p:nvPr>
        </p:nvSpPr>
        <p:spPr/>
        <p:txBody>
          <a:bodyPr/>
          <a:lstStyle/>
          <a:p>
            <a:fld id="{3F452429-5C14-4DF9-8BD8-5BBF368990C7}" type="slidenum">
              <a:rPr lang="en-US" smtClean="0"/>
              <a:t>4</a:t>
            </a:fld>
            <a:endParaRPr lang="en-US"/>
          </a:p>
        </p:txBody>
      </p:sp>
    </p:spTree>
    <p:extLst>
      <p:ext uri="{BB962C8B-B14F-4D97-AF65-F5344CB8AC3E}">
        <p14:creationId xmlns:p14="http://schemas.microsoft.com/office/powerpoint/2010/main" val="3425244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average, Naïve</a:t>
            </a:r>
            <a:r>
              <a:rPr lang="en-US" baseline="0" dirty="0" smtClean="0"/>
              <a:t> users rated Quizlet an 8.4 out of 10 for </a:t>
            </a:r>
            <a:r>
              <a:rPr lang="en-US" baseline="0" dirty="0" err="1" smtClean="0"/>
              <a:t>enjoyablness</a:t>
            </a:r>
            <a:r>
              <a:rPr lang="en-US" baseline="0" dirty="0" smtClean="0"/>
              <a:t> and 8.9 out of 10 for usability. Based on the usability tests, Quizlet follows some design principles well, such as recovery from errors, User control, Matching, Feedback, and recognition over recall. Quizlet could improve with respect to visibility of functions by making the “Search” and “Create” buttons bigger and more centered so users can find these functions more easily. In addition, visibility of system status could be improved by displaying a loading icon so participants don’t get confused. </a:t>
            </a:r>
            <a:r>
              <a:rPr lang="en-US" baseline="0" dirty="0" smtClean="0"/>
              <a:t>The interface can also be more minimalistic </a:t>
            </a:r>
            <a:r>
              <a:rPr lang="en-US" baseline="0" dirty="0" smtClean="0"/>
              <a:t>by hiding certain </a:t>
            </a:r>
            <a:r>
              <a:rPr lang="en-US" baseline="0" dirty="0" smtClean="0"/>
              <a:t>functions that </a:t>
            </a:r>
            <a:r>
              <a:rPr lang="en-US" baseline="0" dirty="0" smtClean="0"/>
              <a:t>aren’t as important or making buttons smaller so users don’t have to scroll as much. </a:t>
            </a:r>
            <a:r>
              <a:rPr lang="en-US" baseline="0" dirty="0" smtClean="0"/>
              <a:t>Overall </a:t>
            </a:r>
            <a:r>
              <a:rPr lang="en-US" baseline="0" dirty="0" smtClean="0"/>
              <a:t>participants enjoyed using Quizlet, and were able to complete all tasks, but the design suggestions have the potential to give users an even better experience with Quizlet. </a:t>
            </a:r>
            <a:endParaRPr lang="en-US" dirty="0"/>
          </a:p>
        </p:txBody>
      </p:sp>
      <p:sp>
        <p:nvSpPr>
          <p:cNvPr id="4" name="Slide Number Placeholder 3"/>
          <p:cNvSpPr>
            <a:spLocks noGrp="1"/>
          </p:cNvSpPr>
          <p:nvPr>
            <p:ph type="sldNum" sz="quarter" idx="10"/>
          </p:nvPr>
        </p:nvSpPr>
        <p:spPr/>
        <p:txBody>
          <a:bodyPr/>
          <a:lstStyle/>
          <a:p>
            <a:fld id="{3F452429-5C14-4DF9-8BD8-5BBF368990C7}" type="slidenum">
              <a:rPr lang="en-US" smtClean="0"/>
              <a:t>5</a:t>
            </a:fld>
            <a:endParaRPr lang="en-US"/>
          </a:p>
        </p:txBody>
      </p:sp>
    </p:spTree>
    <p:extLst>
      <p:ext uri="{BB962C8B-B14F-4D97-AF65-F5344CB8AC3E}">
        <p14:creationId xmlns:p14="http://schemas.microsoft.com/office/powerpoint/2010/main" val="1762319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11/29/2017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11/29/2017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11/29/2017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11/29/2017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11/29/2017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11/29/2017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Interface Evaluation of Quizlet</a:t>
            </a:r>
            <a:endParaRPr lang="en-US" dirty="0"/>
          </a:p>
        </p:txBody>
      </p:sp>
      <p:sp>
        <p:nvSpPr>
          <p:cNvPr id="3" name="Subtitle 2"/>
          <p:cNvSpPr>
            <a:spLocks noGrp="1"/>
          </p:cNvSpPr>
          <p:nvPr>
            <p:ph type="subTitle" idx="1"/>
          </p:nvPr>
        </p:nvSpPr>
        <p:spPr/>
        <p:txBody>
          <a:bodyPr/>
          <a:lstStyle/>
          <a:p>
            <a:pPr algn="ctr"/>
            <a:r>
              <a:rPr lang="en-US" dirty="0" smtClean="0"/>
              <a:t>Anna Douville</a:t>
            </a:r>
          </a:p>
          <a:p>
            <a:pPr algn="ctr"/>
            <a:r>
              <a:rPr lang="en-US" dirty="0" smtClean="0"/>
              <a:t>November 30th, 2017</a:t>
            </a:r>
            <a:endParaRPr lang="en-US" dirty="0"/>
          </a:p>
        </p:txBody>
      </p:sp>
    </p:spTree>
    <p:extLst>
      <p:ext uri="{BB962C8B-B14F-4D97-AF65-F5344CB8AC3E}">
        <p14:creationId xmlns:p14="http://schemas.microsoft.com/office/powerpoint/2010/main" val="2337775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sz="4000" dirty="0" smtClean="0"/>
              <a:t>What Is </a:t>
            </a:r>
            <a:br>
              <a:rPr lang="en-US" sz="4000" dirty="0" smtClean="0"/>
            </a:br>
            <a:r>
              <a:rPr lang="en-US" sz="4000" dirty="0" smtClean="0"/>
              <a:t>Quizlet?</a:t>
            </a: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3869268" y="864108"/>
            <a:ext cx="7315200" cy="5344668"/>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r>
              <a:rPr lang="en-US" dirty="0" smtClean="0"/>
              <a:t>An interactive website that allows users to create and study virtual flashcards</a:t>
            </a:r>
          </a:p>
          <a:p>
            <a:r>
              <a:rPr lang="en-US" dirty="0" smtClean="0"/>
              <a:t>7 different study tools and games designed based on principles of learning and memory</a:t>
            </a:r>
          </a:p>
          <a:p>
            <a:endParaRPr lang="en-US" dirty="0" smtClean="0"/>
          </a:p>
          <a:p>
            <a:endParaRPr lang="en-US" dirty="0" smtClean="0"/>
          </a:p>
        </p:txBody>
      </p:sp>
      <p:pic>
        <p:nvPicPr>
          <p:cNvPr id="6" name="Picture 5"/>
          <p:cNvPicPr>
            <a:picLocks noChangeAspect="1"/>
          </p:cNvPicPr>
          <p:nvPr/>
        </p:nvPicPr>
        <p:blipFill>
          <a:blip r:embed="rId3"/>
          <a:stretch>
            <a:fillRect/>
          </a:stretch>
        </p:blipFill>
        <p:spPr>
          <a:xfrm>
            <a:off x="4681159" y="864108"/>
            <a:ext cx="5837324" cy="3186610"/>
          </a:xfrm>
          <a:prstGeom prst="rect">
            <a:avLst/>
          </a:prstGeom>
          <a:ln>
            <a:noFill/>
          </a:ln>
          <a:effectLst>
            <a:outerShdw blurRad="292100" dist="139700" dir="2700000" algn="tl" rotWithShape="0">
              <a:srgbClr val="333333">
                <a:alpha val="65000"/>
              </a:srgbClr>
            </a:outerShdw>
          </a:effectLst>
        </p:spPr>
      </p:pic>
      <p:pic>
        <p:nvPicPr>
          <p:cNvPr id="1026"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701" y="3715353"/>
            <a:ext cx="1339918" cy="13399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764153" y="4282724"/>
            <a:ext cx="7671335" cy="1694046"/>
          </a:xfrm>
          <a:prstGeom prst="rect">
            <a:avLst/>
          </a:prstGeom>
          <a:noFill/>
          <a:ln>
            <a:solidFill>
              <a:schemeClr val="accent1">
                <a:lumMod val="75000"/>
              </a:schemeClr>
            </a:solidFill>
          </a:ln>
        </p:spPr>
        <p:txBody>
          <a:bodyPr wrap="square" rtlCol="0">
            <a:spAutoFit/>
          </a:bodyPr>
          <a:lstStyle/>
          <a:p>
            <a:endParaRPr lang="en-US" dirty="0"/>
          </a:p>
        </p:txBody>
      </p:sp>
    </p:spTree>
    <p:extLst>
      <p:ext uri="{BB962C8B-B14F-4D97-AF65-F5344CB8AC3E}">
        <p14:creationId xmlns:p14="http://schemas.microsoft.com/office/powerpoint/2010/main" val="475234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Experienced User Interviews</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84510132"/>
              </p:ext>
            </p:extLst>
          </p:nvPr>
        </p:nvGraphicFramePr>
        <p:xfrm>
          <a:off x="3868738" y="596766"/>
          <a:ext cx="7315200" cy="5804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66910" y="869477"/>
            <a:ext cx="484900" cy="508720"/>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64434" y="977674"/>
            <a:ext cx="721011" cy="592581"/>
          </a:xfrm>
          <a:prstGeom prst="rect">
            <a:avLst/>
          </a:prstGeom>
        </p:spPr>
      </p:pic>
      <p:pic>
        <p:nvPicPr>
          <p:cNvPr id="22" name="Picture 21"/>
          <p:cNvPicPr>
            <a:picLocks noChangeAspect="1"/>
          </p:cNvPicPr>
          <p:nvPr/>
        </p:nvPicPr>
        <p:blipFill>
          <a:blip r:embed="rId10"/>
          <a:stretch>
            <a:fillRect/>
          </a:stretch>
        </p:blipFill>
        <p:spPr>
          <a:xfrm>
            <a:off x="920182" y="3555812"/>
            <a:ext cx="1612953" cy="16129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85468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Usability Testing</a:t>
            </a: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682" y="3570975"/>
            <a:ext cx="1626667" cy="1626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36" name="Group 35"/>
          <p:cNvGrpSpPr/>
          <p:nvPr/>
        </p:nvGrpSpPr>
        <p:grpSpPr>
          <a:xfrm>
            <a:off x="4504006" y="725412"/>
            <a:ext cx="7246593" cy="5398032"/>
            <a:chOff x="3868738" y="596766"/>
            <a:chExt cx="7246593" cy="5398032"/>
          </a:xfrm>
        </p:grpSpPr>
        <p:sp>
          <p:nvSpPr>
            <p:cNvPr id="25" name="Freeform 24"/>
            <p:cNvSpPr/>
            <p:nvPr/>
          </p:nvSpPr>
          <p:spPr>
            <a:xfrm>
              <a:off x="3868738" y="596766"/>
              <a:ext cx="2228849" cy="734503"/>
            </a:xfrm>
            <a:custGeom>
              <a:avLst/>
              <a:gdLst>
                <a:gd name="connsiteX0" fmla="*/ 0 w 2228849"/>
                <a:gd name="connsiteY0" fmla="*/ 0 h 628625"/>
                <a:gd name="connsiteX1" fmla="*/ 2228849 w 2228849"/>
                <a:gd name="connsiteY1" fmla="*/ 0 h 628625"/>
                <a:gd name="connsiteX2" fmla="*/ 2228849 w 2228849"/>
                <a:gd name="connsiteY2" fmla="*/ 628625 h 628625"/>
                <a:gd name="connsiteX3" fmla="*/ 0 w 2228849"/>
                <a:gd name="connsiteY3" fmla="*/ 628625 h 628625"/>
                <a:gd name="connsiteX4" fmla="*/ 0 w 2228849"/>
                <a:gd name="connsiteY4" fmla="*/ 0 h 6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849" h="628625">
                  <a:moveTo>
                    <a:pt x="0" y="0"/>
                  </a:moveTo>
                  <a:lnTo>
                    <a:pt x="2228849" y="0"/>
                  </a:lnTo>
                  <a:lnTo>
                    <a:pt x="2228849" y="628625"/>
                  </a:lnTo>
                  <a:lnTo>
                    <a:pt x="0" y="62862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000" kern="1200" dirty="0" smtClean="0"/>
                <a:t>Task 1: Create a study set</a:t>
              </a:r>
              <a:endParaRPr lang="en-US" sz="2000" kern="1200" dirty="0"/>
            </a:p>
          </p:txBody>
        </p:sp>
        <p:sp>
          <p:nvSpPr>
            <p:cNvPr id="26" name="Freeform 25"/>
            <p:cNvSpPr/>
            <p:nvPr/>
          </p:nvSpPr>
          <p:spPr>
            <a:xfrm>
              <a:off x="3868738" y="1572377"/>
              <a:ext cx="2272037" cy="1998598"/>
            </a:xfrm>
            <a:custGeom>
              <a:avLst/>
              <a:gdLst>
                <a:gd name="connsiteX0" fmla="*/ 0 w 2228849"/>
                <a:gd name="connsiteY0" fmla="*/ 0 h 2305255"/>
                <a:gd name="connsiteX1" fmla="*/ 2228849 w 2228849"/>
                <a:gd name="connsiteY1" fmla="*/ 0 h 2305255"/>
                <a:gd name="connsiteX2" fmla="*/ 2228849 w 2228849"/>
                <a:gd name="connsiteY2" fmla="*/ 2305255 h 2305255"/>
                <a:gd name="connsiteX3" fmla="*/ 0 w 2228849"/>
                <a:gd name="connsiteY3" fmla="*/ 2305255 h 2305255"/>
                <a:gd name="connsiteX4" fmla="*/ 0 w 2228849"/>
                <a:gd name="connsiteY4" fmla="*/ 0 h 230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849" h="2305255">
                  <a:moveTo>
                    <a:pt x="0" y="0"/>
                  </a:moveTo>
                  <a:lnTo>
                    <a:pt x="2228849" y="0"/>
                  </a:lnTo>
                  <a:lnTo>
                    <a:pt x="2228849" y="2305255"/>
                  </a:lnTo>
                  <a:lnTo>
                    <a:pt x="0" y="2305255"/>
                  </a:lnTo>
                  <a:lnTo>
                    <a:pt x="0" y="0"/>
                  </a:lnTo>
                  <a:close/>
                </a:path>
              </a:pathLst>
            </a:custGeom>
            <a:solidFill>
              <a:schemeClr val="accent3">
                <a:lumMod val="40000"/>
                <a:lumOff val="60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600" kern="1200" dirty="0" smtClean="0"/>
                <a:t>Entering terms and definitions was intuitive </a:t>
              </a:r>
            </a:p>
          </p:txBody>
        </p:sp>
        <p:sp>
          <p:nvSpPr>
            <p:cNvPr id="27" name="Freeform 26"/>
            <p:cNvSpPr/>
            <p:nvPr/>
          </p:nvSpPr>
          <p:spPr>
            <a:xfrm>
              <a:off x="6377610" y="596766"/>
              <a:ext cx="2228849" cy="735305"/>
            </a:xfrm>
            <a:custGeom>
              <a:avLst/>
              <a:gdLst>
                <a:gd name="connsiteX0" fmla="*/ 0 w 2228849"/>
                <a:gd name="connsiteY0" fmla="*/ 0 h 629427"/>
                <a:gd name="connsiteX1" fmla="*/ 2228849 w 2228849"/>
                <a:gd name="connsiteY1" fmla="*/ 0 h 629427"/>
                <a:gd name="connsiteX2" fmla="*/ 2228849 w 2228849"/>
                <a:gd name="connsiteY2" fmla="*/ 629427 h 629427"/>
                <a:gd name="connsiteX3" fmla="*/ 0 w 2228849"/>
                <a:gd name="connsiteY3" fmla="*/ 629427 h 629427"/>
                <a:gd name="connsiteX4" fmla="*/ 0 w 2228849"/>
                <a:gd name="connsiteY4" fmla="*/ 0 h 629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849" h="629427">
                  <a:moveTo>
                    <a:pt x="0" y="0"/>
                  </a:moveTo>
                  <a:lnTo>
                    <a:pt x="2228849" y="0"/>
                  </a:lnTo>
                  <a:lnTo>
                    <a:pt x="2228849" y="629427"/>
                  </a:lnTo>
                  <a:lnTo>
                    <a:pt x="0" y="629427"/>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kern="1200" dirty="0" smtClean="0"/>
                <a:t>Task 2: Study the study set with “Learn”</a:t>
              </a:r>
              <a:endParaRPr lang="en-US" kern="1200" dirty="0"/>
            </a:p>
          </p:txBody>
        </p:sp>
        <p:sp>
          <p:nvSpPr>
            <p:cNvPr id="29" name="Freeform 28"/>
            <p:cNvSpPr/>
            <p:nvPr/>
          </p:nvSpPr>
          <p:spPr>
            <a:xfrm>
              <a:off x="8886482" y="596766"/>
              <a:ext cx="2228849" cy="734503"/>
            </a:xfrm>
            <a:custGeom>
              <a:avLst/>
              <a:gdLst>
                <a:gd name="connsiteX0" fmla="*/ 0 w 2228849"/>
                <a:gd name="connsiteY0" fmla="*/ 0 h 626364"/>
                <a:gd name="connsiteX1" fmla="*/ 2228849 w 2228849"/>
                <a:gd name="connsiteY1" fmla="*/ 0 h 626364"/>
                <a:gd name="connsiteX2" fmla="*/ 2228849 w 2228849"/>
                <a:gd name="connsiteY2" fmla="*/ 626364 h 626364"/>
                <a:gd name="connsiteX3" fmla="*/ 0 w 2228849"/>
                <a:gd name="connsiteY3" fmla="*/ 626364 h 626364"/>
                <a:gd name="connsiteX4" fmla="*/ 0 w 2228849"/>
                <a:gd name="connsiteY4" fmla="*/ 0 h 626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849" h="626364">
                  <a:moveTo>
                    <a:pt x="0" y="0"/>
                  </a:moveTo>
                  <a:lnTo>
                    <a:pt x="2228849" y="0"/>
                  </a:lnTo>
                  <a:lnTo>
                    <a:pt x="2228849" y="626364"/>
                  </a:lnTo>
                  <a:lnTo>
                    <a:pt x="0" y="62636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kern="1200" dirty="0" smtClean="0"/>
                <a:t>Task 3: Search for other study sets</a:t>
              </a:r>
              <a:endParaRPr lang="en-US" kern="1200" dirty="0"/>
            </a:p>
          </p:txBody>
        </p:sp>
        <p:sp>
          <p:nvSpPr>
            <p:cNvPr id="33" name="Freeform 32"/>
            <p:cNvSpPr/>
            <p:nvPr/>
          </p:nvSpPr>
          <p:spPr>
            <a:xfrm>
              <a:off x="6384845" y="1553125"/>
              <a:ext cx="2228849" cy="2017850"/>
            </a:xfrm>
            <a:custGeom>
              <a:avLst/>
              <a:gdLst>
                <a:gd name="connsiteX0" fmla="*/ 0 w 2228849"/>
                <a:gd name="connsiteY0" fmla="*/ 0 h 2305255"/>
                <a:gd name="connsiteX1" fmla="*/ 2228849 w 2228849"/>
                <a:gd name="connsiteY1" fmla="*/ 0 h 2305255"/>
                <a:gd name="connsiteX2" fmla="*/ 2228849 w 2228849"/>
                <a:gd name="connsiteY2" fmla="*/ 2305255 h 2305255"/>
                <a:gd name="connsiteX3" fmla="*/ 0 w 2228849"/>
                <a:gd name="connsiteY3" fmla="*/ 2305255 h 2305255"/>
                <a:gd name="connsiteX4" fmla="*/ 0 w 2228849"/>
                <a:gd name="connsiteY4" fmla="*/ 0 h 230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849" h="2305255">
                  <a:moveTo>
                    <a:pt x="0" y="0"/>
                  </a:moveTo>
                  <a:lnTo>
                    <a:pt x="2228849" y="0"/>
                  </a:lnTo>
                  <a:lnTo>
                    <a:pt x="2228849" y="2305255"/>
                  </a:lnTo>
                  <a:lnTo>
                    <a:pt x="0" y="2305255"/>
                  </a:lnTo>
                  <a:lnTo>
                    <a:pt x="0" y="0"/>
                  </a:lnTo>
                  <a:close/>
                </a:path>
              </a:pathLst>
            </a:custGeom>
            <a:solidFill>
              <a:schemeClr val="accent3">
                <a:lumMod val="40000"/>
                <a:lumOff val="60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600" kern="1200" dirty="0" smtClean="0"/>
                <a:t>“Learn” tool was intuitive</a:t>
              </a:r>
            </a:p>
            <a:p>
              <a:pPr marL="114300" lvl="1" indent="-114300" algn="l" defTabSz="533400">
                <a:lnSpc>
                  <a:spcPct val="90000"/>
                </a:lnSpc>
                <a:spcBef>
                  <a:spcPct val="0"/>
                </a:spcBef>
                <a:spcAft>
                  <a:spcPct val="15000"/>
                </a:spcAft>
                <a:buChar char="••"/>
              </a:pPr>
              <a:r>
                <a:rPr lang="en-US" sz="1600" kern="1200" dirty="0" smtClean="0"/>
                <a:t>Positive feedback (happy face emoji) from a righ</a:t>
              </a:r>
              <a:r>
                <a:rPr lang="en-US" sz="1600" dirty="0" smtClean="0"/>
                <a:t>t answer</a:t>
              </a:r>
              <a:r>
                <a:rPr lang="en-US" sz="1600" kern="1200" dirty="0" smtClean="0"/>
                <a:t> was encouraging</a:t>
              </a:r>
            </a:p>
            <a:p>
              <a:pPr marL="114300" lvl="1" indent="-114300" algn="l" defTabSz="533400">
                <a:lnSpc>
                  <a:spcPct val="90000"/>
                </a:lnSpc>
                <a:spcBef>
                  <a:spcPct val="0"/>
                </a:spcBef>
                <a:spcAft>
                  <a:spcPct val="15000"/>
                </a:spcAft>
                <a:buChar char="••"/>
              </a:pPr>
              <a:r>
                <a:rPr lang="en-US" sz="1600" dirty="0" smtClean="0"/>
                <a:t>No errors were made by any participant</a:t>
              </a:r>
            </a:p>
            <a:p>
              <a:pPr marL="0" lvl="1" algn="l" defTabSz="533400">
                <a:lnSpc>
                  <a:spcPct val="90000"/>
                </a:lnSpc>
                <a:spcBef>
                  <a:spcPct val="0"/>
                </a:spcBef>
                <a:spcAft>
                  <a:spcPct val="15000"/>
                </a:spcAft>
              </a:pPr>
              <a:r>
                <a:rPr lang="en-US" sz="1200" kern="1200" dirty="0" smtClean="0"/>
                <a:t>	</a:t>
              </a:r>
              <a:endParaRPr lang="en-US" sz="1200" kern="1200" dirty="0"/>
            </a:p>
            <a:p>
              <a:pPr marL="114300" lvl="1" indent="-114300" algn="l" defTabSz="533400">
                <a:lnSpc>
                  <a:spcPct val="90000"/>
                </a:lnSpc>
                <a:spcBef>
                  <a:spcPct val="0"/>
                </a:spcBef>
                <a:spcAft>
                  <a:spcPct val="15000"/>
                </a:spcAft>
                <a:buChar char="••"/>
              </a:pPr>
              <a:endParaRPr lang="en-US" sz="1200" kern="1200" dirty="0"/>
            </a:p>
          </p:txBody>
        </p:sp>
        <p:sp>
          <p:nvSpPr>
            <p:cNvPr id="37" name="Freeform 36"/>
            <p:cNvSpPr/>
            <p:nvPr/>
          </p:nvSpPr>
          <p:spPr>
            <a:xfrm>
              <a:off x="8858596" y="1572377"/>
              <a:ext cx="2228849" cy="2017850"/>
            </a:xfrm>
            <a:custGeom>
              <a:avLst/>
              <a:gdLst>
                <a:gd name="connsiteX0" fmla="*/ 0 w 2228849"/>
                <a:gd name="connsiteY0" fmla="*/ 0 h 2305255"/>
                <a:gd name="connsiteX1" fmla="*/ 2228849 w 2228849"/>
                <a:gd name="connsiteY1" fmla="*/ 0 h 2305255"/>
                <a:gd name="connsiteX2" fmla="*/ 2228849 w 2228849"/>
                <a:gd name="connsiteY2" fmla="*/ 2305255 h 2305255"/>
                <a:gd name="connsiteX3" fmla="*/ 0 w 2228849"/>
                <a:gd name="connsiteY3" fmla="*/ 2305255 h 2305255"/>
                <a:gd name="connsiteX4" fmla="*/ 0 w 2228849"/>
                <a:gd name="connsiteY4" fmla="*/ 0 h 230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849" h="2305255">
                  <a:moveTo>
                    <a:pt x="0" y="0"/>
                  </a:moveTo>
                  <a:lnTo>
                    <a:pt x="2228849" y="0"/>
                  </a:lnTo>
                  <a:lnTo>
                    <a:pt x="2228849" y="2305255"/>
                  </a:lnTo>
                  <a:lnTo>
                    <a:pt x="0" y="2305255"/>
                  </a:lnTo>
                  <a:lnTo>
                    <a:pt x="0" y="0"/>
                  </a:lnTo>
                  <a:close/>
                </a:path>
              </a:pathLst>
            </a:custGeom>
            <a:solidFill>
              <a:schemeClr val="accent3">
                <a:lumMod val="40000"/>
                <a:lumOff val="60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600" dirty="0" smtClean="0"/>
                <a:t>The search results using the “Classes” feature were better than expected</a:t>
              </a:r>
              <a:r>
                <a:rPr lang="en-US" sz="1600" kern="1200" dirty="0" smtClean="0"/>
                <a:t> </a:t>
              </a:r>
            </a:p>
            <a:p>
              <a:pPr marL="0" lvl="1" algn="l" defTabSz="533400">
                <a:lnSpc>
                  <a:spcPct val="90000"/>
                </a:lnSpc>
                <a:spcBef>
                  <a:spcPct val="0"/>
                </a:spcBef>
                <a:spcAft>
                  <a:spcPct val="15000"/>
                </a:spcAft>
              </a:pPr>
              <a:endParaRPr lang="en-US" sz="1200" kern="1200" dirty="0"/>
            </a:p>
          </p:txBody>
        </p:sp>
        <p:sp>
          <p:nvSpPr>
            <p:cNvPr id="38" name="Freeform 37"/>
            <p:cNvSpPr/>
            <p:nvPr/>
          </p:nvSpPr>
          <p:spPr>
            <a:xfrm>
              <a:off x="3881318" y="3686473"/>
              <a:ext cx="2259458" cy="2308325"/>
            </a:xfrm>
            <a:custGeom>
              <a:avLst/>
              <a:gdLst>
                <a:gd name="connsiteX0" fmla="*/ 0 w 2228849"/>
                <a:gd name="connsiteY0" fmla="*/ 0 h 2305255"/>
                <a:gd name="connsiteX1" fmla="*/ 2228849 w 2228849"/>
                <a:gd name="connsiteY1" fmla="*/ 0 h 2305255"/>
                <a:gd name="connsiteX2" fmla="*/ 2228849 w 2228849"/>
                <a:gd name="connsiteY2" fmla="*/ 2305255 h 2305255"/>
                <a:gd name="connsiteX3" fmla="*/ 0 w 2228849"/>
                <a:gd name="connsiteY3" fmla="*/ 2305255 h 2305255"/>
                <a:gd name="connsiteX4" fmla="*/ 0 w 2228849"/>
                <a:gd name="connsiteY4" fmla="*/ 0 h 230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849" h="2305255">
                  <a:moveTo>
                    <a:pt x="0" y="0"/>
                  </a:moveTo>
                  <a:lnTo>
                    <a:pt x="2228849" y="0"/>
                  </a:lnTo>
                  <a:lnTo>
                    <a:pt x="2228849" y="2305255"/>
                  </a:lnTo>
                  <a:lnTo>
                    <a:pt x="0" y="2305255"/>
                  </a:lnTo>
                  <a:lnTo>
                    <a:pt x="0" y="0"/>
                  </a:lnTo>
                  <a:close/>
                </a:path>
              </a:pathLst>
            </a:custGeom>
            <a:solidFill>
              <a:schemeClr val="accent6">
                <a:lumMod val="40000"/>
                <a:lumOff val="60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600" kern="1200" dirty="0" smtClean="0"/>
                <a:t>Users struggled to find the initial create button</a:t>
              </a:r>
            </a:p>
            <a:p>
              <a:pPr marL="114300" lvl="1" indent="-114300" algn="l" defTabSz="533400">
                <a:lnSpc>
                  <a:spcPct val="90000"/>
                </a:lnSpc>
                <a:spcBef>
                  <a:spcPct val="0"/>
                </a:spcBef>
                <a:spcAft>
                  <a:spcPct val="15000"/>
                </a:spcAft>
                <a:buChar char="••"/>
              </a:pPr>
              <a:r>
                <a:rPr lang="en-US" sz="1600" dirty="0" smtClean="0"/>
                <a:t>Users were confused by the loading page</a:t>
              </a:r>
            </a:p>
            <a:p>
              <a:pPr marL="114300" lvl="1" indent="-114300" algn="l" defTabSz="533400">
                <a:lnSpc>
                  <a:spcPct val="90000"/>
                </a:lnSpc>
                <a:spcBef>
                  <a:spcPct val="0"/>
                </a:spcBef>
                <a:spcAft>
                  <a:spcPct val="15000"/>
                </a:spcAft>
                <a:buChar char="••"/>
              </a:pPr>
              <a:r>
                <a:rPr lang="en-US" sz="1600" dirty="0" smtClean="0"/>
                <a:t>Users were confused by having to press the create button twice</a:t>
              </a:r>
            </a:p>
            <a:p>
              <a:pPr marL="114300" lvl="1" indent="-114300" algn="l" defTabSz="533400">
                <a:lnSpc>
                  <a:spcPct val="90000"/>
                </a:lnSpc>
                <a:spcBef>
                  <a:spcPct val="0"/>
                </a:spcBef>
                <a:spcAft>
                  <a:spcPct val="15000"/>
                </a:spcAft>
                <a:buChar char="••"/>
              </a:pPr>
              <a:r>
                <a:rPr lang="en-US" sz="1600" dirty="0" smtClean="0"/>
                <a:t>Users made 5</a:t>
              </a:r>
              <a:r>
                <a:rPr lang="en-US" sz="1600" kern="1200" dirty="0" smtClean="0"/>
                <a:t> errors total</a:t>
              </a:r>
              <a:endParaRPr lang="en-US" sz="1600" kern="1200" dirty="0"/>
            </a:p>
            <a:p>
              <a:pPr marL="114300" lvl="1" indent="-114300" algn="l" defTabSz="533400">
                <a:lnSpc>
                  <a:spcPct val="90000"/>
                </a:lnSpc>
                <a:spcBef>
                  <a:spcPct val="0"/>
                </a:spcBef>
                <a:spcAft>
                  <a:spcPct val="15000"/>
                </a:spcAft>
                <a:buChar char="••"/>
              </a:pPr>
              <a:endParaRPr lang="en-US" sz="1200" kern="1200" dirty="0"/>
            </a:p>
          </p:txBody>
        </p:sp>
        <p:sp>
          <p:nvSpPr>
            <p:cNvPr id="39" name="Freeform 38"/>
            <p:cNvSpPr/>
            <p:nvPr/>
          </p:nvSpPr>
          <p:spPr>
            <a:xfrm>
              <a:off x="6362305" y="3686472"/>
              <a:ext cx="2259458" cy="2308325"/>
            </a:xfrm>
            <a:custGeom>
              <a:avLst/>
              <a:gdLst>
                <a:gd name="connsiteX0" fmla="*/ 0 w 2228849"/>
                <a:gd name="connsiteY0" fmla="*/ 0 h 2305255"/>
                <a:gd name="connsiteX1" fmla="*/ 2228849 w 2228849"/>
                <a:gd name="connsiteY1" fmla="*/ 0 h 2305255"/>
                <a:gd name="connsiteX2" fmla="*/ 2228849 w 2228849"/>
                <a:gd name="connsiteY2" fmla="*/ 2305255 h 2305255"/>
                <a:gd name="connsiteX3" fmla="*/ 0 w 2228849"/>
                <a:gd name="connsiteY3" fmla="*/ 2305255 h 2305255"/>
                <a:gd name="connsiteX4" fmla="*/ 0 w 2228849"/>
                <a:gd name="connsiteY4" fmla="*/ 0 h 230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849" h="2305255">
                  <a:moveTo>
                    <a:pt x="0" y="0"/>
                  </a:moveTo>
                  <a:lnTo>
                    <a:pt x="2228849" y="0"/>
                  </a:lnTo>
                  <a:lnTo>
                    <a:pt x="2228849" y="2305255"/>
                  </a:lnTo>
                  <a:lnTo>
                    <a:pt x="0" y="2305255"/>
                  </a:lnTo>
                  <a:lnTo>
                    <a:pt x="0" y="0"/>
                  </a:lnTo>
                  <a:close/>
                </a:path>
              </a:pathLst>
            </a:custGeom>
            <a:solidFill>
              <a:schemeClr val="accent6">
                <a:lumMod val="40000"/>
                <a:lumOff val="60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600" dirty="0" smtClean="0"/>
                <a:t>Negative feedback (half-frowny face emoji) from a wrong answer was demotivating</a:t>
              </a:r>
              <a:endParaRPr lang="en-US" sz="1600" kern="1200" dirty="0"/>
            </a:p>
            <a:p>
              <a:pPr marL="114300" lvl="1" indent="-114300" algn="l" defTabSz="533400">
                <a:lnSpc>
                  <a:spcPct val="90000"/>
                </a:lnSpc>
                <a:spcBef>
                  <a:spcPct val="0"/>
                </a:spcBef>
                <a:spcAft>
                  <a:spcPct val="15000"/>
                </a:spcAft>
                <a:buChar char="••"/>
              </a:pPr>
              <a:endParaRPr lang="en-US" sz="1200" kern="1200" dirty="0"/>
            </a:p>
          </p:txBody>
        </p:sp>
        <p:sp>
          <p:nvSpPr>
            <p:cNvPr id="40" name="Freeform 39"/>
            <p:cNvSpPr/>
            <p:nvPr/>
          </p:nvSpPr>
          <p:spPr>
            <a:xfrm>
              <a:off x="8843292" y="3686472"/>
              <a:ext cx="2259458" cy="2308325"/>
            </a:xfrm>
            <a:custGeom>
              <a:avLst/>
              <a:gdLst>
                <a:gd name="connsiteX0" fmla="*/ 0 w 2228849"/>
                <a:gd name="connsiteY0" fmla="*/ 0 h 2305255"/>
                <a:gd name="connsiteX1" fmla="*/ 2228849 w 2228849"/>
                <a:gd name="connsiteY1" fmla="*/ 0 h 2305255"/>
                <a:gd name="connsiteX2" fmla="*/ 2228849 w 2228849"/>
                <a:gd name="connsiteY2" fmla="*/ 2305255 h 2305255"/>
                <a:gd name="connsiteX3" fmla="*/ 0 w 2228849"/>
                <a:gd name="connsiteY3" fmla="*/ 2305255 h 2305255"/>
                <a:gd name="connsiteX4" fmla="*/ 0 w 2228849"/>
                <a:gd name="connsiteY4" fmla="*/ 0 h 230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849" h="2305255">
                  <a:moveTo>
                    <a:pt x="0" y="0"/>
                  </a:moveTo>
                  <a:lnTo>
                    <a:pt x="2228849" y="0"/>
                  </a:lnTo>
                  <a:lnTo>
                    <a:pt x="2228849" y="2305255"/>
                  </a:lnTo>
                  <a:lnTo>
                    <a:pt x="0" y="2305255"/>
                  </a:lnTo>
                  <a:lnTo>
                    <a:pt x="0" y="0"/>
                  </a:lnTo>
                  <a:close/>
                </a:path>
              </a:pathLst>
            </a:custGeom>
            <a:solidFill>
              <a:schemeClr val="accent6">
                <a:lumMod val="40000"/>
                <a:lumOff val="60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600" dirty="0" smtClean="0"/>
                <a:t>Participants struggled to find the search bar</a:t>
              </a:r>
              <a:endParaRPr lang="en-US" sz="1600" kern="1200" dirty="0" smtClean="0"/>
            </a:p>
            <a:p>
              <a:pPr marL="114300" lvl="1" indent="-114300" algn="l" defTabSz="533400">
                <a:lnSpc>
                  <a:spcPct val="90000"/>
                </a:lnSpc>
                <a:spcBef>
                  <a:spcPct val="0"/>
                </a:spcBef>
                <a:spcAft>
                  <a:spcPct val="15000"/>
                </a:spcAft>
                <a:buChar char="••"/>
              </a:pPr>
              <a:r>
                <a:rPr lang="en-US" sz="1600" dirty="0" smtClean="0"/>
                <a:t>Users made 9 errors total</a:t>
              </a:r>
              <a:endParaRPr lang="en-US" sz="1600" kern="1200" dirty="0"/>
            </a:p>
          </p:txBody>
        </p:sp>
      </p:gr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6342" y="2314108"/>
            <a:ext cx="753176" cy="753176"/>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6342" y="4594309"/>
            <a:ext cx="749941" cy="749941"/>
          </a:xfrm>
          <a:prstGeom prst="rect">
            <a:avLst/>
          </a:prstGeom>
        </p:spPr>
      </p:pic>
    </p:spTree>
    <p:extLst>
      <p:ext uri="{BB962C8B-B14F-4D97-AF65-F5344CB8AC3E}">
        <p14:creationId xmlns:p14="http://schemas.microsoft.com/office/powerpoint/2010/main" val="1983233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06" y="1027585"/>
            <a:ext cx="2947482" cy="4601183"/>
          </a:xfrm>
        </p:spPr>
        <p:txBody>
          <a:bodyPr/>
          <a:lstStyle/>
          <a:p>
            <a:pPr algn="ctr"/>
            <a:r>
              <a:rPr lang="en-US" sz="4000" dirty="0" smtClean="0"/>
              <a:t>Analysis and </a:t>
            </a:r>
            <a:br>
              <a:rPr lang="en-US" sz="4000" dirty="0" smtClean="0"/>
            </a:br>
            <a:r>
              <a:rPr lang="en-US" sz="4000" dirty="0" smtClean="0"/>
              <a:t>Summary</a:t>
            </a:r>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hi</a:t>
            </a:r>
          </a:p>
          <a:p>
            <a:endParaRPr lang="en-US" dirty="0"/>
          </a:p>
        </p:txBody>
      </p:sp>
      <p:pic>
        <p:nvPicPr>
          <p:cNvPr id="4098" name="Picture 2" descr="Image result for analysi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50" y="3704518"/>
            <a:ext cx="1733794" cy="16952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3715232" y="758059"/>
            <a:ext cx="5614400" cy="3692049"/>
          </a:xfrm>
          <a:prstGeom prst="rect">
            <a:avLst/>
          </a:prstGeom>
        </p:spPr>
      </p:pic>
      <p:grpSp>
        <p:nvGrpSpPr>
          <p:cNvPr id="11" name="Group 10"/>
          <p:cNvGrpSpPr/>
          <p:nvPr/>
        </p:nvGrpSpPr>
        <p:grpSpPr>
          <a:xfrm>
            <a:off x="9471259" y="758059"/>
            <a:ext cx="2150426" cy="5344358"/>
            <a:chOff x="9550915" y="839284"/>
            <a:chExt cx="2150426" cy="5095377"/>
          </a:xfrm>
        </p:grpSpPr>
        <p:sp>
          <p:nvSpPr>
            <p:cNvPr id="12" name="Freeform 11"/>
            <p:cNvSpPr/>
            <p:nvPr/>
          </p:nvSpPr>
          <p:spPr>
            <a:xfrm>
              <a:off x="9550915" y="839284"/>
              <a:ext cx="2150426" cy="704981"/>
            </a:xfrm>
            <a:custGeom>
              <a:avLst/>
              <a:gdLst>
                <a:gd name="connsiteX0" fmla="*/ 0 w 2102180"/>
                <a:gd name="connsiteY0" fmla="*/ 0 h 840872"/>
                <a:gd name="connsiteX1" fmla="*/ 2102180 w 2102180"/>
                <a:gd name="connsiteY1" fmla="*/ 0 h 840872"/>
                <a:gd name="connsiteX2" fmla="*/ 2102180 w 2102180"/>
                <a:gd name="connsiteY2" fmla="*/ 840872 h 840872"/>
                <a:gd name="connsiteX3" fmla="*/ 0 w 2102180"/>
                <a:gd name="connsiteY3" fmla="*/ 840872 h 840872"/>
                <a:gd name="connsiteX4" fmla="*/ 0 w 2102180"/>
                <a:gd name="connsiteY4" fmla="*/ 0 h 840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180" h="840872">
                  <a:moveTo>
                    <a:pt x="0" y="0"/>
                  </a:moveTo>
                  <a:lnTo>
                    <a:pt x="2102180" y="0"/>
                  </a:lnTo>
                  <a:lnTo>
                    <a:pt x="2102180" y="840872"/>
                  </a:lnTo>
                  <a:lnTo>
                    <a:pt x="0" y="840872"/>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en-US" kern="1200" dirty="0" smtClean="0"/>
                <a:t>Design Suggestions</a:t>
              </a:r>
              <a:r>
                <a:rPr lang="en-US" sz="500" kern="1200" dirty="0" smtClean="0"/>
                <a:t>:</a:t>
              </a:r>
              <a:endParaRPr lang="en-US" sz="500" kern="1200" dirty="0"/>
            </a:p>
          </p:txBody>
        </p:sp>
        <p:sp>
          <p:nvSpPr>
            <p:cNvPr id="13" name="Freeform 12"/>
            <p:cNvSpPr/>
            <p:nvPr/>
          </p:nvSpPr>
          <p:spPr>
            <a:xfrm>
              <a:off x="9550915" y="1544265"/>
              <a:ext cx="2146434" cy="4390396"/>
            </a:xfrm>
            <a:custGeom>
              <a:avLst/>
              <a:gdLst>
                <a:gd name="connsiteX0" fmla="*/ 0 w 2155130"/>
                <a:gd name="connsiteY0" fmla="*/ 0 h 4390396"/>
                <a:gd name="connsiteX1" fmla="*/ 2155130 w 2155130"/>
                <a:gd name="connsiteY1" fmla="*/ 0 h 4390396"/>
                <a:gd name="connsiteX2" fmla="*/ 2155130 w 2155130"/>
                <a:gd name="connsiteY2" fmla="*/ 4390396 h 4390396"/>
                <a:gd name="connsiteX3" fmla="*/ 0 w 2155130"/>
                <a:gd name="connsiteY3" fmla="*/ 4390396 h 4390396"/>
                <a:gd name="connsiteX4" fmla="*/ 0 w 2155130"/>
                <a:gd name="connsiteY4" fmla="*/ 0 h 4390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130" h="4390396">
                  <a:moveTo>
                    <a:pt x="0" y="0"/>
                  </a:moveTo>
                  <a:lnTo>
                    <a:pt x="2155130" y="0"/>
                  </a:lnTo>
                  <a:lnTo>
                    <a:pt x="2155130" y="4390396"/>
                  </a:lnTo>
                  <a:lnTo>
                    <a:pt x="0" y="4390396"/>
                  </a:lnTo>
                  <a:lnTo>
                    <a:pt x="0" y="0"/>
                  </a:lnTo>
                  <a:close/>
                </a:path>
              </a:pathLst>
            </a:custGeom>
            <a:solidFill>
              <a:srgbClr val="D3E9F0"/>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600" kern="1200" dirty="0" smtClean="0"/>
                <a:t>Search and Create buttons should be bigger and more centered</a:t>
              </a:r>
            </a:p>
            <a:p>
              <a:pPr marL="0" lvl="1" algn="l" defTabSz="622300" rtl="0">
                <a:lnSpc>
                  <a:spcPct val="90000"/>
                </a:lnSpc>
                <a:spcBef>
                  <a:spcPct val="0"/>
                </a:spcBef>
                <a:spcAft>
                  <a:spcPct val="15000"/>
                </a:spcAft>
              </a:pPr>
              <a:endParaRPr lang="en-US" sz="1600" kern="1200" dirty="0"/>
            </a:p>
            <a:p>
              <a:pPr marL="114300" lvl="1" indent="-114300" algn="l" defTabSz="622300" rtl="0">
                <a:lnSpc>
                  <a:spcPct val="90000"/>
                </a:lnSpc>
                <a:spcBef>
                  <a:spcPct val="0"/>
                </a:spcBef>
                <a:spcAft>
                  <a:spcPct val="15000"/>
                </a:spcAft>
                <a:buChar char="••"/>
              </a:pPr>
              <a:r>
                <a:rPr lang="en-US" sz="1600" kern="1200" dirty="0" smtClean="0"/>
                <a:t>Loading screens should have loading icons</a:t>
              </a:r>
            </a:p>
            <a:p>
              <a:pPr marL="0" lvl="1" algn="l" defTabSz="622300" rtl="0">
                <a:lnSpc>
                  <a:spcPct val="90000"/>
                </a:lnSpc>
                <a:spcBef>
                  <a:spcPct val="0"/>
                </a:spcBef>
                <a:spcAft>
                  <a:spcPct val="15000"/>
                </a:spcAft>
              </a:pPr>
              <a:endParaRPr lang="en-US" sz="1600" kern="1200" dirty="0"/>
            </a:p>
            <a:p>
              <a:pPr marL="114300" lvl="1" indent="-114300" algn="l" defTabSz="622300" rtl="0">
                <a:lnSpc>
                  <a:spcPct val="90000"/>
                </a:lnSpc>
                <a:spcBef>
                  <a:spcPct val="0"/>
                </a:spcBef>
                <a:spcAft>
                  <a:spcPct val="15000"/>
                </a:spcAft>
                <a:buChar char="••"/>
              </a:pPr>
              <a:r>
                <a:rPr lang="en-US" sz="1600" kern="1200" dirty="0" smtClean="0"/>
                <a:t>Minimize number of buttons on screen</a:t>
              </a:r>
            </a:p>
            <a:p>
              <a:pPr marL="0" lvl="1" algn="l" defTabSz="622300" rtl="0">
                <a:lnSpc>
                  <a:spcPct val="90000"/>
                </a:lnSpc>
                <a:spcBef>
                  <a:spcPct val="0"/>
                </a:spcBef>
                <a:spcAft>
                  <a:spcPct val="15000"/>
                </a:spcAft>
              </a:pPr>
              <a:endParaRPr lang="en-US" sz="1600" kern="1200" dirty="0"/>
            </a:p>
            <a:p>
              <a:pPr marL="114300" lvl="1" indent="-114300" algn="l" defTabSz="622300" rtl="0">
                <a:lnSpc>
                  <a:spcPct val="90000"/>
                </a:lnSpc>
                <a:spcBef>
                  <a:spcPct val="0"/>
                </a:spcBef>
                <a:spcAft>
                  <a:spcPct val="15000"/>
                </a:spcAft>
                <a:buChar char="••"/>
              </a:pPr>
              <a:r>
                <a:rPr lang="en-US" sz="1600" kern="1200" dirty="0" smtClean="0"/>
                <a:t>Change second “Create” button to “Finish” or ”Done”</a:t>
              </a:r>
              <a:endParaRPr lang="en-US" sz="1600" kern="1200" dirty="0"/>
            </a:p>
            <a:p>
              <a:pPr marL="114300" lvl="1" indent="-114300" algn="l" defTabSz="666750" rtl="0">
                <a:lnSpc>
                  <a:spcPct val="90000"/>
                </a:lnSpc>
                <a:spcBef>
                  <a:spcPct val="0"/>
                </a:spcBef>
                <a:spcAft>
                  <a:spcPct val="15000"/>
                </a:spcAft>
                <a:buChar char="••"/>
              </a:pPr>
              <a:endParaRPr lang="en-US" sz="1500" kern="1200" dirty="0"/>
            </a:p>
          </p:txBody>
        </p:sp>
      </p:grpSp>
      <p:pic>
        <p:nvPicPr>
          <p:cNvPr id="10" name="Picture 9"/>
          <p:cNvPicPr>
            <a:picLocks noChangeAspect="1"/>
          </p:cNvPicPr>
          <p:nvPr/>
        </p:nvPicPr>
        <p:blipFill>
          <a:blip r:embed="rId5"/>
          <a:stretch>
            <a:fillRect/>
          </a:stretch>
        </p:blipFill>
        <p:spPr>
          <a:xfrm>
            <a:off x="3715232" y="4552393"/>
            <a:ext cx="4846740" cy="1550024"/>
          </a:xfrm>
          <a:prstGeom prst="rect">
            <a:avLst/>
          </a:prstGeom>
        </p:spPr>
      </p:pic>
    </p:spTree>
    <p:extLst>
      <p:ext uri="{BB962C8B-B14F-4D97-AF65-F5344CB8AC3E}">
        <p14:creationId xmlns:p14="http://schemas.microsoft.com/office/powerpoint/2010/main" val="3621495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720</TotalTime>
  <Words>826</Words>
  <Application>Microsoft Office PowerPoint</Application>
  <PresentationFormat>Widescreen</PresentationFormat>
  <Paragraphs>69</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Corbel</vt:lpstr>
      <vt:lpstr>Wingdings 2</vt:lpstr>
      <vt:lpstr>Frame</vt:lpstr>
      <vt:lpstr>Interface Evaluation of Quizlet</vt:lpstr>
      <vt:lpstr> What Is  Quizlet?    </vt:lpstr>
      <vt:lpstr>Experienced User Interviews    </vt:lpstr>
      <vt:lpstr>Usability Testing   </vt:lpstr>
      <vt:lpstr>Analysis and  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 Evaluation of Quizlet</dc:title>
  <dc:creator>Anna Douville</dc:creator>
  <cp:lastModifiedBy>Anna Douville</cp:lastModifiedBy>
  <cp:revision>50</cp:revision>
  <dcterms:created xsi:type="dcterms:W3CDTF">2017-11-28T21:51:05Z</dcterms:created>
  <dcterms:modified xsi:type="dcterms:W3CDTF">2017-11-30T03:38:49Z</dcterms:modified>
</cp:coreProperties>
</file>