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56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3" autoAdjust="0"/>
    <p:restoredTop sz="89818"/>
  </p:normalViewPr>
  <p:slideViewPr>
    <p:cSldViewPr snapToGrid="0">
      <p:cViewPr>
        <p:scale>
          <a:sx n="162" d="100"/>
          <a:sy n="162" d="100"/>
        </p:scale>
        <p:origin x="-888" y="-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nth Annadurai" userId="add197b8ba070780" providerId="LiveId" clId="{830BA336-45DA-9742-A27F-907D6D744E02}"/>
    <pc:docChg chg="custSel modSld">
      <pc:chgData name="Jayanth Annadurai" userId="add197b8ba070780" providerId="LiveId" clId="{830BA336-45DA-9742-A27F-907D6D744E02}" dt="2024-02-01T00:22:07.028" v="141" actId="20577"/>
      <pc:docMkLst>
        <pc:docMk/>
      </pc:docMkLst>
      <pc:sldChg chg="modNotesTx">
        <pc:chgData name="Jayanth Annadurai" userId="add197b8ba070780" providerId="LiveId" clId="{830BA336-45DA-9742-A27F-907D6D744E02}" dt="2024-02-01T00:22:07.028" v="141" actId="20577"/>
        <pc:sldMkLst>
          <pc:docMk/>
          <pc:sldMk cId="4180710445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41251-AC27-8349-813F-3A25BB61F93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ABABB-71FF-8444-BB5F-A9545D79E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2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BABB-71FF-8444-BB5F-A9545D79E1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5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24 Samples of Crohn’s Disease Involved</a:t>
            </a:r>
          </a:p>
          <a:p>
            <a:r>
              <a:rPr lang="en-US" dirty="0"/>
              <a:t>24 Samples </a:t>
            </a:r>
            <a:r>
              <a:rPr lang="en-US"/>
              <a:t>of </a:t>
            </a:r>
            <a:r>
              <a:rPr lang="en-US" dirty="0"/>
              <a:t>C</a:t>
            </a:r>
            <a:r>
              <a:rPr lang="en-US"/>
              <a:t>rohn’s </a:t>
            </a:r>
            <a:r>
              <a:rPr lang="en-US" dirty="0"/>
              <a:t>Disease Uninvolved</a:t>
            </a:r>
          </a:p>
          <a:p>
            <a:r>
              <a:rPr lang="en-US" dirty="0"/>
              <a:t>12 Samples of Healthy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BABB-71FF-8444-BB5F-A9545D79E1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C1D0-9A7D-4A42-BDE6-3E9D77116BE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F704-9D0D-4F6F-8867-3FBA28F0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0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C1D0-9A7D-4A42-BDE6-3E9D77116BE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F704-9D0D-4F6F-8867-3FBA28F0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C1D0-9A7D-4A42-BDE6-3E9D77116BE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F704-9D0D-4F6F-8867-3FBA28F0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7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C1D0-9A7D-4A42-BDE6-3E9D77116BE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F704-9D0D-4F6F-8867-3FBA28F0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C1D0-9A7D-4A42-BDE6-3E9D77116BE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F704-9D0D-4F6F-8867-3FBA28F0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7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C1D0-9A7D-4A42-BDE6-3E9D77116BE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F704-9D0D-4F6F-8867-3FBA28F0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C1D0-9A7D-4A42-BDE6-3E9D77116BE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F704-9D0D-4F6F-8867-3FBA28F0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8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C1D0-9A7D-4A42-BDE6-3E9D77116BE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F704-9D0D-4F6F-8867-3FBA28F0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0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C1D0-9A7D-4A42-BDE6-3E9D77116BE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F704-9D0D-4F6F-8867-3FBA28F0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1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C1D0-9A7D-4A42-BDE6-3E9D77116BE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F704-9D0D-4F6F-8867-3FBA28F0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9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C1D0-9A7D-4A42-BDE6-3E9D77116BE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F704-9D0D-4F6F-8867-3FBA28F0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EC1D0-9A7D-4A42-BDE6-3E9D77116BE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2F704-9D0D-4F6F-8867-3FBA28F0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8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08" y="487680"/>
            <a:ext cx="11566432" cy="593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2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460649"/>
            <a:ext cx="10610713" cy="600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9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5466632"/>
            <a:ext cx="1781175" cy="1181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4171" y="96408"/>
            <a:ext cx="1174786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Experimental Principle of Microarray (DNA):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/>
              <a:t>• Begin with two groups (control vs experimental / treatment)</a:t>
            </a:r>
          </a:p>
          <a:p>
            <a:r>
              <a:rPr lang="en-US" sz="1600" dirty="0"/>
              <a:t>• mRNA is extracted from either sample</a:t>
            </a:r>
          </a:p>
          <a:p>
            <a:r>
              <a:rPr lang="en-US" sz="1600" dirty="0"/>
              <a:t>• mRNA is converted to cDNA with reverse transcriptase (RT)</a:t>
            </a:r>
          </a:p>
          <a:p>
            <a:r>
              <a:rPr lang="en-US" sz="1600" dirty="0"/>
              <a:t>• cDNA is labeled with a synthetic dye (Cy3 or Cy5)</a:t>
            </a:r>
          </a:p>
          <a:p>
            <a:r>
              <a:rPr lang="en-US" sz="1600" dirty="0"/>
              <a:t>• Labeled cDNA from control / experimental are pooled and hybridized with the microarray chip</a:t>
            </a:r>
          </a:p>
          <a:p>
            <a:r>
              <a:rPr lang="en-US" sz="1600" dirty="0"/>
              <a:t>• Microarray is a glass / silicon slide covered by probes.</a:t>
            </a:r>
          </a:p>
          <a:p>
            <a:r>
              <a:rPr lang="en-US" sz="1600" dirty="0"/>
              <a:t>• The probes are short DNA fragments (oligonucleotides) that are highly complementary to certain cDNA sequences</a:t>
            </a:r>
          </a:p>
          <a:p>
            <a:r>
              <a:rPr lang="en-US" sz="1600" dirty="0"/>
              <a:t>• Probes are printed/spotted or synthesized in specific locations on the microarray slide</a:t>
            </a:r>
          </a:p>
          <a:p>
            <a:r>
              <a:rPr lang="en-US" sz="1600" dirty="0"/>
              <a:t>• Microarray chip is washed to remove </a:t>
            </a:r>
            <a:r>
              <a:rPr lang="en-US" sz="1600" dirty="0" err="1"/>
              <a:t>unhybridized</a:t>
            </a:r>
            <a:r>
              <a:rPr lang="en-US" sz="1600" dirty="0"/>
              <a:t> cDNA</a:t>
            </a:r>
          </a:p>
          <a:p>
            <a:r>
              <a:rPr lang="en-US" sz="1600" dirty="0"/>
              <a:t>• Microarray chip is exposed to solid-state lasers that operate in certain frequency ranges to excite the fluorescent cDNA labels</a:t>
            </a:r>
          </a:p>
          <a:p>
            <a:r>
              <a:rPr lang="en-US" sz="1600" dirty="0"/>
              <a:t>• Light emission of cDNA probes is captured with camera</a:t>
            </a:r>
          </a:p>
          <a:p>
            <a:r>
              <a:rPr lang="en-US" sz="1600" dirty="0"/>
              <a:t>• Microarray fluorescence profiles are interpreted with imaging software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536" y="247085"/>
            <a:ext cx="2116577" cy="1484353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509" b="3374"/>
          <a:stretch/>
        </p:blipFill>
        <p:spPr>
          <a:xfrm>
            <a:off x="6297529" y="3561805"/>
            <a:ext cx="5789968" cy="317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3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72" y="143077"/>
            <a:ext cx="5763841" cy="2992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72" y="3248020"/>
            <a:ext cx="5763841" cy="319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613" y="3288679"/>
            <a:ext cx="5784067" cy="31493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2633" y="829941"/>
            <a:ext cx="3248025" cy="8096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9059370" y="1744270"/>
            <a:ext cx="1" cy="139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55" y="0"/>
            <a:ext cx="11554428" cy="649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2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323" y="1524000"/>
            <a:ext cx="5169090" cy="50509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6320" y="173558"/>
            <a:ext cx="8621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Data for Our Tutorial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microarray tutorial focuses on data from GSE 95095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https://www.ncbi.nlm.nih.gov/geo/query/acc.cgi?acc=GSE95095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7210" y="5511168"/>
            <a:ext cx="1780186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1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214</Words>
  <Application>Microsoft Macintosh PowerPoint</Application>
  <PresentationFormat>Widescreen</PresentationFormat>
  <Paragraphs>22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Mansouri, Kimia</dc:creator>
  <cp:lastModifiedBy>Annadurai, Jay</cp:lastModifiedBy>
  <cp:revision>13</cp:revision>
  <dcterms:created xsi:type="dcterms:W3CDTF">2024-01-28T22:14:34Z</dcterms:created>
  <dcterms:modified xsi:type="dcterms:W3CDTF">2024-02-01T00:22:15Z</dcterms:modified>
</cp:coreProperties>
</file>