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483">
          <p15:clr>
            <a:srgbClr val="A4A3A4"/>
          </p15:clr>
        </p15:guide>
        <p15:guide id="4" orient="horz" pos="436">
          <p15:clr>
            <a:srgbClr val="A4A3A4"/>
          </p15:clr>
        </p15:guide>
        <p15:guide id="5" orient="horz" pos="3793">
          <p15:clr>
            <a:srgbClr val="A4A3A4"/>
          </p15:clr>
        </p15:guide>
        <p15:guide id="6" pos="5518">
          <p15:clr>
            <a:srgbClr val="A4A3A4"/>
          </p15:clr>
        </p15:guide>
        <p15:guide id="7" pos="7197">
          <p15:clr>
            <a:srgbClr val="A4A3A4"/>
          </p15:clr>
        </p15:guide>
        <p15:guide id="8" pos="2162">
          <p15:clr>
            <a:srgbClr val="A4A3A4"/>
          </p15:clr>
        </p15:guide>
        <p15:guide id="9" pos="3341">
          <p15:clr>
            <a:srgbClr val="A4A3A4"/>
          </p15:clr>
        </p15:guide>
        <p15:guide id="10" pos="4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483"/>
        <p:guide pos="436" orient="horz"/>
        <p:guide pos="3793" orient="horz"/>
        <p:guide pos="5518"/>
        <p:guide pos="7197"/>
        <p:guide pos="2162"/>
        <p:guide pos="3341"/>
        <p:guide pos="43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21" Type="http://schemas.openxmlformats.org/officeDocument/2006/relationships/font" Target="fonts/Roboto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Только заголовок">
  <p:cSld name="13_Только заголовок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13"/>
          <p:cNvSpPr/>
          <p:nvPr>
            <p:ph idx="2" type="pic"/>
          </p:nvPr>
        </p:nvSpPr>
        <p:spPr>
          <a:xfrm>
            <a:off x="-1" y="13465"/>
            <a:ext cx="795866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233334" y="0"/>
            <a:ext cx="7958666" cy="6844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Только заголовок">
  <p:cSld name="21_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233334" y="0"/>
            <a:ext cx="7958666" cy="6844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6"/>
          <p:cNvSpPr/>
          <p:nvPr>
            <p:ph idx="2" type="pic"/>
          </p:nvPr>
        </p:nvSpPr>
        <p:spPr>
          <a:xfrm>
            <a:off x="775294" y="775295"/>
            <a:ext cx="6393557" cy="515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Только заголовок">
  <p:cSld name="17_Только заголовок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7"/>
          <p:cNvSpPr/>
          <p:nvPr>
            <p:ph idx="2" type="pic"/>
          </p:nvPr>
        </p:nvSpPr>
        <p:spPr>
          <a:xfrm>
            <a:off x="775295" y="1651000"/>
            <a:ext cx="10725858" cy="4275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Только заголовок">
  <p:cSld name="16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8"/>
          <p:cNvSpPr/>
          <p:nvPr>
            <p:ph idx="2" type="pic"/>
          </p:nvPr>
        </p:nvSpPr>
        <p:spPr>
          <a:xfrm>
            <a:off x="775295" y="2261409"/>
            <a:ext cx="10725858" cy="3665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олько заголовок">
  <p:cSld name="20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9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>
  <p:cSld name="Только заголовок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/>
          <p:nvPr>
            <p:ph idx="2" type="pic"/>
          </p:nvPr>
        </p:nvSpPr>
        <p:spPr>
          <a:xfrm>
            <a:off x="6093708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Только заголовок">
  <p:cSld name="12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олько заголовок">
  <p:cSld name="2_Только заголовок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Только заголовок">
  <p:cSld name="5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Только заголовок">
  <p:cSld name="10_Только заголовок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олько заголовок">
  <p:cSld name="1_Только заголовок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4"/>
          <p:cNvSpPr/>
          <p:nvPr>
            <p:ph idx="2" type="pic"/>
          </p:nvPr>
        </p:nvSpPr>
        <p:spPr>
          <a:xfrm>
            <a:off x="6093708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Google Shape;110;p24"/>
          <p:cNvSpPr/>
          <p:nvPr>
            <p:ph idx="3" type="pic"/>
          </p:nvPr>
        </p:nvSpPr>
        <p:spPr>
          <a:xfrm>
            <a:off x="6093708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олько заголовок">
  <p:cSld name="6_Только заголовок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25"/>
          <p:cNvSpPr txBox="1"/>
          <p:nvPr/>
        </p:nvSpPr>
        <p:spPr>
          <a:xfrm>
            <a:off x="690847" y="2136469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Образец текста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Только заголовок">
  <p:cSld name="7_Только заголовок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Google Shape;120;p26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Только заголовок">
  <p:cSld name="3_Только заголовок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27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6" name="Google Shape;126;p27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7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4_Только заголовок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1" name="Google Shape;131;p2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олько заголовок">
  <p:cSld name="18_Только заголовок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олько заголовок">
  <p:cSld name="19_Только заголовок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олько заголовок">
  <p:cSld name="11_Только заголовок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8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8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" name="Google Shape;3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Титульный слайд">
  <p:cSld name="3_Титульный слайд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Титульный слайд">
  <p:cSld name="5_Титульный слайд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26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90847" y="3009279"/>
            <a:ext cx="9037615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</a:pPr>
            <a:r>
              <a:rPr lang="ru-RU">
                <a:latin typeface="Roboto Medium"/>
                <a:ea typeface="Roboto Medium"/>
                <a:cs typeface="Roboto Medium"/>
                <a:sym typeface="Roboto Medium"/>
              </a:rPr>
              <a:t>ООП в JavaScript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690847" y="577544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Основные принципы ООП и его реализация в JavaScript</a:t>
            </a:r>
            <a:endParaRPr sz="2800"/>
          </a:p>
        </p:txBody>
      </p:sp>
      <p:pic>
        <p:nvPicPr>
          <p:cNvPr id="139" name="Google Shape;1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515" y="644057"/>
            <a:ext cx="2811524" cy="83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Объекты и классы.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Создание объектов.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Наследование.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Классы в ES2015.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Объект</a:t>
            </a:r>
            <a:endParaRPr/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75" y="2700799"/>
            <a:ext cx="10658450" cy="1456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Объект</a:t>
            </a:r>
            <a:endParaRPr/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75" y="2402876"/>
            <a:ext cx="10658450" cy="2052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3"/>
          <p:cNvPicPr preferRelativeResize="0"/>
          <p:nvPr/>
        </p:nvPicPr>
        <p:blipFill rotWithShape="1">
          <a:blip r:embed="rId3">
            <a:alphaModFix/>
          </a:blip>
          <a:srcRect b="31250" l="0" r="0" t="3124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3"/>
          <p:cNvSpPr txBox="1"/>
          <p:nvPr/>
        </p:nvSpPr>
        <p:spPr>
          <a:xfrm>
            <a:off x="690847" y="499646"/>
            <a:ext cx="8145040" cy="5521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Объектно-ориентированное программирование на практике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Практическое задание</a:t>
            </a:r>
            <a:endParaRPr/>
          </a:p>
        </p:txBody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690846" y="1880129"/>
            <a:ext cx="10810307" cy="304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54299"/>
              </a:lnSpc>
              <a:spcBef>
                <a:spcPts val="0"/>
              </a:spcBef>
              <a:spcAft>
                <a:spcPts val="0"/>
              </a:spcAft>
              <a:buClr>
                <a:srgbClr val="6E32E0"/>
              </a:buClr>
              <a:buSzPts val="3053"/>
              <a:buFont typeface="Arial"/>
              <a:buAutoNum type="arabicPeriod"/>
            </a:pPr>
            <a:r>
              <a:rPr lang="ru-RU" sz="2035"/>
              <a:t>Добавьте пустые классы для Корзины товаров и Элемента корзины товаров. Продумайте, какие методы понадобятся для работы с этими сущностями.</a:t>
            </a:r>
            <a:endParaRPr/>
          </a:p>
          <a:p>
            <a:pPr indent="-457200" lvl="0" marL="457200" rtl="0" algn="l">
              <a:lnSpc>
                <a:spcPct val="154299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053"/>
              <a:buFont typeface="Arial"/>
              <a:buAutoNum type="arabicPeriod"/>
            </a:pPr>
            <a:r>
              <a:rPr lang="ru-RU" sz="2035"/>
              <a:t>Добавьте для GoodsList метод, определяющий суммарную стоимость всех товаров.</a:t>
            </a:r>
            <a:endParaRPr/>
          </a:p>
          <a:p>
            <a:pPr indent="-457200" lvl="0" marL="457200" rtl="0" algn="l">
              <a:lnSpc>
                <a:spcPct val="154299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053"/>
              <a:buFont typeface="Arial"/>
              <a:buAutoNum type="arabicPeriod"/>
            </a:pPr>
            <a:r>
              <a:rPr lang="ru-RU" sz="2035"/>
              <a:t>* Напишите программу, рассчитывающую стоимость и калорийность гамбургера (подробности в методичке).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следующем уроке</a:t>
            </a:r>
            <a:endParaRPr/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/>
              <a:t>Запросы к серверу</a:t>
            </a:r>
            <a:endParaRPr/>
          </a:p>
        </p:txBody>
      </p:sp>
      <p:sp>
        <p:nvSpPr>
          <p:cNvPr id="177" name="Google Shape;177;p35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/>
              <a:t>AJAX и JSON</a:t>
            </a:r>
            <a:endParaRPr/>
          </a:p>
        </p:txBody>
      </p:sp>
      <p:sp>
        <p:nvSpPr>
          <p:cNvPr id="178" name="Google Shape;178;p35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/>
              <a:t>Промисы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