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Lora"/>
      <p:regular r:id="rId19"/>
      <p:bold r:id="rId20"/>
      <p:italic r:id="rId21"/>
      <p:boldItalic r:id="rId22"/>
    </p:embeddedFont>
    <p:embeddedFont>
      <p:font typeface="Quattrocento Sans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D6CA6B3-84E9-4E2D-B0C6-7FB5CC41927F}">
  <a:tblStyle styleId="{2D6CA6B3-84E9-4E2D-B0C6-7FB5CC41927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ora-bold.fntdata"/><Relationship Id="rId22" Type="http://schemas.openxmlformats.org/officeDocument/2006/relationships/font" Target="fonts/Lora-boldItalic.fntdata"/><Relationship Id="rId21" Type="http://schemas.openxmlformats.org/officeDocument/2006/relationships/font" Target="fonts/Lora-italic.fntdata"/><Relationship Id="rId24" Type="http://schemas.openxmlformats.org/officeDocument/2006/relationships/font" Target="fonts/QuattrocentoSans-bold.fntdata"/><Relationship Id="rId23" Type="http://schemas.openxmlformats.org/officeDocument/2006/relationships/font" Target="fonts/QuattrocentoSans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QuattrocentoSans-boldItalic.fntdata"/><Relationship Id="rId25" Type="http://schemas.openxmlformats.org/officeDocument/2006/relationships/font" Target="fonts/Quattrocento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Lora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0b4ce09f85_0_5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0b4ce09f85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8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0b4ce09f85_0_10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0b4ce09f85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0c22daf686_0_17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0c22daf686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0b4ce09f85_0_8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0b4ce09f85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0c22daf686_0_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0c22daf686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0c22daf686_0_7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0c22daf686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0c22daf686_0_10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0c22daf686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0b4ce09f85_0_2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0b4ce09f85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0b4ce09f85_0_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0b4ce09f85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0b4ce09f85_0_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0b4ce09f85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cxnSp>
        <p:nvCxnSpPr>
          <p:cNvPr id="11" name="Google Shape;11;p2"/>
          <p:cNvCxnSpPr/>
          <p:nvPr/>
        </p:nvCxnSpPr>
        <p:spPr>
          <a:xfrm>
            <a:off x="-6025" y="3676512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" name="Google Shape;12;p2"/>
          <p:cNvSpPr/>
          <p:nvPr/>
        </p:nvSpPr>
        <p:spPr>
          <a:xfrm>
            <a:off x="1117950" y="3393000"/>
            <a:ext cx="567000" cy="567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letely blank">
  <p:cSld name="BLANK_1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idx="1" type="subTitle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highlight>
                  <a:schemeClr val="accent1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9pPr>
          </a:lstStyle>
          <a:p/>
        </p:txBody>
      </p:sp>
      <p:cxnSp>
        <p:nvCxnSpPr>
          <p:cNvPr id="15" name="Google Shape;15;p3"/>
          <p:cNvCxnSpPr/>
          <p:nvPr/>
        </p:nvCxnSpPr>
        <p:spPr>
          <a:xfrm>
            <a:off x="-6025" y="2571762"/>
            <a:ext cx="19845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" name="Google Shape;16;p3"/>
          <p:cNvSpPr/>
          <p:nvPr/>
        </p:nvSpPr>
        <p:spPr>
          <a:xfrm>
            <a:off x="1117950" y="2288250"/>
            <a:ext cx="567000" cy="567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cxnSp>
        <p:nvCxnSpPr>
          <p:cNvPr id="18" name="Google Shape;18;p3"/>
          <p:cNvCxnSpPr/>
          <p:nvPr/>
        </p:nvCxnSpPr>
        <p:spPr>
          <a:xfrm>
            <a:off x="5898975" y="2571750"/>
            <a:ext cx="32511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idx="1" type="body"/>
          </p:nvPr>
        </p:nvSpPr>
        <p:spPr>
          <a:xfrm>
            <a:off x="2105050" y="2238000"/>
            <a:ext cx="4933800" cy="81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600"/>
              </a:spcBef>
              <a:spcAft>
                <a:spcPts val="0"/>
              </a:spcAft>
              <a:buSzPts val="2400"/>
              <a:buFont typeface="Lora"/>
              <a:buChar char="◉"/>
              <a:defRPr i="1" sz="2400">
                <a:latin typeface="Lora"/>
                <a:ea typeface="Lora"/>
                <a:cs typeface="Lora"/>
                <a:sym typeface="Lora"/>
              </a:defRPr>
            </a:lvl1pPr>
            <a:lvl2pPr indent="-355600" lvl="1" marL="914400" rtl="0" algn="ctr"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○"/>
              <a:defRPr i="1">
                <a:latin typeface="Lora"/>
                <a:ea typeface="Lora"/>
                <a:cs typeface="Lora"/>
                <a:sym typeface="Lora"/>
              </a:defRPr>
            </a:lvl2pPr>
            <a:lvl3pPr indent="-355600" lvl="2" marL="1371600" rtl="0" algn="ctr"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■"/>
              <a:defRPr i="1">
                <a:latin typeface="Lora"/>
                <a:ea typeface="Lora"/>
                <a:cs typeface="Lora"/>
                <a:sym typeface="Lora"/>
              </a:defRPr>
            </a:lvl3pPr>
            <a:lvl4pPr indent="-381000" lvl="3" marL="1828800" rtl="0" algn="ctr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i="1" sz="2400">
                <a:latin typeface="Lora"/>
                <a:ea typeface="Lora"/>
                <a:cs typeface="Lora"/>
                <a:sym typeface="Lora"/>
              </a:defRPr>
            </a:lvl4pPr>
            <a:lvl5pPr indent="-381000" lvl="4" marL="2286000" rtl="0" algn="ctr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i="1" sz="2400">
                <a:latin typeface="Lora"/>
                <a:ea typeface="Lora"/>
                <a:cs typeface="Lora"/>
                <a:sym typeface="Lora"/>
              </a:defRPr>
            </a:lvl5pPr>
            <a:lvl6pPr indent="-381000" lvl="5" marL="2743200" rtl="0" algn="ctr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i="1" sz="2400">
                <a:latin typeface="Lora"/>
                <a:ea typeface="Lora"/>
                <a:cs typeface="Lora"/>
                <a:sym typeface="Lora"/>
              </a:defRPr>
            </a:lvl6pPr>
            <a:lvl7pPr indent="-381000" lvl="6" marL="3200400" rtl="0" algn="ctr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i="1" sz="2400">
                <a:latin typeface="Lora"/>
                <a:ea typeface="Lora"/>
                <a:cs typeface="Lora"/>
                <a:sym typeface="Lora"/>
              </a:defRPr>
            </a:lvl7pPr>
            <a:lvl8pPr indent="-381000" lvl="7" marL="3657600" rtl="0" algn="ctr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i="1" sz="2400">
                <a:latin typeface="Lora"/>
                <a:ea typeface="Lora"/>
                <a:cs typeface="Lora"/>
                <a:sym typeface="Lora"/>
              </a:defRPr>
            </a:lvl8pPr>
            <a:lvl9pPr indent="-381000" lvl="8" marL="4114800" algn="ctr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i="1" sz="2400"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cxnSp>
        <p:nvCxnSpPr>
          <p:cNvPr id="22" name="Google Shape;22;p4"/>
          <p:cNvCxnSpPr/>
          <p:nvPr/>
        </p:nvCxnSpPr>
        <p:spPr>
          <a:xfrm>
            <a:off x="4584075" y="3676500"/>
            <a:ext cx="0" cy="14805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" name="Google Shape;23;p4"/>
          <p:cNvSpPr/>
          <p:nvPr/>
        </p:nvSpPr>
        <p:spPr>
          <a:xfrm>
            <a:off x="4288500" y="3393000"/>
            <a:ext cx="567000" cy="567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 txBox="1"/>
          <p:nvPr/>
        </p:nvSpPr>
        <p:spPr>
          <a:xfrm>
            <a:off x="3593400" y="3412652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Lora"/>
                <a:ea typeface="Lora"/>
                <a:cs typeface="Lora"/>
                <a:sym typeface="Lora"/>
              </a:rPr>
              <a:t>“</a:t>
            </a:r>
            <a:endParaRPr b="1" sz="36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4297650" y="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1pPr>
            <a:lvl2pPr lvl="1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2pPr>
            <a:lvl3pPr lvl="2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3pPr>
            <a:lvl4pPr lvl="3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4pPr>
            <a:lvl5pPr lvl="4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5pPr>
            <a:lvl6pPr lvl="5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6pPr>
            <a:lvl7pPr lvl="6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7pPr>
            <a:lvl8pPr lvl="7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8pPr>
            <a:lvl9pPr lvl="8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Google Shape;27;p5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" name="Google Shape;28;p5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5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cxnSp>
        <p:nvCxnSpPr>
          <p:cNvPr id="31" name="Google Shape;31;p5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1381250" y="1618700"/>
            <a:ext cx="3425400" cy="323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5012916" y="1618700"/>
            <a:ext cx="3425400" cy="323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cxnSp>
        <p:nvCxnSpPr>
          <p:cNvPr id="37" name="Google Shape;37;p6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" name="Google Shape;38;p6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" name="Google Shape;39;p6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" name="Google Shape;40;p6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" type="body"/>
          </p:nvPr>
        </p:nvSpPr>
        <p:spPr>
          <a:xfrm>
            <a:off x="1381250" y="1651075"/>
            <a:ext cx="2334000" cy="31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2" type="body"/>
          </p:nvPr>
        </p:nvSpPr>
        <p:spPr>
          <a:xfrm>
            <a:off x="3834912" y="1651075"/>
            <a:ext cx="2334000" cy="31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5" name="Google Shape;45;p7"/>
          <p:cNvSpPr txBox="1"/>
          <p:nvPr>
            <p:ph idx="3" type="body"/>
          </p:nvPr>
        </p:nvSpPr>
        <p:spPr>
          <a:xfrm>
            <a:off x="6288573" y="1651075"/>
            <a:ext cx="2334000" cy="31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cxnSp>
        <p:nvCxnSpPr>
          <p:cNvPr id="46" name="Google Shape;46;p7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" name="Google Shape;47;p7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8" name="Google Shape;48;p7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cxnSp>
        <p:nvCxnSpPr>
          <p:cNvPr id="52" name="Google Shape;52;p8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3" name="Google Shape;53;p8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4" name="Google Shape;54;p8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5" name="Google Shape;55;p8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/>
          <p:nvPr>
            <p:ph idx="1" type="body"/>
          </p:nvPr>
        </p:nvSpPr>
        <p:spPr>
          <a:xfrm>
            <a:off x="1990450" y="4037375"/>
            <a:ext cx="5163000" cy="51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400"/>
              <a:buFont typeface="Lora"/>
              <a:buNone/>
              <a:defRPr i="1" sz="1400">
                <a:latin typeface="Lora"/>
                <a:ea typeface="Lora"/>
                <a:cs typeface="Lora"/>
                <a:sym typeface="Lora"/>
              </a:defRPr>
            </a:lvl1pPr>
          </a:lstStyle>
          <a:p/>
        </p:txBody>
      </p:sp>
      <p:cxnSp>
        <p:nvCxnSpPr>
          <p:cNvPr id="58" name="Google Shape;58;p9"/>
          <p:cNvCxnSpPr/>
          <p:nvPr/>
        </p:nvCxnSpPr>
        <p:spPr>
          <a:xfrm>
            <a:off x="-6025" y="4666129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9" name="Google Shape;59;p9"/>
          <p:cNvSpPr/>
          <p:nvPr/>
        </p:nvSpPr>
        <p:spPr>
          <a:xfrm>
            <a:off x="4457400" y="4551496"/>
            <a:ext cx="229200" cy="22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4297650" y="4780700"/>
            <a:ext cx="548700" cy="36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1pPr>
            <a:lvl2pPr lvl="1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2pPr>
            <a:lvl3pPr lvl="2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3pPr>
            <a:lvl4pPr lvl="3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4pPr>
            <a:lvl5pPr lvl="4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5pPr>
            <a:lvl6pPr lvl="5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6pPr>
            <a:lvl7pPr lvl="6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7pPr>
            <a:lvl8pPr lvl="7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8pPr>
            <a:lvl9pPr lvl="8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Google Shape;62;p10"/>
          <p:cNvCxnSpPr/>
          <p:nvPr/>
        </p:nvCxnSpPr>
        <p:spPr>
          <a:xfrm>
            <a:off x="-6025" y="4513729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" name="Google Shape;63;p10"/>
          <p:cNvSpPr/>
          <p:nvPr/>
        </p:nvSpPr>
        <p:spPr>
          <a:xfrm>
            <a:off x="4293700" y="4235405"/>
            <a:ext cx="556500" cy="556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0"/>
          <p:cNvSpPr txBox="1"/>
          <p:nvPr>
            <p:ph idx="12" type="sldNum"/>
          </p:nvPr>
        </p:nvSpPr>
        <p:spPr>
          <a:xfrm>
            <a:off x="4297650" y="4791900"/>
            <a:ext cx="548700" cy="35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1pPr>
            <a:lvl2pPr lvl="1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2pPr>
            <a:lvl3pPr lvl="2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3pPr>
            <a:lvl4pPr lvl="3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4pPr>
            <a:lvl5pPr lvl="4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5pPr>
            <a:lvl6pPr lvl="5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6pPr>
            <a:lvl7pPr lvl="6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7pPr>
            <a:lvl8pPr lvl="7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8pPr>
            <a:lvl9pPr lvl="8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attrocento Sans"/>
              <a:buChar char="◉"/>
              <a:def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○"/>
              <a:defRPr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■"/>
              <a:defRPr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attrocento Sans"/>
              <a:buChar char="●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●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1381250" y="896549"/>
            <a:ext cx="68097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sz="20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sz="20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sz="20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sz="20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sz="20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sz="20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sz="20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sz="20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sz="20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/>
          <p:nvPr>
            <p:ph type="ctrTitle"/>
          </p:nvPr>
        </p:nvSpPr>
        <p:spPr>
          <a:xfrm>
            <a:off x="947700" y="903100"/>
            <a:ext cx="7271400" cy="197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accent1"/>
                </a:highlight>
              </a:rPr>
              <a:t>Project Work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Poisoning the Unlabeled Dataset of Semi-Supervised Learning</a:t>
            </a:r>
            <a:endParaRPr/>
          </a:p>
        </p:txBody>
      </p:sp>
      <p:grpSp>
        <p:nvGrpSpPr>
          <p:cNvPr id="72" name="Google Shape;72;p12"/>
          <p:cNvGrpSpPr/>
          <p:nvPr/>
        </p:nvGrpSpPr>
        <p:grpSpPr>
          <a:xfrm>
            <a:off x="1256423" y="3460881"/>
            <a:ext cx="317181" cy="413103"/>
            <a:chOff x="596350" y="929175"/>
            <a:chExt cx="407950" cy="497475"/>
          </a:xfrm>
        </p:grpSpPr>
        <p:sp>
          <p:nvSpPr>
            <p:cNvPr id="73" name="Google Shape;73;p12"/>
            <p:cNvSpPr/>
            <p:nvPr/>
          </p:nvSpPr>
          <p:spPr>
            <a:xfrm>
              <a:off x="596350" y="953550"/>
              <a:ext cx="387250" cy="473100"/>
            </a:xfrm>
            <a:custGeom>
              <a:rect b="b" l="l" r="r" t="t"/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2"/>
            <p:cNvSpPr/>
            <p:nvPr/>
          </p:nvSpPr>
          <p:spPr>
            <a:xfrm>
              <a:off x="626775" y="9291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2"/>
            <p:cNvSpPr/>
            <p:nvPr/>
          </p:nvSpPr>
          <p:spPr>
            <a:xfrm>
              <a:off x="688900" y="1256150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2"/>
            <p:cNvSpPr/>
            <p:nvPr/>
          </p:nvSpPr>
          <p:spPr>
            <a:xfrm>
              <a:off x="688900" y="12013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2"/>
            <p:cNvSpPr/>
            <p:nvPr/>
          </p:nvSpPr>
          <p:spPr>
            <a:xfrm>
              <a:off x="688900" y="11459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2"/>
            <p:cNvSpPr/>
            <p:nvPr/>
          </p:nvSpPr>
          <p:spPr>
            <a:xfrm>
              <a:off x="688900" y="10905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2"/>
            <p:cNvSpPr/>
            <p:nvPr/>
          </p:nvSpPr>
          <p:spPr>
            <a:xfrm>
              <a:off x="920250" y="929175"/>
              <a:ext cx="84050" cy="84050"/>
            </a:xfrm>
            <a:custGeom>
              <a:rect b="b" l="l" r="r" t="t"/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0" name="Google Shape;80;p12"/>
          <p:cNvSpPr txBox="1"/>
          <p:nvPr/>
        </p:nvSpPr>
        <p:spPr>
          <a:xfrm>
            <a:off x="947700" y="2875900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Anna Fabris</a:t>
            </a:r>
            <a:endParaRPr b="1" sz="20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1"/>
          <p:cNvSpPr txBox="1"/>
          <p:nvPr>
            <p:ph type="title"/>
          </p:nvPr>
        </p:nvSpPr>
        <p:spPr>
          <a:xfrm>
            <a:off x="1381250" y="896100"/>
            <a:ext cx="41550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accent1"/>
                </a:highlight>
              </a:rPr>
              <a:t>Image </a:t>
            </a:r>
            <a:r>
              <a:rPr lang="en"/>
              <a:t>space interpolation, 1%</a:t>
            </a:r>
            <a:endParaRPr/>
          </a:p>
        </p:txBody>
      </p:sp>
      <p:sp>
        <p:nvSpPr>
          <p:cNvPr id="178" name="Google Shape;178;p21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9" name="Google Shape;179;p21"/>
          <p:cNvPicPr preferRelativeResize="0"/>
          <p:nvPr/>
        </p:nvPicPr>
        <p:blipFill rotWithShape="1">
          <a:blip r:embed="rId3">
            <a:alphaModFix/>
          </a:blip>
          <a:srcRect b="12075" l="12867" r="15163" t="29331"/>
          <a:stretch/>
        </p:blipFill>
        <p:spPr>
          <a:xfrm>
            <a:off x="1005844" y="1463556"/>
            <a:ext cx="7132320" cy="32862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2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results</a:t>
            </a:r>
            <a:endParaRPr>
              <a:highlight>
                <a:schemeClr val="accent1"/>
              </a:highlight>
            </a:endParaRPr>
          </a:p>
        </p:txBody>
      </p:sp>
      <p:graphicFrame>
        <p:nvGraphicFramePr>
          <p:cNvPr id="185" name="Google Shape;185;p22"/>
          <p:cNvGraphicFramePr/>
          <p:nvPr/>
        </p:nvGraphicFramePr>
        <p:xfrm>
          <a:off x="772425" y="15082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{2D6CA6B3-84E9-4E2D-B0C6-7FB5CC41927F}</a:tableStyleId>
              </a:tblPr>
              <a:tblGrid>
                <a:gridCol w="1999550"/>
                <a:gridCol w="1855575"/>
                <a:gridCol w="1855575"/>
                <a:gridCol w="1855575"/>
              </a:tblGrid>
              <a:tr h="675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Lora"/>
                          <a:ea typeface="Lora"/>
                          <a:cs typeface="Lora"/>
                          <a:sym typeface="Lora"/>
                        </a:rPr>
                        <a:t>Test Accuracy</a:t>
                      </a:r>
                      <a:endParaRPr b="1" sz="13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Lora"/>
                          <a:ea typeface="Lora"/>
                          <a:cs typeface="Lora"/>
                          <a:sym typeface="Lora"/>
                        </a:rPr>
                        <a:t>9s as 4s</a:t>
                      </a:r>
                      <a:endParaRPr b="1" sz="13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300">
                          <a:solidFill>
                            <a:schemeClr val="dk1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4</a:t>
                      </a:r>
                      <a:r>
                        <a:rPr b="1" lang="en" sz="1300">
                          <a:solidFill>
                            <a:schemeClr val="dk1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s as 9s</a:t>
                      </a:r>
                      <a:endParaRPr b="1" sz="13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755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Lora"/>
                          <a:ea typeface="Lora"/>
                          <a:cs typeface="Lora"/>
                          <a:sym typeface="Lora"/>
                        </a:rPr>
                        <a:t>Non-poisoned model</a:t>
                      </a:r>
                      <a:endParaRPr b="1" sz="13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FFCD00"/>
                          </a:highlight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95.46 %</a:t>
                      </a:r>
                      <a:endParaRPr>
                        <a:highlight>
                          <a:srgbClr val="FFCD00"/>
                        </a:highlight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2.3 %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2.7 %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755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Lora"/>
                          <a:ea typeface="Lora"/>
                          <a:cs typeface="Lora"/>
                          <a:sym typeface="Lora"/>
                        </a:rPr>
                        <a:t>Latent space model 3%</a:t>
                      </a:r>
                      <a:endParaRPr b="1" sz="13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FFFFFF"/>
                          </a:highlight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92.90 %</a:t>
                      </a:r>
                      <a:endParaRPr>
                        <a:highlight>
                          <a:srgbClr val="FFFFFF"/>
                        </a:highlight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0.9 %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9.3 %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755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Lora"/>
                          <a:ea typeface="Lora"/>
                          <a:cs typeface="Lora"/>
                          <a:sym typeface="Lora"/>
                        </a:rPr>
                        <a:t>Image space model 3%</a:t>
                      </a:r>
                      <a:endParaRPr b="1" sz="13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FFFFFF"/>
                          </a:highlight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89.04 %</a:t>
                      </a:r>
                      <a:endParaRPr>
                        <a:highlight>
                          <a:srgbClr val="FFFFFF"/>
                        </a:highlight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11.8 %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FFCD00"/>
                          </a:highlight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47.6 %</a:t>
                      </a:r>
                      <a:endParaRPr>
                        <a:highlight>
                          <a:srgbClr val="FFCD00"/>
                        </a:highlight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755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Lora"/>
                          <a:ea typeface="Lora"/>
                          <a:cs typeface="Lora"/>
                          <a:sym typeface="Lora"/>
                        </a:rPr>
                        <a:t>Image space model 1%</a:t>
                      </a:r>
                      <a:endParaRPr b="1" sz="13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94.21 %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1.7 %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3.1 %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86" name="Google Shape;186;p22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3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Comments</a:t>
            </a:r>
            <a:endParaRPr>
              <a:highlight>
                <a:schemeClr val="accent1"/>
              </a:highlight>
            </a:endParaRPr>
          </a:p>
        </p:txBody>
      </p:sp>
      <p:sp>
        <p:nvSpPr>
          <p:cNvPr id="192" name="Google Shape;192;p23"/>
          <p:cNvSpPr txBox="1"/>
          <p:nvPr>
            <p:ph idx="1" type="body"/>
          </p:nvPr>
        </p:nvSpPr>
        <p:spPr>
          <a:xfrm>
            <a:off x="1452200" y="2813900"/>
            <a:ext cx="6667800" cy="176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What I think would improve attacks performance </a:t>
            </a:r>
            <a:endParaRPr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◉"/>
            </a:pPr>
            <a:r>
              <a:rPr lang="en"/>
              <a:t>Train the model for more epoch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◉"/>
            </a:pPr>
            <a:r>
              <a:rPr lang="en"/>
              <a:t>Better model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◉"/>
            </a:pPr>
            <a:r>
              <a:rPr lang="en"/>
              <a:t>Modify the density of poisoning example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4" name="Google Shape;194;p23"/>
          <p:cNvSpPr txBox="1"/>
          <p:nvPr/>
        </p:nvSpPr>
        <p:spPr>
          <a:xfrm>
            <a:off x="1871000" y="1795738"/>
            <a:ext cx="5830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More accurate model are easier to poison</a:t>
            </a:r>
            <a:endParaRPr/>
          </a:p>
        </p:txBody>
      </p:sp>
      <p:cxnSp>
        <p:nvCxnSpPr>
          <p:cNvPr id="195" name="Google Shape;195;p23"/>
          <p:cNvCxnSpPr>
            <a:stCxn id="194" idx="2"/>
            <a:endCxn id="192" idx="0"/>
          </p:cNvCxnSpPr>
          <p:nvPr/>
        </p:nvCxnSpPr>
        <p:spPr>
          <a:xfrm>
            <a:off x="4786100" y="2349838"/>
            <a:ext cx="0" cy="4641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4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>
              <a:highlight>
                <a:schemeClr val="accent1"/>
              </a:highlight>
            </a:endParaRPr>
          </a:p>
        </p:txBody>
      </p:sp>
      <p:sp>
        <p:nvSpPr>
          <p:cNvPr id="201" name="Google Shape;201;p24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◉"/>
            </a:pPr>
            <a:r>
              <a:rPr b="1" lang="en"/>
              <a:t>Poisoning </a:t>
            </a:r>
            <a:r>
              <a:rPr lang="en"/>
              <a:t>unlabeled dataset is </a:t>
            </a:r>
            <a:r>
              <a:rPr b="1" lang="en"/>
              <a:t>not too difficult</a:t>
            </a:r>
            <a:endParaRPr b="1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◉"/>
            </a:pPr>
            <a:r>
              <a:rPr lang="en"/>
              <a:t>In the </a:t>
            </a:r>
            <a:r>
              <a:rPr b="1" lang="en"/>
              <a:t>future </a:t>
            </a:r>
            <a:r>
              <a:rPr lang="en"/>
              <a:t>the problem is only </a:t>
            </a:r>
            <a:r>
              <a:rPr b="1" lang="en"/>
              <a:t>getting worse</a:t>
            </a:r>
            <a:endParaRPr b="1"/>
          </a:p>
          <a:p>
            <a:pPr indent="-3810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accent1"/>
              </a:buClr>
              <a:buSzPts val="2400"/>
              <a:buChar char="◉"/>
            </a:pPr>
            <a:r>
              <a:rPr b="1" lang="en"/>
              <a:t>Defences </a:t>
            </a:r>
            <a:r>
              <a:rPr lang="en"/>
              <a:t>against unlabeled dataset poisoning attacks need to be studied</a:t>
            </a:r>
            <a:endParaRPr/>
          </a:p>
        </p:txBody>
      </p:sp>
      <p:sp>
        <p:nvSpPr>
          <p:cNvPr id="202" name="Google Shape;202;p24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Recent trends in Machine Learning</a:t>
            </a:r>
            <a:endParaRPr/>
          </a:p>
        </p:txBody>
      </p:sp>
      <p:sp>
        <p:nvSpPr>
          <p:cNvPr id="86" name="Google Shape;86;p13"/>
          <p:cNvSpPr/>
          <p:nvPr/>
        </p:nvSpPr>
        <p:spPr>
          <a:xfrm>
            <a:off x="1045042" y="1825800"/>
            <a:ext cx="2139600" cy="2139600"/>
          </a:xfrm>
          <a:prstGeom prst="ellipse">
            <a:avLst/>
          </a:prstGeom>
          <a:noFill/>
          <a:ln cap="flat" cmpd="sng" w="1143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ora"/>
                <a:ea typeface="Lora"/>
                <a:cs typeface="Lora"/>
                <a:sym typeface="Lora"/>
              </a:rPr>
              <a:t>Large labeled dataset </a:t>
            </a:r>
            <a:r>
              <a:rPr lang="en">
                <a:latin typeface="Lora"/>
                <a:ea typeface="Lora"/>
                <a:cs typeface="Lora"/>
                <a:sym typeface="Lora"/>
              </a:rPr>
              <a:t>allowed improvement in model performances</a:t>
            </a:r>
            <a:endParaRPr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87" name="Google Shape;87;p13"/>
          <p:cNvSpPr/>
          <p:nvPr/>
        </p:nvSpPr>
        <p:spPr>
          <a:xfrm>
            <a:off x="5959358" y="1825800"/>
            <a:ext cx="2139600" cy="2139600"/>
          </a:xfrm>
          <a:prstGeom prst="ellipse">
            <a:avLst/>
          </a:prstGeom>
          <a:noFill/>
          <a:ln cap="flat" cmpd="sng" w="1143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ora"/>
                <a:ea typeface="Lora"/>
                <a:cs typeface="Lora"/>
                <a:sym typeface="Lora"/>
              </a:rPr>
              <a:t>Semi</a:t>
            </a:r>
            <a:r>
              <a:rPr b="1" lang="en">
                <a:latin typeface="Lora"/>
                <a:ea typeface="Lora"/>
                <a:cs typeface="Lora"/>
                <a:sym typeface="Lora"/>
              </a:rPr>
              <a:t> </a:t>
            </a:r>
            <a:r>
              <a:rPr b="1" lang="en">
                <a:latin typeface="Lora"/>
                <a:ea typeface="Lora"/>
                <a:cs typeface="Lora"/>
                <a:sym typeface="Lora"/>
              </a:rPr>
              <a:t>supervised learning</a:t>
            </a:r>
            <a:endParaRPr b="1"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Lora"/>
                <a:ea typeface="Lora"/>
                <a:cs typeface="Lora"/>
                <a:sym typeface="Lora"/>
              </a:rPr>
              <a:t>small amount of labeled data plus large amount of unlabeled data</a:t>
            </a:r>
            <a:endParaRPr sz="13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88" name="Google Shape;88;p13"/>
          <p:cNvSpPr/>
          <p:nvPr/>
        </p:nvSpPr>
        <p:spPr>
          <a:xfrm>
            <a:off x="3502200" y="1825800"/>
            <a:ext cx="2139600" cy="2139600"/>
          </a:xfrm>
          <a:prstGeom prst="ellipse">
            <a:avLst/>
          </a:prstGeom>
          <a:noFill/>
          <a:ln cap="flat" cmpd="sng" w="1143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ora"/>
                <a:ea typeface="Lora"/>
                <a:cs typeface="Lora"/>
                <a:sym typeface="Lora"/>
              </a:rPr>
              <a:t>Collecting labeled data is difficult</a:t>
            </a:r>
            <a:endParaRPr b="1">
              <a:latin typeface="Lora"/>
              <a:ea typeface="Lora"/>
              <a:cs typeface="Lora"/>
              <a:sym typeface="Lora"/>
            </a:endParaRPr>
          </a:p>
        </p:txBody>
      </p:sp>
      <p:cxnSp>
        <p:nvCxnSpPr>
          <p:cNvPr id="89" name="Google Shape;89;p13"/>
          <p:cNvCxnSpPr>
            <a:stCxn id="86" idx="6"/>
            <a:endCxn id="88" idx="2"/>
          </p:cNvCxnSpPr>
          <p:nvPr/>
        </p:nvCxnSpPr>
        <p:spPr>
          <a:xfrm>
            <a:off x="3184642" y="2895600"/>
            <a:ext cx="3177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90" name="Google Shape;90;p13"/>
          <p:cNvCxnSpPr>
            <a:stCxn id="88" idx="6"/>
            <a:endCxn id="87" idx="2"/>
          </p:cNvCxnSpPr>
          <p:nvPr/>
        </p:nvCxnSpPr>
        <p:spPr>
          <a:xfrm>
            <a:off x="5641800" y="2895600"/>
            <a:ext cx="3177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triangle"/>
          </a:ln>
        </p:spPr>
      </p:cxnSp>
      <p:sp>
        <p:nvSpPr>
          <p:cNvPr id="91" name="Google Shape;91;p1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>
            <p:ph idx="4294967295" type="ctrTitle"/>
          </p:nvPr>
        </p:nvSpPr>
        <p:spPr>
          <a:xfrm>
            <a:off x="1951575" y="2747875"/>
            <a:ext cx="52410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highlight>
                  <a:schemeClr val="accent1"/>
                </a:highlight>
              </a:rPr>
              <a:t>The problem</a:t>
            </a:r>
            <a:endParaRPr sz="4800">
              <a:highlight>
                <a:schemeClr val="accent1"/>
              </a:highlight>
            </a:endParaRPr>
          </a:p>
        </p:txBody>
      </p:sp>
      <p:sp>
        <p:nvSpPr>
          <p:cNvPr id="97" name="Google Shape;97;p14"/>
          <p:cNvSpPr txBox="1"/>
          <p:nvPr>
            <p:ph idx="4294967295" type="subTitle"/>
          </p:nvPr>
        </p:nvSpPr>
        <p:spPr>
          <a:xfrm>
            <a:off x="1413475" y="3661675"/>
            <a:ext cx="6269100" cy="10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600"/>
              <a:t>Unlabeled samples are obtained by scraping the Internet</a:t>
            </a:r>
            <a:endParaRPr sz="2600"/>
          </a:p>
        </p:txBody>
      </p:sp>
      <p:cxnSp>
        <p:nvCxnSpPr>
          <p:cNvPr id="98" name="Google Shape;98;p14"/>
          <p:cNvCxnSpPr/>
          <p:nvPr/>
        </p:nvCxnSpPr>
        <p:spPr>
          <a:xfrm>
            <a:off x="-6025" y="1668728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9" name="Google Shape;99;p14"/>
          <p:cNvSpPr/>
          <p:nvPr/>
        </p:nvSpPr>
        <p:spPr>
          <a:xfrm>
            <a:off x="3688525" y="806976"/>
            <a:ext cx="1719000" cy="1723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4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1" name="Google Shape;101;p14"/>
          <p:cNvSpPr/>
          <p:nvPr/>
        </p:nvSpPr>
        <p:spPr>
          <a:xfrm>
            <a:off x="4082798" y="1229962"/>
            <a:ext cx="978410" cy="877530"/>
          </a:xfrm>
          <a:custGeom>
            <a:rect b="b" l="l" r="r" t="t"/>
            <a:pathLst>
              <a:path extrusionOk="0" fill="none" h="14176" w="16221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cap="rnd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7" name="Google Shape;107;p15"/>
          <p:cNvSpPr/>
          <p:nvPr/>
        </p:nvSpPr>
        <p:spPr>
          <a:xfrm>
            <a:off x="2905470" y="4150456"/>
            <a:ext cx="354900" cy="357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5"/>
          <p:cNvSpPr/>
          <p:nvPr/>
        </p:nvSpPr>
        <p:spPr>
          <a:xfrm>
            <a:off x="3326150" y="2518359"/>
            <a:ext cx="355839" cy="356897"/>
          </a:xfrm>
          <a:prstGeom prst="flowChartExtra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5"/>
          <p:cNvSpPr/>
          <p:nvPr/>
        </p:nvSpPr>
        <p:spPr>
          <a:xfrm>
            <a:off x="3384868" y="3309402"/>
            <a:ext cx="355839" cy="356897"/>
          </a:xfrm>
          <a:prstGeom prst="flowChartExtra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5"/>
          <p:cNvSpPr/>
          <p:nvPr/>
        </p:nvSpPr>
        <p:spPr>
          <a:xfrm>
            <a:off x="2638327" y="2199091"/>
            <a:ext cx="355839" cy="356897"/>
          </a:xfrm>
          <a:prstGeom prst="flowChartExtra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5"/>
          <p:cNvSpPr/>
          <p:nvPr/>
        </p:nvSpPr>
        <p:spPr>
          <a:xfrm>
            <a:off x="4035194" y="3475470"/>
            <a:ext cx="355839" cy="356897"/>
          </a:xfrm>
          <a:prstGeom prst="flowChartExtra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5"/>
          <p:cNvSpPr/>
          <p:nvPr/>
        </p:nvSpPr>
        <p:spPr>
          <a:xfrm>
            <a:off x="2192636" y="3996504"/>
            <a:ext cx="354900" cy="3570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5"/>
          <p:cNvSpPr/>
          <p:nvPr/>
        </p:nvSpPr>
        <p:spPr>
          <a:xfrm>
            <a:off x="1836797" y="2875255"/>
            <a:ext cx="354900" cy="3570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5"/>
          <p:cNvSpPr/>
          <p:nvPr/>
        </p:nvSpPr>
        <p:spPr>
          <a:xfrm>
            <a:off x="2410587" y="3309402"/>
            <a:ext cx="354900" cy="3570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5" name="Google Shape;115;p15"/>
          <p:cNvCxnSpPr/>
          <p:nvPr/>
        </p:nvCxnSpPr>
        <p:spPr>
          <a:xfrm>
            <a:off x="1796867" y="2322507"/>
            <a:ext cx="2345400" cy="233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6" name="Google Shape;116;p15"/>
          <p:cNvSpPr/>
          <p:nvPr/>
        </p:nvSpPr>
        <p:spPr>
          <a:xfrm>
            <a:off x="6529957" y="4150466"/>
            <a:ext cx="354900" cy="357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5"/>
          <p:cNvSpPr/>
          <p:nvPr/>
        </p:nvSpPr>
        <p:spPr>
          <a:xfrm>
            <a:off x="6950637" y="2518369"/>
            <a:ext cx="355839" cy="356897"/>
          </a:xfrm>
          <a:prstGeom prst="flowChartExtra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5"/>
          <p:cNvSpPr/>
          <p:nvPr/>
        </p:nvSpPr>
        <p:spPr>
          <a:xfrm>
            <a:off x="7009355" y="3309413"/>
            <a:ext cx="355839" cy="356897"/>
          </a:xfrm>
          <a:prstGeom prst="flowChartExtra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5"/>
          <p:cNvSpPr/>
          <p:nvPr/>
        </p:nvSpPr>
        <p:spPr>
          <a:xfrm>
            <a:off x="6262814" y="2199101"/>
            <a:ext cx="355839" cy="356897"/>
          </a:xfrm>
          <a:prstGeom prst="flowChartExtra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5"/>
          <p:cNvSpPr/>
          <p:nvPr/>
        </p:nvSpPr>
        <p:spPr>
          <a:xfrm>
            <a:off x="7659681" y="3475481"/>
            <a:ext cx="355839" cy="356897"/>
          </a:xfrm>
          <a:prstGeom prst="flowChartExtra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5"/>
          <p:cNvSpPr/>
          <p:nvPr/>
        </p:nvSpPr>
        <p:spPr>
          <a:xfrm>
            <a:off x="5817123" y="3996514"/>
            <a:ext cx="354900" cy="3570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5"/>
          <p:cNvSpPr/>
          <p:nvPr/>
        </p:nvSpPr>
        <p:spPr>
          <a:xfrm>
            <a:off x="5461284" y="2875266"/>
            <a:ext cx="354900" cy="3570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5"/>
          <p:cNvSpPr/>
          <p:nvPr/>
        </p:nvSpPr>
        <p:spPr>
          <a:xfrm>
            <a:off x="6035074" y="3309413"/>
            <a:ext cx="354900" cy="3570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5"/>
          <p:cNvSpPr/>
          <p:nvPr/>
        </p:nvSpPr>
        <p:spPr>
          <a:xfrm>
            <a:off x="6172952" y="3097808"/>
            <a:ext cx="354900" cy="3570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5"/>
          <p:cNvSpPr/>
          <p:nvPr/>
        </p:nvSpPr>
        <p:spPr>
          <a:xfrm>
            <a:off x="6262814" y="2952516"/>
            <a:ext cx="354900" cy="3570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5"/>
          <p:cNvSpPr/>
          <p:nvPr/>
        </p:nvSpPr>
        <p:spPr>
          <a:xfrm>
            <a:off x="6331465" y="2829099"/>
            <a:ext cx="354900" cy="3570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5"/>
          <p:cNvSpPr/>
          <p:nvPr/>
        </p:nvSpPr>
        <p:spPr>
          <a:xfrm>
            <a:off x="5435736" y="2337460"/>
            <a:ext cx="2344001" cy="2341447"/>
          </a:xfrm>
          <a:custGeom>
            <a:rect b="b" l="l" r="r" t="t"/>
            <a:pathLst>
              <a:path extrusionOk="0" h="115172" w="115696">
                <a:moveTo>
                  <a:pt x="0" y="0"/>
                </a:moveTo>
                <a:cubicBezTo>
                  <a:pt x="9207" y="1533"/>
                  <a:pt x="18710" y="4344"/>
                  <a:pt x="26176" y="9946"/>
                </a:cubicBezTo>
                <a:cubicBezTo>
                  <a:pt x="32236" y="14493"/>
                  <a:pt x="32960" y="25907"/>
                  <a:pt x="40310" y="27746"/>
                </a:cubicBezTo>
                <a:cubicBezTo>
                  <a:pt x="44277" y="28739"/>
                  <a:pt x="46077" y="21722"/>
                  <a:pt x="49734" y="19893"/>
                </a:cubicBezTo>
                <a:cubicBezTo>
                  <a:pt x="54327" y="17597"/>
                  <a:pt x="62067" y="18238"/>
                  <a:pt x="64915" y="22511"/>
                </a:cubicBezTo>
                <a:cubicBezTo>
                  <a:pt x="72214" y="33463"/>
                  <a:pt x="57532" y="49006"/>
                  <a:pt x="60727" y="61774"/>
                </a:cubicBezTo>
                <a:cubicBezTo>
                  <a:pt x="66928" y="86555"/>
                  <a:pt x="90151" y="115172"/>
                  <a:pt x="115696" y="115172"/>
                </a:cubicBez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8" name="Google Shape;128;p15"/>
          <p:cNvSpPr txBox="1"/>
          <p:nvPr>
            <p:ph idx="1" type="body"/>
          </p:nvPr>
        </p:nvSpPr>
        <p:spPr>
          <a:xfrm>
            <a:off x="1381250" y="1618700"/>
            <a:ext cx="3425400" cy="6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highlight>
                  <a:schemeClr val="accent1"/>
                </a:highlight>
              </a:rPr>
              <a:t>Normal training</a:t>
            </a:r>
            <a:endParaRPr/>
          </a:p>
        </p:txBody>
      </p:sp>
      <p:sp>
        <p:nvSpPr>
          <p:cNvPr id="129" name="Google Shape;129;p15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Semi-supervised model</a:t>
            </a:r>
            <a:endParaRPr/>
          </a:p>
        </p:txBody>
      </p:sp>
      <p:sp>
        <p:nvSpPr>
          <p:cNvPr id="130" name="Google Shape;130;p15"/>
          <p:cNvSpPr txBox="1"/>
          <p:nvPr>
            <p:ph idx="2" type="body"/>
          </p:nvPr>
        </p:nvSpPr>
        <p:spPr>
          <a:xfrm>
            <a:off x="5012925" y="1618700"/>
            <a:ext cx="3425400" cy="5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highlight>
                  <a:schemeClr val="accent1"/>
                </a:highlight>
              </a:rPr>
              <a:t>Attack</a:t>
            </a:r>
            <a:endParaRPr/>
          </a:p>
        </p:txBody>
      </p:sp>
      <p:sp>
        <p:nvSpPr>
          <p:cNvPr id="131" name="Google Shape;131;p15"/>
          <p:cNvSpPr/>
          <p:nvPr/>
        </p:nvSpPr>
        <p:spPr>
          <a:xfrm>
            <a:off x="6089777" y="3186108"/>
            <a:ext cx="354900" cy="3570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6"/>
          <p:cNvSpPr txBox="1"/>
          <p:nvPr>
            <p:ph idx="1" type="body"/>
          </p:nvPr>
        </p:nvSpPr>
        <p:spPr>
          <a:xfrm>
            <a:off x="951338" y="1627450"/>
            <a:ext cx="2334000" cy="31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highlight>
                  <a:schemeClr val="accent1"/>
                </a:highlight>
              </a:rPr>
              <a:t>Human supervision</a:t>
            </a:r>
            <a:endParaRPr b="1">
              <a:highlight>
                <a:schemeClr val="accent1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Pay a human to quickly filter out obviously wrong samples</a:t>
            </a:r>
            <a:endParaRPr/>
          </a:p>
        </p:txBody>
      </p:sp>
      <p:sp>
        <p:nvSpPr>
          <p:cNvPr id="137" name="Google Shape;137;p16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Defences</a:t>
            </a:r>
            <a:endParaRPr/>
          </a:p>
        </p:txBody>
      </p:sp>
      <p:sp>
        <p:nvSpPr>
          <p:cNvPr id="138" name="Google Shape;138;p16"/>
          <p:cNvSpPr txBox="1"/>
          <p:nvPr>
            <p:ph idx="2" type="body"/>
          </p:nvPr>
        </p:nvSpPr>
        <p:spPr>
          <a:xfrm>
            <a:off x="3404999" y="1627450"/>
            <a:ext cx="2334000" cy="31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highlight>
                  <a:schemeClr val="accent1"/>
                </a:highlight>
              </a:rPr>
              <a:t>Agglomerative Clustering</a:t>
            </a:r>
            <a:endParaRPr b="1">
              <a:highlight>
                <a:schemeClr val="accent1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Eliminate the largest cluster as poisoned examples are all similar to each and likely located in the same cluster</a:t>
            </a:r>
            <a:endParaRPr/>
          </a:p>
        </p:txBody>
      </p:sp>
      <p:sp>
        <p:nvSpPr>
          <p:cNvPr id="139" name="Google Shape;139;p16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0" name="Google Shape;140;p16"/>
          <p:cNvSpPr txBox="1"/>
          <p:nvPr>
            <p:ph idx="3" type="body"/>
          </p:nvPr>
        </p:nvSpPr>
        <p:spPr>
          <a:xfrm>
            <a:off x="5858661" y="1627450"/>
            <a:ext cx="2334000" cy="31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highlight>
                  <a:schemeClr val="accent1"/>
                </a:highlight>
              </a:rPr>
              <a:t>Training supervision</a:t>
            </a:r>
            <a:endParaRPr b="1">
              <a:highlight>
                <a:schemeClr val="accent1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Eliminate the examples that are influenced by only a few other examples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7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 experiments</a:t>
            </a:r>
            <a:endParaRPr>
              <a:highlight>
                <a:schemeClr val="accent1"/>
              </a:highlight>
            </a:endParaRPr>
          </a:p>
        </p:txBody>
      </p:sp>
      <p:sp>
        <p:nvSpPr>
          <p:cNvPr id="146" name="Google Shape;146;p17"/>
          <p:cNvSpPr txBox="1"/>
          <p:nvPr>
            <p:ph idx="1" type="body"/>
          </p:nvPr>
        </p:nvSpPr>
        <p:spPr>
          <a:xfrm>
            <a:off x="1381250" y="1616475"/>
            <a:ext cx="3932400" cy="31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◉"/>
            </a:pPr>
            <a:r>
              <a:rPr lang="en"/>
              <a:t>MNIST handwritten digit database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◉"/>
            </a:pPr>
            <a:r>
              <a:rPr lang="en"/>
              <a:t>Misclassify 4-9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◉"/>
            </a:pPr>
            <a:r>
              <a:rPr lang="en"/>
              <a:t>Ladder Network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◉"/>
            </a:pPr>
            <a:r>
              <a:rPr lang="en"/>
              <a:t>Just 1 trial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accent1"/>
              </a:buClr>
              <a:buSzPts val="2400"/>
              <a:buChar char="◉"/>
            </a:pPr>
            <a:r>
              <a:rPr lang="en"/>
              <a:t>10 epoch of training</a:t>
            </a:r>
            <a:endParaRPr/>
          </a:p>
        </p:txBody>
      </p:sp>
      <p:sp>
        <p:nvSpPr>
          <p:cNvPr id="147" name="Google Shape;147;p17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8" name="Google Shape;148;p17"/>
          <p:cNvPicPr preferRelativeResize="0"/>
          <p:nvPr/>
        </p:nvPicPr>
        <p:blipFill rotWithShape="1">
          <a:blip r:embed="rId3">
            <a:alphaModFix/>
          </a:blip>
          <a:srcRect b="6635" l="10846" r="8573" t="10521"/>
          <a:stretch/>
        </p:blipFill>
        <p:spPr>
          <a:xfrm>
            <a:off x="5366025" y="1478925"/>
            <a:ext cx="2931651" cy="3014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8"/>
          <p:cNvSpPr txBox="1"/>
          <p:nvPr>
            <p:ph idx="1" type="body"/>
          </p:nvPr>
        </p:nvSpPr>
        <p:spPr>
          <a:xfrm>
            <a:off x="1043400" y="1625150"/>
            <a:ext cx="7057200" cy="8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highlight>
                  <a:schemeClr val="accent1"/>
                </a:highlight>
              </a:rPr>
              <a:t>Latent space interpolation</a:t>
            </a:r>
            <a:endParaRPr/>
          </a:p>
        </p:txBody>
      </p:sp>
      <p:sp>
        <p:nvSpPr>
          <p:cNvPr id="154" name="Google Shape;154;p18"/>
          <p:cNvSpPr txBox="1"/>
          <p:nvPr>
            <p:ph type="title"/>
          </p:nvPr>
        </p:nvSpPr>
        <p:spPr>
          <a:xfrm>
            <a:off x="1381250" y="896100"/>
            <a:ext cx="37362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Interpolation </a:t>
            </a:r>
            <a:r>
              <a:rPr lang="en"/>
              <a:t>techniques</a:t>
            </a:r>
            <a:endParaRPr/>
          </a:p>
        </p:txBody>
      </p:sp>
      <p:sp>
        <p:nvSpPr>
          <p:cNvPr id="155" name="Google Shape;155;p18"/>
          <p:cNvSpPr txBox="1"/>
          <p:nvPr>
            <p:ph idx="2" type="body"/>
          </p:nvPr>
        </p:nvSpPr>
        <p:spPr>
          <a:xfrm>
            <a:off x="1310100" y="3383725"/>
            <a:ext cx="6523800" cy="71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highlight>
                  <a:schemeClr val="accent1"/>
                </a:highlight>
              </a:rPr>
              <a:t>Image space interpolation</a:t>
            </a:r>
            <a:endParaRPr/>
          </a:p>
        </p:txBody>
      </p:sp>
      <p:sp>
        <p:nvSpPr>
          <p:cNvPr id="156" name="Google Shape;156;p18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7" name="Google Shape;15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4096525"/>
            <a:ext cx="8839203" cy="41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506238"/>
            <a:ext cx="8839203" cy="41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9"/>
          <p:cNvSpPr txBox="1"/>
          <p:nvPr>
            <p:ph type="title"/>
          </p:nvPr>
        </p:nvSpPr>
        <p:spPr>
          <a:xfrm>
            <a:off x="1381250" y="896100"/>
            <a:ext cx="41550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accent1"/>
                </a:highlight>
              </a:rPr>
              <a:t>Latent </a:t>
            </a:r>
            <a:r>
              <a:rPr lang="en"/>
              <a:t>space interpolation, 3%</a:t>
            </a:r>
            <a:endParaRPr/>
          </a:p>
        </p:txBody>
      </p:sp>
      <p:sp>
        <p:nvSpPr>
          <p:cNvPr id="164" name="Google Shape;164;p19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5" name="Google Shape;165;p19"/>
          <p:cNvPicPr preferRelativeResize="0"/>
          <p:nvPr/>
        </p:nvPicPr>
        <p:blipFill rotWithShape="1">
          <a:blip r:embed="rId3">
            <a:alphaModFix/>
          </a:blip>
          <a:srcRect b="6879" l="4478" r="11175" t="25607"/>
          <a:stretch/>
        </p:blipFill>
        <p:spPr>
          <a:xfrm>
            <a:off x="920513" y="1463100"/>
            <a:ext cx="7397494" cy="328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0"/>
          <p:cNvSpPr txBox="1"/>
          <p:nvPr>
            <p:ph type="title"/>
          </p:nvPr>
        </p:nvSpPr>
        <p:spPr>
          <a:xfrm>
            <a:off x="1381250" y="896100"/>
            <a:ext cx="41550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accent1"/>
                </a:highlight>
              </a:rPr>
              <a:t>Image </a:t>
            </a:r>
            <a:r>
              <a:rPr lang="en"/>
              <a:t>space interpolation, 3%</a:t>
            </a:r>
            <a:endParaRPr/>
          </a:p>
        </p:txBody>
      </p:sp>
      <p:sp>
        <p:nvSpPr>
          <p:cNvPr id="171" name="Google Shape;171;p20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2" name="Google Shape;172;p20"/>
          <p:cNvPicPr preferRelativeResize="0"/>
          <p:nvPr/>
        </p:nvPicPr>
        <p:blipFill rotWithShape="1">
          <a:blip r:embed="rId3">
            <a:alphaModFix/>
          </a:blip>
          <a:srcRect b="9834" l="5117" r="11797" t="22988"/>
          <a:stretch/>
        </p:blipFill>
        <p:spPr>
          <a:xfrm>
            <a:off x="1019562" y="1427625"/>
            <a:ext cx="7104887" cy="33222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Viola template">
  <a:themeElements>
    <a:clrScheme name="Custom 347">
      <a:dk1>
        <a:srgbClr val="000000"/>
      </a:dk1>
      <a:lt1>
        <a:srgbClr val="FFFFFF"/>
      </a:lt1>
      <a:dk2>
        <a:srgbClr val="8A8682"/>
      </a:dk2>
      <a:lt2>
        <a:srgbClr val="F0EEE9"/>
      </a:lt2>
      <a:accent1>
        <a:srgbClr val="FFCD00"/>
      </a:accent1>
      <a:accent2>
        <a:srgbClr val="F6921D"/>
      </a:accent2>
      <a:accent3>
        <a:srgbClr val="A7693A"/>
      </a:accent3>
      <a:accent4>
        <a:srgbClr val="D8D6D2"/>
      </a:accent4>
      <a:accent5>
        <a:srgbClr val="979593"/>
      </a:accent5>
      <a:accent6>
        <a:srgbClr val="6F6868"/>
      </a:accent6>
      <a:hlink>
        <a:srgbClr val="00000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