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29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9789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1450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436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10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2049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2552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7170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D1C14C-A143-42F5-B247-D0E800131009}" type="datetimeFigureOut">
              <a:rPr lang="en-US" smtClean="0"/>
              <a:t>5/30/2022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4122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D1C14C-A143-42F5-B247-D0E800131009}" type="datetimeFigureOut">
              <a:rPr lang="en-US" smtClean="0"/>
              <a:t>5/30/2022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12776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066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D1C14C-A143-42F5-B247-D0E800131009}" type="datetimeFigureOut">
              <a:rPr lang="en-US" smtClean="0"/>
              <a:t>5/30/2022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03D32D-F1BC-4E9C-97E1-36CFF5B223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1083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A307A9EA-7CC0-47B6-9F3F-5FAC909735A6}"/>
              </a:ext>
            </a:extLst>
          </p:cNvPr>
          <p:cNvSpPr>
            <a:spLocks noGrp="1"/>
          </p:cNvSpPr>
          <p:nvPr>
            <p:ph type="ctrTitle"/>
          </p:nvPr>
        </p:nvSpPr>
        <p:spPr/>
        <p:txBody>
          <a:bodyPr/>
          <a:lstStyle/>
          <a:p>
            <a:r>
              <a:rPr lang="en-US" dirty="0" smtClean="0"/>
              <a:t>QUESTION </a:t>
            </a:r>
            <a:r>
              <a:rPr lang="en-US" dirty="0"/>
              <a:t>2</a:t>
            </a:r>
            <a:endParaRPr dirty="0"/>
          </a:p>
        </p:txBody>
      </p:sp>
      <p:sp>
        <p:nvSpPr>
          <p:cNvPr id="3" name="slide1">
            <a:extLst>
              <a:ext uri="{FF2B5EF4-FFF2-40B4-BE49-F238E27FC236}">
                <a16:creationId xmlns:a16="http://schemas.microsoft.com/office/drawing/2014/main" id="{8C40D6BA-CAD8-4039-92B5-57BADC378001}"/>
              </a:ext>
            </a:extLst>
          </p:cNvPr>
          <p:cNvSpPr>
            <a:spLocks noGrp="1"/>
          </p:cNvSpPr>
          <p:nvPr>
            <p:ph type="subTitle" idx="1"/>
          </p:nvPr>
        </p:nvSpPr>
        <p:spPr/>
        <p:txBody>
          <a:bodyPr/>
          <a:lstStyle/>
          <a:p>
            <a:r>
              <a:rPr lang="en-US" dirty="0" smtClean="0"/>
              <a:t>The analysis is based only on significant variables.</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B61D4332-6BFD-427A-A10B-6A31E23E7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586037"/>
            <a:ext cx="8686800" cy="16859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2">
            <a:extLst>
              <a:ext uri="{FF2B5EF4-FFF2-40B4-BE49-F238E27FC236}">
                <a16:creationId xmlns:a16="http://schemas.microsoft.com/office/drawing/2014/main" id="{58D5624A-42E7-4FA9-8311-5BD2BA09B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725" y="790575"/>
            <a:ext cx="8210550" cy="52768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49407" y="365125"/>
            <a:ext cx="9612313" cy="654050"/>
          </a:xfrm>
        </p:spPr>
        <p:txBody>
          <a:bodyPr>
            <a:normAutofit fontScale="90000"/>
          </a:bodyPr>
          <a:lstStyle/>
          <a:p>
            <a:r>
              <a:rPr lang="en-US" dirty="0" smtClean="0"/>
              <a:t>Analysis of Soil Moisture with FFB yield</a:t>
            </a:r>
            <a:endParaRPr lang="en-US" dirty="0"/>
          </a:p>
        </p:txBody>
      </p:sp>
      <p:sp>
        <p:nvSpPr>
          <p:cNvPr id="3" name="Content Placeholder 2"/>
          <p:cNvSpPr>
            <a:spLocks noGrp="1"/>
          </p:cNvSpPr>
          <p:nvPr>
            <p:ph idx="4294967295"/>
          </p:nvPr>
        </p:nvSpPr>
        <p:spPr>
          <a:xfrm>
            <a:off x="744583" y="1019175"/>
            <a:ext cx="10621963" cy="5157788"/>
          </a:xfrm>
        </p:spPr>
        <p:txBody>
          <a:bodyPr>
            <a:normAutofit fontScale="92500"/>
          </a:bodyPr>
          <a:lstStyle/>
          <a:p>
            <a:r>
              <a:rPr lang="en-US" sz="2100" dirty="0"/>
              <a:t>Considering the distribution of values in the data, these values are expected to be between </a:t>
            </a:r>
            <a:r>
              <a:rPr lang="en-US" sz="2100" dirty="0" smtClean="0"/>
              <a:t>5552 and 6777. </a:t>
            </a:r>
            <a:r>
              <a:rPr lang="en-US" sz="2100" dirty="0"/>
              <a:t>Based on the Analysis of Soil Moisture with FFB Yield, sum of soil moisture for 2008, 2010,2011,2012,2013 and 2017 are higher than expected  but within the range of natural variation. For year 2009,2015 and 2016, the values are lower than expected but within the range of natural variation. 2018 recorded the lowest expected value of all the records.</a:t>
            </a:r>
          </a:p>
          <a:p>
            <a:r>
              <a:rPr lang="en-US" sz="2100" dirty="0"/>
              <a:t> Based on the oil palm tree physiology, Oil palm tree soil moisture content should be between 30% to 75% . The hypothesis is, </a:t>
            </a:r>
            <a:r>
              <a:rPr lang="en-US" sz="2100" dirty="0">
                <a:solidFill>
                  <a:srgbClr val="2E383F"/>
                </a:solidFill>
              </a:rPr>
              <a:t>if soil moisture is </a:t>
            </a:r>
            <a:r>
              <a:rPr lang="en-US" sz="2100" dirty="0" smtClean="0">
                <a:solidFill>
                  <a:srgbClr val="2E383F"/>
                </a:solidFill>
              </a:rPr>
              <a:t>higher than the expected range, the </a:t>
            </a:r>
            <a:r>
              <a:rPr lang="en-US" sz="2100" dirty="0">
                <a:solidFill>
                  <a:srgbClr val="2E383F"/>
                </a:solidFill>
              </a:rPr>
              <a:t>fresh fruit bunch yield will </a:t>
            </a:r>
            <a:r>
              <a:rPr lang="en-US" sz="2100" dirty="0" smtClean="0">
                <a:solidFill>
                  <a:srgbClr val="2E383F"/>
                </a:solidFill>
              </a:rPr>
              <a:t>fluctuate.</a:t>
            </a:r>
            <a:endParaRPr lang="en-US" sz="2100" dirty="0">
              <a:solidFill>
                <a:srgbClr val="2E383F"/>
              </a:solidFill>
            </a:endParaRPr>
          </a:p>
          <a:p>
            <a:r>
              <a:rPr lang="en-US" sz="2100" dirty="0">
                <a:solidFill>
                  <a:srgbClr val="2E383F"/>
                </a:solidFill>
              </a:rPr>
              <a:t>The amount of water and heat energy exchanged between the land surface and the atmosphere via evaporation and plant transpiration is controlled by soil moisture. As a result, soil moisture has a significant impact on the formation of weather patterns and precipitation.</a:t>
            </a:r>
          </a:p>
          <a:p>
            <a:r>
              <a:rPr lang="en-US" sz="2100" dirty="0">
                <a:solidFill>
                  <a:srgbClr val="2E383F"/>
                </a:solidFill>
              </a:rPr>
              <a:t>As we can see, the fresh fruit bunch yield for the year 2017 is the </a:t>
            </a:r>
            <a:r>
              <a:rPr lang="en-US" sz="2100" dirty="0" smtClean="0">
                <a:solidFill>
                  <a:srgbClr val="2E383F"/>
                </a:solidFill>
              </a:rPr>
              <a:t>highest and the </a:t>
            </a:r>
            <a:r>
              <a:rPr lang="en-US" sz="2100" dirty="0">
                <a:solidFill>
                  <a:srgbClr val="2E383F"/>
                </a:solidFill>
              </a:rPr>
              <a:t>soil moisture content is higher than </a:t>
            </a:r>
            <a:r>
              <a:rPr lang="en-US" sz="2100" dirty="0" smtClean="0">
                <a:solidFill>
                  <a:srgbClr val="2E383F"/>
                </a:solidFill>
              </a:rPr>
              <a:t>expected but within the range of natural variation. However in year 2018, the soil moisture is the highest but the </a:t>
            </a:r>
            <a:r>
              <a:rPr lang="en-US" sz="2100" dirty="0" err="1" smtClean="0">
                <a:solidFill>
                  <a:srgbClr val="2E383F"/>
                </a:solidFill>
              </a:rPr>
              <a:t>ffb</a:t>
            </a:r>
            <a:r>
              <a:rPr lang="en-US" sz="2100" dirty="0" smtClean="0">
                <a:solidFill>
                  <a:srgbClr val="2E383F"/>
                </a:solidFill>
              </a:rPr>
              <a:t> yield did not record significant result. This shows that if the soil moisture content is too high, the </a:t>
            </a:r>
            <a:r>
              <a:rPr lang="en-US" sz="2100" dirty="0" err="1" smtClean="0">
                <a:solidFill>
                  <a:srgbClr val="2E383F"/>
                </a:solidFill>
              </a:rPr>
              <a:t>ffb</a:t>
            </a:r>
            <a:r>
              <a:rPr lang="en-US" sz="2100" dirty="0" smtClean="0">
                <a:solidFill>
                  <a:srgbClr val="2E383F"/>
                </a:solidFill>
              </a:rPr>
              <a:t> yield will not improve. To get the most significant result as the year 2017, the soil moisture content must not exceed the natural variation value with correct amount of other factors like pest control and type/amount of fertilizer used assuming that the plantation field area is the same for every year.</a:t>
            </a:r>
            <a:endParaRPr lang="en-US" dirty="0"/>
          </a:p>
        </p:txBody>
      </p:sp>
    </p:spTree>
    <p:extLst>
      <p:ext uri="{BB962C8B-B14F-4D97-AF65-F5344CB8AC3E}">
        <p14:creationId xmlns:p14="http://schemas.microsoft.com/office/powerpoint/2010/main" val="47266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07506" y="743948"/>
            <a:ext cx="11036300" cy="196850"/>
          </a:xfrm>
        </p:spPr>
        <p:txBody>
          <a:bodyPr>
            <a:normAutofit fontScale="90000"/>
          </a:bodyPr>
          <a:lstStyle/>
          <a:p>
            <a:r>
              <a:rPr lang="en-US" dirty="0" smtClean="0"/>
              <a:t>Analysis of Average Temperature with FFB Yield</a:t>
            </a:r>
            <a:endParaRPr lang="en-US" dirty="0"/>
          </a:p>
        </p:txBody>
      </p:sp>
      <p:sp>
        <p:nvSpPr>
          <p:cNvPr id="3" name="Content Placeholder 2"/>
          <p:cNvSpPr>
            <a:spLocks noGrp="1"/>
          </p:cNvSpPr>
          <p:nvPr>
            <p:ph idx="4294967295"/>
          </p:nvPr>
        </p:nvSpPr>
        <p:spPr>
          <a:xfrm>
            <a:off x="731520" y="1254352"/>
            <a:ext cx="10726738" cy="5470525"/>
          </a:xfrm>
        </p:spPr>
        <p:txBody>
          <a:bodyPr/>
          <a:lstStyle/>
          <a:p>
            <a:r>
              <a:rPr lang="en-US" sz="2100" dirty="0">
                <a:solidFill>
                  <a:prstClr val="black"/>
                </a:solidFill>
              </a:rPr>
              <a:t>Considering the distribution of values in the data, these values are expected to be between </a:t>
            </a:r>
            <a:r>
              <a:rPr lang="en-US" sz="2100" dirty="0" smtClean="0">
                <a:solidFill>
                  <a:prstClr val="black"/>
                </a:solidFill>
              </a:rPr>
              <a:t>17724 and 20074. </a:t>
            </a:r>
            <a:r>
              <a:rPr lang="en-US" sz="2100" dirty="0">
                <a:solidFill>
                  <a:prstClr val="black"/>
                </a:solidFill>
              </a:rPr>
              <a:t>Based on the Analysis of </a:t>
            </a:r>
            <a:r>
              <a:rPr lang="en-US" sz="2100" dirty="0" smtClean="0">
                <a:solidFill>
                  <a:prstClr val="black"/>
                </a:solidFill>
              </a:rPr>
              <a:t>Average Temperature </a:t>
            </a:r>
            <a:r>
              <a:rPr lang="en-US" sz="2100" dirty="0">
                <a:solidFill>
                  <a:prstClr val="black"/>
                </a:solidFill>
              </a:rPr>
              <a:t>with FFB Yield, </a:t>
            </a:r>
            <a:r>
              <a:rPr lang="en-US" sz="2100" dirty="0" err="1" smtClean="0">
                <a:solidFill>
                  <a:prstClr val="black"/>
                </a:solidFill>
              </a:rPr>
              <a:t>ffb</a:t>
            </a:r>
            <a:r>
              <a:rPr lang="en-US" sz="2100" dirty="0" smtClean="0">
                <a:solidFill>
                  <a:prstClr val="black"/>
                </a:solidFill>
              </a:rPr>
              <a:t> yield </a:t>
            </a:r>
            <a:r>
              <a:rPr lang="en-US" sz="2100" dirty="0">
                <a:solidFill>
                  <a:prstClr val="black"/>
                </a:solidFill>
              </a:rPr>
              <a:t>for </a:t>
            </a:r>
            <a:r>
              <a:rPr lang="en-US" sz="2100" dirty="0" smtClean="0">
                <a:solidFill>
                  <a:prstClr val="black"/>
                </a:solidFill>
              </a:rPr>
              <a:t>2017,2015,2011, 2014, 2013 and 2008 are </a:t>
            </a:r>
            <a:r>
              <a:rPr lang="en-US" sz="2100" dirty="0">
                <a:solidFill>
                  <a:prstClr val="black"/>
                </a:solidFill>
              </a:rPr>
              <a:t>higher than expected  but within the range of natural variation. For year </a:t>
            </a:r>
            <a:r>
              <a:rPr lang="en-US" sz="2100" dirty="0" smtClean="0">
                <a:solidFill>
                  <a:prstClr val="black"/>
                </a:solidFill>
              </a:rPr>
              <a:t>2012,2009,2010 and 2016, </a:t>
            </a:r>
            <a:r>
              <a:rPr lang="en-US" sz="2100" dirty="0">
                <a:solidFill>
                  <a:prstClr val="black"/>
                </a:solidFill>
              </a:rPr>
              <a:t>the values are lower than expected but within the range of natural variation. 2018 recorded the lowest expected value of all the </a:t>
            </a:r>
            <a:r>
              <a:rPr lang="en-US" sz="2100" dirty="0" smtClean="0">
                <a:solidFill>
                  <a:prstClr val="black"/>
                </a:solidFill>
              </a:rPr>
              <a:t>records.</a:t>
            </a:r>
          </a:p>
          <a:p>
            <a:r>
              <a:rPr lang="en-US" sz="2100" dirty="0">
                <a:solidFill>
                  <a:prstClr val="black"/>
                </a:solidFill>
              </a:rPr>
              <a:t>Based on the oil palm tree physiology, </a:t>
            </a:r>
            <a:r>
              <a:rPr lang="en-US" sz="2100" dirty="0" smtClean="0">
                <a:solidFill>
                  <a:prstClr val="black"/>
                </a:solidFill>
              </a:rPr>
              <a:t>in order for oil palm tree to thrive, it needs the humid condition ranges from 22-24 </a:t>
            </a:r>
            <a:r>
              <a:rPr lang="he-IL" sz="2100" dirty="0" smtClean="0">
                <a:solidFill>
                  <a:prstClr val="black"/>
                </a:solidFill>
              </a:rPr>
              <a:t>֯</a:t>
            </a:r>
            <a:r>
              <a:rPr lang="en-US" sz="2100" dirty="0" smtClean="0">
                <a:solidFill>
                  <a:prstClr val="black"/>
                </a:solidFill>
              </a:rPr>
              <a:t> c minimum and maximum of 20-33</a:t>
            </a:r>
            <a:r>
              <a:rPr lang="he-IL" sz="2100" dirty="0" smtClean="0">
                <a:solidFill>
                  <a:prstClr val="black"/>
                </a:solidFill>
              </a:rPr>
              <a:t>֯</a:t>
            </a:r>
            <a:r>
              <a:rPr lang="en-US" sz="2100" dirty="0" smtClean="0">
                <a:solidFill>
                  <a:prstClr val="black"/>
                </a:solidFill>
              </a:rPr>
              <a:t>c for optimal growth </a:t>
            </a:r>
            <a:r>
              <a:rPr lang="en-US" sz="2100" dirty="0">
                <a:solidFill>
                  <a:prstClr val="black"/>
                </a:solidFill>
              </a:rPr>
              <a:t>. The hypothesis is, </a:t>
            </a:r>
            <a:r>
              <a:rPr lang="en-US" sz="2100" dirty="0">
                <a:solidFill>
                  <a:srgbClr val="2E383F"/>
                </a:solidFill>
              </a:rPr>
              <a:t>if </a:t>
            </a:r>
            <a:r>
              <a:rPr lang="en-US" sz="2100" dirty="0" smtClean="0">
                <a:solidFill>
                  <a:srgbClr val="2E383F"/>
                </a:solidFill>
              </a:rPr>
              <a:t>average temperature is between 20-33</a:t>
            </a:r>
            <a:r>
              <a:rPr lang="he-IL" sz="2100" dirty="0" smtClean="0">
                <a:solidFill>
                  <a:srgbClr val="2E383F"/>
                </a:solidFill>
              </a:rPr>
              <a:t>֯</a:t>
            </a:r>
            <a:r>
              <a:rPr lang="en-US" sz="2100" dirty="0" smtClean="0">
                <a:solidFill>
                  <a:srgbClr val="2E383F"/>
                </a:solidFill>
              </a:rPr>
              <a:t>c, the </a:t>
            </a:r>
            <a:r>
              <a:rPr lang="en-US" sz="2100" dirty="0" err="1" smtClean="0">
                <a:solidFill>
                  <a:srgbClr val="2E383F"/>
                </a:solidFill>
              </a:rPr>
              <a:t>ffb</a:t>
            </a:r>
            <a:r>
              <a:rPr lang="en-US" sz="2100" dirty="0" smtClean="0">
                <a:solidFill>
                  <a:srgbClr val="2E383F"/>
                </a:solidFill>
              </a:rPr>
              <a:t> yield will be high.</a:t>
            </a:r>
          </a:p>
          <a:p>
            <a:r>
              <a:rPr lang="en-US" sz="2100" dirty="0" smtClean="0">
                <a:solidFill>
                  <a:prstClr val="black"/>
                </a:solidFill>
              </a:rPr>
              <a:t>In 2017, the fb yield is the highest as the average temperature is the most optimum</a:t>
            </a:r>
            <a:r>
              <a:rPr lang="en-US" sz="2100" dirty="0">
                <a:solidFill>
                  <a:prstClr val="black"/>
                </a:solidFill>
              </a:rPr>
              <a:t>. Palms may be less able to withstand pests and diseases when conditions are less than ideal for oil palm, such as when temperatures are low or water is scarce, resulting in production loss. Climate change may have a detrimental influence on oil palm pollination, resulting in lower </a:t>
            </a:r>
            <a:r>
              <a:rPr lang="en-US" sz="2100" dirty="0" smtClean="0">
                <a:solidFill>
                  <a:prstClr val="black"/>
                </a:solidFill>
              </a:rPr>
              <a:t>yields</a:t>
            </a:r>
            <a:r>
              <a:rPr lang="en-US" sz="2100" dirty="0">
                <a:solidFill>
                  <a:prstClr val="black"/>
                </a:solidFill>
              </a:rPr>
              <a:t> </a:t>
            </a:r>
            <a:r>
              <a:rPr lang="en-US" sz="2100" dirty="0" smtClean="0">
                <a:solidFill>
                  <a:prstClr val="black"/>
                </a:solidFill>
              </a:rPr>
              <a:t>like in year 2018.</a:t>
            </a:r>
            <a:endParaRPr lang="en-US" sz="2100" dirty="0">
              <a:solidFill>
                <a:srgbClr val="2E383F"/>
              </a:solidFill>
            </a:endParaRPr>
          </a:p>
        </p:txBody>
      </p:sp>
    </p:spTree>
    <p:extLst>
      <p:ext uri="{BB962C8B-B14F-4D97-AF65-F5344CB8AC3E}">
        <p14:creationId xmlns:p14="http://schemas.microsoft.com/office/powerpoint/2010/main" val="7611638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TotalTime>
  <Words>540</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QUESTION 2</vt:lpstr>
      <vt:lpstr>PowerPoint Presentation</vt:lpstr>
      <vt:lpstr>PowerPoint Presentation</vt:lpstr>
      <vt:lpstr>Analysis of Soil Moisture with FFB yield</vt:lpstr>
      <vt:lpstr>Analysis of Average Temperature with FFB Yield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
  <cp:lastModifiedBy>Muhammad Azad Izz Bin Zulkifli</cp:lastModifiedBy>
  <cp:revision>6</cp:revision>
  <dcterms:created xsi:type="dcterms:W3CDTF">2022-05-29T23:23:22Z</dcterms:created>
  <dcterms:modified xsi:type="dcterms:W3CDTF">2022-05-30T06:21:45Z</dcterms:modified>
</cp:coreProperties>
</file>