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  <p:sldId id="262" r:id="rId7"/>
    <p:sldId id="266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28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69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66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442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744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657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17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22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99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883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92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812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Design </a:t>
            </a:r>
            <a:r>
              <a:rPr lang="it-IT" dirty="0" err="1" smtClean="0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Il sistema presenta una struttura grafica semplice e compatta</a:t>
            </a:r>
            <a:r>
              <a:rPr lang="it-IT" sz="2400" dirty="0" smtClean="0"/>
              <a:t>, con </a:t>
            </a:r>
            <a:r>
              <a:rPr lang="it-IT" sz="2400" dirty="0"/>
              <a:t>bottoni ,sezioni e un </a:t>
            </a:r>
            <a:r>
              <a:rPr lang="it-IT" sz="2400" dirty="0" smtClean="0"/>
              <a:t>manuale utente </a:t>
            </a:r>
            <a:r>
              <a:rPr lang="it-IT" sz="2400" dirty="0"/>
              <a:t>che spiega il significato di ogni </a:t>
            </a:r>
            <a:r>
              <a:rPr lang="it-IT" sz="2400" dirty="0" smtClean="0"/>
              <a:t>operazione</a:t>
            </a:r>
          </a:p>
          <a:p>
            <a:r>
              <a:rPr lang="it-IT" sz="2400" dirty="0" smtClean="0"/>
              <a:t>L’utilizzo </a:t>
            </a:r>
            <a:r>
              <a:rPr lang="it-IT" sz="2400" dirty="0"/>
              <a:t>del </a:t>
            </a:r>
            <a:r>
              <a:rPr lang="it-IT" sz="2400" dirty="0" smtClean="0"/>
              <a:t>sistema </a:t>
            </a:r>
            <a:r>
              <a:rPr lang="it-IT" sz="2400" dirty="0"/>
              <a:t>sarà guidato dall’interfaccia semplice ed </a:t>
            </a:r>
            <a:r>
              <a:rPr lang="it-IT" sz="2400" dirty="0" smtClean="0"/>
              <a:t>intuitiva, al fine di migliorare l’esperienza dell’utente rispetto all’uso del sistema precedente</a:t>
            </a:r>
            <a:endParaRPr lang="it-IT" sz="2400" dirty="0" smtClean="0"/>
          </a:p>
          <a:p>
            <a:endParaRPr lang="it-IT" sz="2400" dirty="0" smtClean="0"/>
          </a:p>
          <a:p>
            <a:r>
              <a:rPr lang="it-IT" u="sng" dirty="0"/>
              <a:t>DEPENDABILITY CRITERIA </a:t>
            </a:r>
            <a:endParaRPr lang="it-IT" u="sng" dirty="0" smtClean="0"/>
          </a:p>
          <a:p>
            <a:r>
              <a:rPr lang="it-IT" sz="2400" dirty="0" smtClean="0"/>
              <a:t>Affidabilità</a:t>
            </a:r>
            <a:r>
              <a:rPr lang="it-IT" sz="2400" dirty="0" smtClean="0"/>
              <a:t>: garantire il corretto svolgimento delle funzionalità</a:t>
            </a:r>
          </a:p>
          <a:p>
            <a:r>
              <a:rPr lang="it-IT" sz="2400" dirty="0" smtClean="0"/>
              <a:t>Sicurezza</a:t>
            </a:r>
            <a:r>
              <a:rPr lang="it-IT" sz="2400" dirty="0" smtClean="0"/>
              <a:t>: sistema di autenticazione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7481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Design </a:t>
            </a:r>
            <a:r>
              <a:rPr lang="it-IT" dirty="0" err="1" smtClean="0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u="sng" dirty="0"/>
              <a:t>PERFORMANCE CRITERIA </a:t>
            </a:r>
            <a:endParaRPr lang="it-IT" u="sng" dirty="0" smtClean="0"/>
          </a:p>
          <a:p>
            <a:r>
              <a:rPr lang="it-IT" sz="2400" dirty="0" smtClean="0"/>
              <a:t>Tempi di </a:t>
            </a:r>
            <a:r>
              <a:rPr lang="it-IT" sz="2400" dirty="0" smtClean="0"/>
              <a:t>risposta: </a:t>
            </a:r>
            <a:r>
              <a:rPr lang="it-IT" sz="2400" dirty="0"/>
              <a:t>messaggi di </a:t>
            </a:r>
            <a:r>
              <a:rPr lang="it-IT" sz="2400" dirty="0" smtClean="0"/>
              <a:t>errori </a:t>
            </a:r>
            <a:r>
              <a:rPr lang="it-IT" sz="2400" dirty="0"/>
              <a:t>visualizzati </a:t>
            </a:r>
            <a:r>
              <a:rPr lang="it-IT" sz="2400" dirty="0" smtClean="0"/>
              <a:t>immediatamente, </a:t>
            </a:r>
            <a:r>
              <a:rPr lang="it-IT" sz="2400" dirty="0"/>
              <a:t>u</a:t>
            </a:r>
            <a:r>
              <a:rPr lang="it-IT" sz="2400" dirty="0" smtClean="0"/>
              <a:t>na </a:t>
            </a:r>
            <a:r>
              <a:rPr lang="it-IT" sz="2400" dirty="0"/>
              <a:t>richiesta di un utente </a:t>
            </a:r>
            <a:r>
              <a:rPr lang="it-IT" sz="2400" dirty="0" smtClean="0"/>
              <a:t>viene </a:t>
            </a:r>
            <a:r>
              <a:rPr lang="it-IT" sz="2400" dirty="0"/>
              <a:t>essere soddisfatta entro 5 </a:t>
            </a:r>
            <a:r>
              <a:rPr lang="it-IT" sz="2400" dirty="0" smtClean="0"/>
              <a:t>secondi</a:t>
            </a:r>
            <a:endParaRPr lang="it-IT" sz="2400" dirty="0" smtClean="0"/>
          </a:p>
          <a:p>
            <a:r>
              <a:rPr lang="it-IT" sz="2400" dirty="0" smtClean="0"/>
              <a:t>Memoria: database relazionale</a:t>
            </a:r>
            <a:endParaRPr lang="it-IT" sz="2400" dirty="0" smtClean="0"/>
          </a:p>
          <a:p>
            <a:endParaRPr lang="it-IT" sz="2400" dirty="0"/>
          </a:p>
          <a:p>
            <a:r>
              <a:rPr lang="it-IT" u="sng" dirty="0"/>
              <a:t>MAINTENANCE </a:t>
            </a:r>
            <a:r>
              <a:rPr lang="it-IT" u="sng" dirty="0" smtClean="0"/>
              <a:t>CRITERIA </a:t>
            </a:r>
          </a:p>
          <a:p>
            <a:r>
              <a:rPr lang="it-IT" sz="2400" dirty="0" smtClean="0"/>
              <a:t>Estensibilità: aggiungere nuove funzionalità è semplice e non intacca le altre</a:t>
            </a:r>
            <a:endParaRPr lang="it-IT" sz="2400" dirty="0" smtClean="0"/>
          </a:p>
          <a:p>
            <a:r>
              <a:rPr lang="it-IT" sz="2400" dirty="0" smtClean="0"/>
              <a:t>Modificabilità</a:t>
            </a:r>
          </a:p>
          <a:p>
            <a:r>
              <a:rPr lang="it-IT" sz="2400" dirty="0" smtClean="0"/>
              <a:t>Tracciabilità dei requisiti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9898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Design </a:t>
            </a:r>
            <a:r>
              <a:rPr lang="it-IT" dirty="0" err="1" smtClean="0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u="sng" dirty="0"/>
              <a:t>CRITERI DI END USER </a:t>
            </a:r>
            <a:endParaRPr lang="it-IT" u="sng" dirty="0" smtClean="0"/>
          </a:p>
          <a:p>
            <a:r>
              <a:rPr lang="it-IT" dirty="0" smtClean="0"/>
              <a:t>Creazione manuale utente</a:t>
            </a:r>
          </a:p>
          <a:p>
            <a:r>
              <a:rPr lang="it-IT" dirty="0" smtClean="0"/>
              <a:t>Usabilità: circa 4 click per accedere a tutte le funzionalità per ogni tipo di utente</a:t>
            </a:r>
            <a:endParaRPr lang="it-IT" dirty="0"/>
          </a:p>
          <a:p>
            <a:endParaRPr lang="it-IT" dirty="0"/>
          </a:p>
          <a:p>
            <a:r>
              <a:rPr lang="it-IT" u="sng" dirty="0"/>
              <a:t>TRADE-OFFS </a:t>
            </a:r>
            <a:endParaRPr lang="it-IT" u="sng" dirty="0" smtClean="0"/>
          </a:p>
          <a:p>
            <a:r>
              <a:rPr lang="it-IT" dirty="0" smtClean="0"/>
              <a:t>Sicurezza VS Efficienza: controllo sessione e login (registrazione di account solo da parte dell’amministratore)</a:t>
            </a:r>
          </a:p>
          <a:p>
            <a:r>
              <a:rPr lang="it-IT" dirty="0" smtClean="0"/>
              <a:t>Tempo di rilascio VS Qualità: rilasciato entro la data stabilita, presenta alcuni bug ma non influiscono sul funzionamento del sistema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492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538"/>
          </a:xfrm>
        </p:spPr>
        <p:txBody>
          <a:bodyPr/>
          <a:lstStyle/>
          <a:p>
            <a:pPr algn="ctr"/>
            <a:r>
              <a:rPr lang="it-IT" dirty="0" smtClean="0"/>
              <a:t>Scelta </a:t>
            </a:r>
            <a:r>
              <a:rPr lang="it-IT" dirty="0" smtClean="0"/>
              <a:t>dell’architettura di </a:t>
            </a:r>
            <a:r>
              <a:rPr lang="it-IT" dirty="0" err="1" smtClean="0"/>
              <a:t>VViSeR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3296" y="1395663"/>
            <a:ext cx="7086600" cy="4781299"/>
          </a:xfrm>
        </p:spPr>
        <p:txBody>
          <a:bodyPr/>
          <a:lstStyle/>
          <a:p>
            <a:r>
              <a:rPr lang="it-IT" dirty="0" smtClean="0"/>
              <a:t>L’architettura scelta per </a:t>
            </a:r>
            <a:r>
              <a:rPr lang="it-IT" dirty="0" err="1" smtClean="0"/>
              <a:t>VViSeR</a:t>
            </a:r>
            <a:r>
              <a:rPr lang="it-IT" dirty="0" smtClean="0"/>
              <a:t>  è Client-Server in base ai requisiti funzionali (applicazione web</a:t>
            </a:r>
            <a:r>
              <a:rPr lang="it-IT" dirty="0" smtClean="0"/>
              <a:t>)</a:t>
            </a:r>
          </a:p>
          <a:p>
            <a:endParaRPr lang="it-IT" dirty="0" smtClean="0"/>
          </a:p>
          <a:p>
            <a:r>
              <a:rPr lang="it-IT" dirty="0" smtClean="0"/>
              <a:t>Architettura C-S THREE </a:t>
            </a:r>
            <a:r>
              <a:rPr lang="it-IT" dirty="0" smtClean="0"/>
              <a:t>TIER</a:t>
            </a:r>
          </a:p>
          <a:p>
            <a:pPr lvl="1"/>
            <a:r>
              <a:rPr lang="it-IT" dirty="0" smtClean="0"/>
              <a:t>- </a:t>
            </a:r>
            <a:r>
              <a:rPr lang="it-IT" dirty="0" smtClean="0"/>
              <a:t>Presentation: gestisce le interfacce grafiche lato </a:t>
            </a:r>
            <a:r>
              <a:rPr lang="it-IT" dirty="0" smtClean="0"/>
              <a:t>client</a:t>
            </a:r>
          </a:p>
          <a:p>
            <a:pPr lvl="1"/>
            <a:r>
              <a:rPr lang="it-IT" dirty="0" smtClean="0"/>
              <a:t>- </a:t>
            </a:r>
            <a:r>
              <a:rPr lang="it-IT" dirty="0" smtClean="0"/>
              <a:t>Application: comprende le classi e i vari moduli che gestiscono </a:t>
            </a:r>
            <a:r>
              <a:rPr lang="it-IT" dirty="0" smtClean="0"/>
              <a:t>le </a:t>
            </a:r>
            <a:r>
              <a:rPr lang="it-IT" dirty="0" smtClean="0"/>
              <a:t>funzionalità del </a:t>
            </a:r>
            <a:r>
              <a:rPr lang="it-IT" dirty="0" smtClean="0"/>
              <a:t>sistema</a:t>
            </a:r>
          </a:p>
          <a:p>
            <a:pPr lvl="1"/>
            <a:r>
              <a:rPr lang="it-IT" dirty="0" smtClean="0"/>
              <a:t>- </a:t>
            </a:r>
            <a:r>
              <a:rPr lang="it-IT" dirty="0" smtClean="0"/>
              <a:t>Storage: gestione dei dati (DBMS)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395663"/>
            <a:ext cx="3326984" cy="44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Decomposizione in sottosistemi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sottosistemi individuati all’interno del sistema </a:t>
            </a:r>
            <a:r>
              <a:rPr lang="it-IT" dirty="0" err="1" smtClean="0"/>
              <a:t>VViSeR</a:t>
            </a:r>
            <a:r>
              <a:rPr lang="it-IT" dirty="0" smtClean="0"/>
              <a:t> </a:t>
            </a:r>
            <a:r>
              <a:rPr lang="it-IT" dirty="0"/>
              <a:t>rispecchiano in linea di massima le grandi aree di funzionalità offerte dal </a:t>
            </a:r>
            <a:r>
              <a:rPr lang="it-IT" dirty="0" smtClean="0"/>
              <a:t>sistema</a:t>
            </a:r>
          </a:p>
          <a:p>
            <a:endParaRPr lang="it-IT" dirty="0"/>
          </a:p>
          <a:p>
            <a:r>
              <a:rPr lang="it-IT" dirty="0" smtClean="0"/>
              <a:t>Sottosistema Gestione Sistema</a:t>
            </a:r>
          </a:p>
          <a:p>
            <a:r>
              <a:rPr lang="it-IT" dirty="0" smtClean="0"/>
              <a:t>Sottosistema Gestione Utenti</a:t>
            </a:r>
          </a:p>
          <a:p>
            <a:r>
              <a:rPr lang="it-IT" dirty="0" smtClean="0"/>
              <a:t>Sottosistema Gestione Prodotti di ricerca</a:t>
            </a:r>
          </a:p>
          <a:p>
            <a:r>
              <a:rPr lang="it-IT" dirty="0" smtClean="0"/>
              <a:t>Sottosistema Gestione Validazione</a:t>
            </a:r>
          </a:p>
          <a:p>
            <a:r>
              <a:rPr lang="it-IT" dirty="0" smtClean="0"/>
              <a:t>Sottosistema Gestione Sottomissione a valutazione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926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Decomposizione in sottosistemi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E’ stato ritenuto opportuno partizionare ulteriormente il sottosistema Gestione sistema, per rendere la progettazione più semplice e per aumentare il requisito di manutenibilità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err="1" smtClean="0"/>
              <a:t>Sottogestione</a:t>
            </a:r>
            <a:r>
              <a:rPr lang="it-IT" dirty="0" smtClean="0"/>
              <a:t> Eventi di Valutazione</a:t>
            </a:r>
          </a:p>
          <a:p>
            <a:r>
              <a:rPr lang="it-IT" dirty="0" err="1" smtClean="0"/>
              <a:t>Sottogestione</a:t>
            </a:r>
            <a:r>
              <a:rPr lang="it-IT" dirty="0" smtClean="0"/>
              <a:t> Invio Notifiche</a:t>
            </a:r>
          </a:p>
          <a:p>
            <a:r>
              <a:rPr lang="it-IT" dirty="0" err="1" smtClean="0"/>
              <a:t>Sottogestione</a:t>
            </a:r>
            <a:r>
              <a:rPr lang="it-IT" dirty="0" smtClean="0"/>
              <a:t> Riviste</a:t>
            </a:r>
          </a:p>
          <a:p>
            <a:r>
              <a:rPr lang="it-IT" dirty="0" err="1" smtClean="0"/>
              <a:t>Sottogestione</a:t>
            </a:r>
            <a:r>
              <a:rPr lang="it-IT" dirty="0" smtClean="0"/>
              <a:t> </a:t>
            </a:r>
            <a:r>
              <a:rPr lang="it-IT" dirty="0" smtClean="0"/>
              <a:t>Tipologie</a:t>
            </a:r>
            <a:endParaRPr lang="it-IT" dirty="0" smtClean="0"/>
          </a:p>
          <a:p>
            <a:r>
              <a:rPr lang="it-IT" dirty="0" err="1" smtClean="0"/>
              <a:t>Sottogestione</a:t>
            </a:r>
            <a:r>
              <a:rPr lang="it-IT" dirty="0" smtClean="0"/>
              <a:t> Dipartimenti</a:t>
            </a:r>
          </a:p>
        </p:txBody>
      </p:sp>
    </p:spTree>
    <p:extLst>
      <p:ext uri="{BB962C8B-B14F-4D97-AF65-F5344CB8AC3E}">
        <p14:creationId xmlns:p14="http://schemas.microsoft.com/office/powerpoint/2010/main" val="122986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4558"/>
          </a:xfrm>
        </p:spPr>
        <p:txBody>
          <a:bodyPr>
            <a:normAutofit/>
          </a:bodyPr>
          <a:lstStyle/>
          <a:p>
            <a:pPr algn="ctr"/>
            <a:r>
              <a:rPr lang="it-IT" dirty="0" smtClean="0"/>
              <a:t>Component </a:t>
            </a:r>
            <a:r>
              <a:rPr lang="it-IT" dirty="0" err="1" smtClean="0"/>
              <a:t>Diagram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71" y="854242"/>
            <a:ext cx="8107692" cy="5865824"/>
          </a:xfrm>
        </p:spPr>
      </p:pic>
    </p:spTree>
    <p:extLst>
      <p:ext uri="{BB962C8B-B14F-4D97-AF65-F5344CB8AC3E}">
        <p14:creationId xmlns:p14="http://schemas.microsoft.com/office/powerpoint/2010/main" val="12536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it-IT" u="sng" dirty="0" smtClean="0"/>
              <a:t>Controllo </a:t>
            </a:r>
            <a:r>
              <a:rPr lang="it-IT" u="sng" dirty="0"/>
              <a:t>degli accessi</a:t>
            </a:r>
          </a:p>
          <a:p>
            <a:pPr lvl="1"/>
            <a:r>
              <a:rPr lang="it-IT" dirty="0"/>
              <a:t>P</a:t>
            </a:r>
            <a:r>
              <a:rPr lang="it-IT" dirty="0" smtClean="0"/>
              <a:t>er </a:t>
            </a:r>
            <a:r>
              <a:rPr lang="it-IT" dirty="0"/>
              <a:t>ogni utente registrato viene </a:t>
            </a:r>
            <a:r>
              <a:rPr lang="it-IT" dirty="0" smtClean="0"/>
              <a:t>specificato </a:t>
            </a:r>
            <a:r>
              <a:rPr lang="it-IT" dirty="0"/>
              <a:t>il profilo di appartenenza, a seconda del livello di appartenenza l’utente loggato può accedere a diverse funzionalità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6 livelli utente: amministratore del sistema, ricercatore, direttore di dipartimento, membro del comitato di area scientifica, membro del comitato di ateneo, utente non autenticato</a:t>
            </a:r>
            <a:r>
              <a:rPr lang="it-IT" dirty="0" smtClean="0"/>
              <a:t>.</a:t>
            </a:r>
          </a:p>
          <a:p>
            <a:r>
              <a:rPr lang="it-IT" u="sng" dirty="0"/>
              <a:t>Gestione dei dati persistenti</a:t>
            </a:r>
          </a:p>
          <a:p>
            <a:pPr lvl="1"/>
            <a:r>
              <a:rPr lang="it-IT" dirty="0"/>
              <a:t>Vista la problematica degli accessi multipli è stato deciso di affidare la gestione dei dati persistenti ad un database relazionale ed in particolare al DBMS open-source </a:t>
            </a:r>
            <a:r>
              <a:rPr lang="it-IT" dirty="0" err="1"/>
              <a:t>mySQL</a:t>
            </a:r>
            <a:r>
              <a:rPr lang="it-IT" dirty="0"/>
              <a:t>. </a:t>
            </a:r>
          </a:p>
          <a:p>
            <a:pPr lvl="1"/>
            <a:r>
              <a:rPr lang="it-IT" dirty="0"/>
              <a:t>Nel nostro sistema verrà usato il </a:t>
            </a:r>
            <a:r>
              <a:rPr lang="it-IT" dirty="0" err="1"/>
              <a:t>framework</a:t>
            </a:r>
            <a:r>
              <a:rPr lang="it-IT" dirty="0"/>
              <a:t> JDBC di java e il driver </a:t>
            </a:r>
            <a:r>
              <a:rPr lang="it-IT" dirty="0" err="1"/>
              <a:t>mySQL</a:t>
            </a:r>
            <a:r>
              <a:rPr lang="it-IT" dirty="0"/>
              <a:t> Connector/J per l’interfacciamento con il DBMS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516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431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Design Goals</vt:lpstr>
      <vt:lpstr>Design Goals</vt:lpstr>
      <vt:lpstr>Design Goals</vt:lpstr>
      <vt:lpstr>Scelta dell’architettura di VViSeR</vt:lpstr>
      <vt:lpstr>Decomposizione in sottosistemi</vt:lpstr>
      <vt:lpstr>Decomposizione in sottosistemi</vt:lpstr>
      <vt:lpstr>Component Diagram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shori</dc:creator>
  <cp:lastModifiedBy>shori</cp:lastModifiedBy>
  <cp:revision>20</cp:revision>
  <dcterms:created xsi:type="dcterms:W3CDTF">2014-01-19T22:10:16Z</dcterms:created>
  <dcterms:modified xsi:type="dcterms:W3CDTF">2014-01-20T14:01:58Z</dcterms:modified>
</cp:coreProperties>
</file>