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notesMasterIdLst>
    <p:notesMasterId r:id="rId54"/>
  </p:notesMasterIdLst>
  <p:sldIdLst>
    <p:sldId id="308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56" r:id="rId19"/>
    <p:sldId id="264" r:id="rId20"/>
    <p:sldId id="257" r:id="rId21"/>
    <p:sldId id="263" r:id="rId22"/>
    <p:sldId id="265" r:id="rId23"/>
    <p:sldId id="258" r:id="rId24"/>
    <p:sldId id="262" r:id="rId25"/>
    <p:sldId id="261" r:id="rId26"/>
    <p:sldId id="259" r:id="rId27"/>
    <p:sldId id="270" r:id="rId28"/>
    <p:sldId id="271" r:id="rId29"/>
    <p:sldId id="274" r:id="rId30"/>
    <p:sldId id="275" r:id="rId31"/>
    <p:sldId id="272" r:id="rId32"/>
    <p:sldId id="276" r:id="rId33"/>
    <p:sldId id="277" r:id="rId34"/>
    <p:sldId id="260" r:id="rId35"/>
    <p:sldId id="266" r:id="rId36"/>
    <p:sldId id="267" r:id="rId37"/>
    <p:sldId id="268" r:id="rId38"/>
    <p:sldId id="269" r:id="rId39"/>
    <p:sldId id="287" r:id="rId40"/>
    <p:sldId id="288" r:id="rId41"/>
    <p:sldId id="289" r:id="rId42"/>
    <p:sldId id="290" r:id="rId43"/>
    <p:sldId id="291" r:id="rId44"/>
    <p:sldId id="281" r:id="rId45"/>
    <p:sldId id="282" r:id="rId46"/>
    <p:sldId id="283" r:id="rId47"/>
    <p:sldId id="284" r:id="rId48"/>
    <p:sldId id="285" r:id="rId49"/>
    <p:sldId id="286" r:id="rId50"/>
    <p:sldId id="278" r:id="rId51"/>
    <p:sldId id="279" r:id="rId52"/>
    <p:sldId id="280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5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1BAA7-254F-40CB-8D7D-0871B0484B44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E0195-A608-4462-A7D5-0FF2F2333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58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6E1BAF-5672-4B50-ADF5-530CDA1FE203}" type="slidenum">
              <a:rPr lang="it-IT"/>
              <a:pPr/>
              <a:t>39</a:t>
            </a:fld>
            <a:endParaRPr lang="it-IT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095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68FBCF-D6E6-4150-BF08-B0D41B6324EB}" type="slidenum">
              <a:rPr lang="it-IT"/>
              <a:pPr/>
              <a:t>48</a:t>
            </a:fld>
            <a:endParaRPr lang="it-IT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38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3F364D-66BA-4937-80A5-B37F39CB2E1D}" type="slidenum">
              <a:rPr lang="it-IT"/>
              <a:pPr/>
              <a:t>49</a:t>
            </a:fld>
            <a:endParaRPr lang="it-IT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1770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AE2302-1640-4238-814B-31D30926F193}" type="slidenum">
              <a:rPr lang="it-IT"/>
              <a:pPr/>
              <a:t>40</a:t>
            </a:fld>
            <a:endParaRPr lang="it-IT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73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F1090C-D5AC-41FB-9C68-E74ACA81CB04}" type="slidenum">
              <a:rPr lang="it-IT"/>
              <a:pPr/>
              <a:t>41</a:t>
            </a:fld>
            <a:endParaRPr lang="it-IT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21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72989A-EB08-4049-9B42-D80EEB83A7A9}" type="slidenum">
              <a:rPr lang="it-IT"/>
              <a:pPr/>
              <a:t>42</a:t>
            </a:fld>
            <a:endParaRPr lang="it-IT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956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15BBD9-762C-4E5C-B8E6-32BD732C5FE3}" type="slidenum">
              <a:rPr lang="it-IT"/>
              <a:pPr/>
              <a:t>43</a:t>
            </a:fld>
            <a:endParaRPr lang="it-IT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85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39E9AB-0CD5-41CC-AB1A-9C0FFEA1EA46}" type="slidenum">
              <a:rPr lang="it-IT"/>
              <a:pPr/>
              <a:t>44</a:t>
            </a:fld>
            <a:endParaRPr lang="it-IT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2104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218A29-BDC6-44B1-91E2-284B79E002FD}" type="slidenum">
              <a:rPr lang="it-IT"/>
              <a:pPr/>
              <a:t>45</a:t>
            </a:fld>
            <a:endParaRPr lang="it-IT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23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32B0B5-58CE-497B-AFB6-42431ED8DC98}" type="slidenum">
              <a:rPr lang="it-IT"/>
              <a:pPr/>
              <a:t>46</a:t>
            </a:fld>
            <a:endParaRPr lang="it-IT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296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5D9828-C46E-41FC-8E71-1EF9A6BFE975}" type="slidenum">
              <a:rPr lang="it-IT"/>
              <a:pPr/>
              <a:t>47</a:t>
            </a:fld>
            <a:endParaRPr lang="it-IT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188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9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3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55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1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4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85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8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0960" cy="1137719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2560" cy="465169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1520" cy="465169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2560" cy="465169"/>
          </a:xfrm>
        </p:spPr>
        <p:txBody>
          <a:bodyPr/>
          <a:lstStyle>
            <a:lvl1pPr>
              <a:defRPr/>
            </a:lvl1pPr>
          </a:lstStyle>
          <a:p>
            <a:fld id="{4EE5E486-F8B5-41E6-8C3C-6957EC250901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64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3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5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6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5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5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88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</a:t>
            </a:r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Il sistema presenta una struttura grafica semplice e compatta</a:t>
            </a:r>
            <a:r>
              <a:rPr lang="it-IT" sz="1800" dirty="0"/>
              <a:t>, con </a:t>
            </a:r>
            <a:r>
              <a:rPr lang="it-IT" sz="1800" dirty="0"/>
              <a:t>bottoni ,sezioni e un </a:t>
            </a:r>
            <a:r>
              <a:rPr lang="it-IT" sz="1800" dirty="0"/>
              <a:t>manuale utente </a:t>
            </a:r>
            <a:r>
              <a:rPr lang="it-IT" sz="1800" dirty="0"/>
              <a:t>che spiega il significato di ogni </a:t>
            </a:r>
            <a:r>
              <a:rPr lang="it-IT" sz="1800" dirty="0"/>
              <a:t>operazione</a:t>
            </a:r>
          </a:p>
          <a:p>
            <a:r>
              <a:rPr lang="it-IT" sz="1800" dirty="0"/>
              <a:t>L’utilizzo </a:t>
            </a:r>
            <a:r>
              <a:rPr lang="it-IT" sz="1800" dirty="0"/>
              <a:t>del </a:t>
            </a:r>
            <a:r>
              <a:rPr lang="it-IT" sz="1800" dirty="0"/>
              <a:t>sistema </a:t>
            </a:r>
            <a:r>
              <a:rPr lang="it-IT" sz="1800" dirty="0"/>
              <a:t>sarà guidato dall’interfaccia semplice ed </a:t>
            </a:r>
            <a:r>
              <a:rPr lang="it-IT" sz="1800" dirty="0"/>
              <a:t>intuitiva, al fine di migliorare l’esperienza dell’utente rispetto all’uso del sistema precedente</a:t>
            </a:r>
          </a:p>
          <a:p>
            <a:endParaRPr lang="it-IT" sz="1800" dirty="0"/>
          </a:p>
          <a:p>
            <a:r>
              <a:rPr lang="it-IT" u="sng" dirty="0"/>
              <a:t>DEPENDABILITY CRITERIA </a:t>
            </a:r>
            <a:endParaRPr lang="it-IT" u="sng" dirty="0" smtClean="0"/>
          </a:p>
          <a:p>
            <a:r>
              <a:rPr lang="it-IT" sz="1800" dirty="0"/>
              <a:t>Affidabilità: garantire il corretto svolgimento delle funzionalità</a:t>
            </a:r>
          </a:p>
          <a:p>
            <a:r>
              <a:rPr lang="it-IT" sz="1800" dirty="0"/>
              <a:t>Sicurezza: sistema di autenticazione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854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</a:t>
            </a:r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u="sng" dirty="0"/>
              <a:t>PERFORMANCE CRITERIA </a:t>
            </a:r>
            <a:endParaRPr lang="it-IT" u="sng" dirty="0" smtClean="0"/>
          </a:p>
          <a:p>
            <a:r>
              <a:rPr lang="it-IT" sz="1800" dirty="0"/>
              <a:t>Tempi di risposta: </a:t>
            </a:r>
            <a:r>
              <a:rPr lang="it-IT" sz="1800" dirty="0"/>
              <a:t>messaggi di </a:t>
            </a:r>
            <a:r>
              <a:rPr lang="it-IT" sz="1800" dirty="0"/>
              <a:t>errori </a:t>
            </a:r>
            <a:r>
              <a:rPr lang="it-IT" sz="1800" dirty="0"/>
              <a:t>visualizzati </a:t>
            </a:r>
            <a:r>
              <a:rPr lang="it-IT" sz="1800" dirty="0"/>
              <a:t>immediatamente, </a:t>
            </a:r>
            <a:r>
              <a:rPr lang="it-IT" sz="1800" dirty="0"/>
              <a:t>u</a:t>
            </a:r>
            <a:r>
              <a:rPr lang="it-IT" sz="1800" dirty="0"/>
              <a:t>na </a:t>
            </a:r>
            <a:r>
              <a:rPr lang="it-IT" sz="1800" dirty="0"/>
              <a:t>richiesta di un utente </a:t>
            </a:r>
            <a:r>
              <a:rPr lang="it-IT" sz="1800" dirty="0"/>
              <a:t>viene </a:t>
            </a:r>
            <a:r>
              <a:rPr lang="it-IT" sz="1800" dirty="0"/>
              <a:t>essere soddisfatta entro 5 </a:t>
            </a:r>
            <a:r>
              <a:rPr lang="it-IT" sz="1800" dirty="0"/>
              <a:t>secondi</a:t>
            </a:r>
          </a:p>
          <a:p>
            <a:r>
              <a:rPr lang="it-IT" sz="1800" dirty="0"/>
              <a:t>Memoria: database relazionale</a:t>
            </a:r>
          </a:p>
          <a:p>
            <a:endParaRPr lang="it-IT" sz="1800" dirty="0"/>
          </a:p>
          <a:p>
            <a:r>
              <a:rPr lang="it-IT" u="sng" dirty="0"/>
              <a:t>MAINTENANCE </a:t>
            </a:r>
            <a:r>
              <a:rPr lang="it-IT" u="sng" dirty="0" smtClean="0"/>
              <a:t>CRITERIA </a:t>
            </a:r>
          </a:p>
          <a:p>
            <a:r>
              <a:rPr lang="it-IT" sz="1800" dirty="0"/>
              <a:t>Estensibilità: aggiungere nuove funzionalità è semplice e non intacca le altre</a:t>
            </a:r>
          </a:p>
          <a:p>
            <a:r>
              <a:rPr lang="it-IT" sz="1800" dirty="0"/>
              <a:t>Modificabilità</a:t>
            </a:r>
          </a:p>
          <a:p>
            <a:r>
              <a:rPr lang="it-IT" sz="1800" dirty="0"/>
              <a:t>Tracciabilità dei requisiti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7558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</a:t>
            </a:r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u="sng" dirty="0"/>
              <a:t>CRITERI DI END USER </a:t>
            </a:r>
            <a:endParaRPr lang="it-IT" u="sng" dirty="0" smtClean="0"/>
          </a:p>
          <a:p>
            <a:r>
              <a:rPr lang="it-IT" dirty="0" smtClean="0"/>
              <a:t>Creazione manuale utente</a:t>
            </a:r>
          </a:p>
          <a:p>
            <a:r>
              <a:rPr lang="it-IT" smtClean="0"/>
              <a:t>Efficacia: </a:t>
            </a:r>
            <a:r>
              <a:rPr lang="it-IT" dirty="0" smtClean="0"/>
              <a:t>circa 4 click per accedere a tutte le funzionalità per ogni tipo di utente</a:t>
            </a:r>
            <a:endParaRPr lang="it-IT" dirty="0"/>
          </a:p>
          <a:p>
            <a:endParaRPr lang="it-IT" dirty="0"/>
          </a:p>
          <a:p>
            <a:r>
              <a:rPr lang="it-IT" u="sng" dirty="0"/>
              <a:t>TRADE-OFFS </a:t>
            </a:r>
            <a:endParaRPr lang="it-IT" u="sng" dirty="0" smtClean="0"/>
          </a:p>
          <a:p>
            <a:r>
              <a:rPr lang="it-IT" dirty="0" smtClean="0"/>
              <a:t>Sicurezza VS Efficienza: controllo sessione e login (registrazione di account solo da parte dell’amministratore)</a:t>
            </a:r>
          </a:p>
          <a:p>
            <a:r>
              <a:rPr lang="it-IT" dirty="0" smtClean="0"/>
              <a:t>Tempo di rilascio VS Qualità: rilasciato entro la data stabilita, presenta alcuni bug ma non influiscono sul funzionamento del sistema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88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772904"/>
          </a:xfrm>
        </p:spPr>
        <p:txBody>
          <a:bodyPr/>
          <a:lstStyle/>
          <a:p>
            <a:pPr algn="ctr"/>
            <a:r>
              <a:rPr lang="it-IT" dirty="0" smtClean="0"/>
              <a:t>Scelta dell’architettura di </a:t>
            </a:r>
            <a:r>
              <a:rPr lang="it-IT" dirty="0" err="1" smtClean="0"/>
              <a:t>VViSeR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9972" y="1903998"/>
            <a:ext cx="5314950" cy="3585974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L’architettura scelta per </a:t>
            </a:r>
            <a:r>
              <a:rPr lang="it-IT" dirty="0" err="1" smtClean="0"/>
              <a:t>VViSeR</a:t>
            </a:r>
            <a:r>
              <a:rPr lang="it-IT" dirty="0" smtClean="0"/>
              <a:t>  è Client-Server in base ai requisiti funzionali (applicazione web)</a:t>
            </a:r>
          </a:p>
          <a:p>
            <a:endParaRPr lang="it-IT" dirty="0" smtClean="0"/>
          </a:p>
          <a:p>
            <a:r>
              <a:rPr lang="it-IT" dirty="0" smtClean="0"/>
              <a:t>Architettura C-S THREE TIER</a:t>
            </a:r>
          </a:p>
          <a:p>
            <a:pPr lvl="1"/>
            <a:r>
              <a:rPr lang="it-IT" dirty="0" smtClean="0"/>
              <a:t>- Presentation: gestisce le interfacce grafiche lato client</a:t>
            </a:r>
          </a:p>
          <a:p>
            <a:pPr lvl="1"/>
            <a:r>
              <a:rPr lang="it-IT" dirty="0" smtClean="0"/>
              <a:t>- Application: comprende le classi e i vari moduli che gestiscono le funzionalità del sistema</a:t>
            </a:r>
          </a:p>
          <a:p>
            <a:pPr lvl="1"/>
            <a:r>
              <a:rPr lang="it-IT" dirty="0" smtClean="0"/>
              <a:t>- Storage: gestione dei dati (DBMS)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03997"/>
            <a:ext cx="2495238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Decomposizione in sottosistemi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sottosistemi individuati all’interno del sistema </a:t>
            </a:r>
            <a:r>
              <a:rPr lang="it-IT" dirty="0" err="1" smtClean="0"/>
              <a:t>VViSeR</a:t>
            </a:r>
            <a:r>
              <a:rPr lang="it-IT" dirty="0" smtClean="0"/>
              <a:t> </a:t>
            </a:r>
            <a:r>
              <a:rPr lang="it-IT" dirty="0"/>
              <a:t>rispecchiano in linea di massima le grandi aree di funzionalità offerte dal </a:t>
            </a:r>
            <a:r>
              <a:rPr lang="it-IT" dirty="0" smtClean="0"/>
              <a:t>sistema</a:t>
            </a:r>
          </a:p>
          <a:p>
            <a:endParaRPr lang="it-IT" dirty="0"/>
          </a:p>
          <a:p>
            <a:r>
              <a:rPr lang="it-IT" dirty="0" smtClean="0"/>
              <a:t>Sottosistema Gestione Sistema</a:t>
            </a:r>
          </a:p>
          <a:p>
            <a:r>
              <a:rPr lang="it-IT" dirty="0" smtClean="0"/>
              <a:t>Sottosistema Gestione Utenti</a:t>
            </a:r>
          </a:p>
          <a:p>
            <a:r>
              <a:rPr lang="it-IT" dirty="0" smtClean="0"/>
              <a:t>Sottosistema Gestione Prodotti di ricerca</a:t>
            </a:r>
          </a:p>
          <a:p>
            <a:r>
              <a:rPr lang="it-IT" dirty="0" smtClean="0"/>
              <a:t>Sottosistema Gestione Validazione</a:t>
            </a:r>
          </a:p>
          <a:p>
            <a:r>
              <a:rPr lang="it-IT" dirty="0" smtClean="0"/>
              <a:t>Sottosistema Gestione Sottomissione a valutazione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74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Decomposizione in sottosistemi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stato ritenuto opportuno partizionare ulteriormente il sottosistema Gestione sistema, per rendere la progettazione più semplice e per aumentare il requisito di manutenibilità.</a:t>
            </a:r>
          </a:p>
          <a:p>
            <a:endParaRPr lang="it-IT" dirty="0" smtClean="0"/>
          </a:p>
          <a:p>
            <a:r>
              <a:rPr lang="it-IT" dirty="0" err="1" smtClean="0"/>
              <a:t>Sottogestione</a:t>
            </a:r>
            <a:r>
              <a:rPr lang="it-IT" dirty="0" smtClean="0"/>
              <a:t> Eventi di Valutazione</a:t>
            </a:r>
          </a:p>
          <a:p>
            <a:r>
              <a:rPr lang="it-IT" dirty="0" err="1" smtClean="0"/>
              <a:t>Sottogestione</a:t>
            </a:r>
            <a:r>
              <a:rPr lang="it-IT" dirty="0" smtClean="0"/>
              <a:t> Invio Notifiche</a:t>
            </a:r>
          </a:p>
          <a:p>
            <a:r>
              <a:rPr lang="it-IT" dirty="0" err="1" smtClean="0"/>
              <a:t>Sottogestione</a:t>
            </a:r>
            <a:r>
              <a:rPr lang="it-IT" dirty="0" smtClean="0"/>
              <a:t> Riviste</a:t>
            </a:r>
          </a:p>
          <a:p>
            <a:r>
              <a:rPr lang="it-IT" dirty="0" err="1" smtClean="0"/>
              <a:t>Sottogestione</a:t>
            </a:r>
            <a:r>
              <a:rPr lang="it-IT" dirty="0" smtClean="0"/>
              <a:t> Tipologie</a:t>
            </a:r>
          </a:p>
          <a:p>
            <a:r>
              <a:rPr lang="it-IT" dirty="0" err="1" smtClean="0"/>
              <a:t>Sottogestione</a:t>
            </a:r>
            <a:r>
              <a:rPr lang="it-IT" dirty="0" smtClean="0"/>
              <a:t> Dipartimenti</a:t>
            </a:r>
          </a:p>
        </p:txBody>
      </p:sp>
    </p:spTree>
    <p:extLst>
      <p:ext uri="{BB962C8B-B14F-4D97-AF65-F5344CB8AC3E}">
        <p14:creationId xmlns:p14="http://schemas.microsoft.com/office/powerpoint/2010/main" val="363349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730919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Component </a:t>
            </a:r>
            <a:r>
              <a:rPr lang="it-IT" dirty="0" err="1" smtClean="0"/>
              <a:t>Diagram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28" y="1497932"/>
            <a:ext cx="6080769" cy="4399368"/>
          </a:xfrm>
        </p:spPr>
      </p:pic>
    </p:spTree>
    <p:extLst>
      <p:ext uri="{BB962C8B-B14F-4D97-AF65-F5344CB8AC3E}">
        <p14:creationId xmlns:p14="http://schemas.microsoft.com/office/powerpoint/2010/main" val="124701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34289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131094"/>
            <a:ext cx="7886700" cy="4358879"/>
          </a:xfrm>
        </p:spPr>
        <p:txBody>
          <a:bodyPr>
            <a:normAutofit lnSpcReduction="10000"/>
          </a:bodyPr>
          <a:lstStyle/>
          <a:p>
            <a:r>
              <a:rPr lang="it-IT" u="sng" dirty="0" smtClean="0"/>
              <a:t>Controllo </a:t>
            </a:r>
            <a:r>
              <a:rPr lang="it-IT" u="sng" dirty="0"/>
              <a:t>degli accessi</a:t>
            </a:r>
          </a:p>
          <a:p>
            <a:pPr lvl="1"/>
            <a:r>
              <a:rPr lang="it-IT" dirty="0"/>
              <a:t>P</a:t>
            </a:r>
            <a:r>
              <a:rPr lang="it-IT" dirty="0" smtClean="0"/>
              <a:t>er </a:t>
            </a:r>
            <a:r>
              <a:rPr lang="it-IT" dirty="0"/>
              <a:t>ogni utente registrato viene </a:t>
            </a:r>
            <a:r>
              <a:rPr lang="it-IT" dirty="0" smtClean="0"/>
              <a:t>specificato </a:t>
            </a:r>
            <a:r>
              <a:rPr lang="it-IT" dirty="0"/>
              <a:t>il profilo di appartenenza, a seconda del livello di appartenenza l’utente loggato può accedere a diverse funzionalità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6 livelli utente: amministratore del sistema, ricercatore, direttore di dipartimento, membro del comitato di area scientifica, membro del comitato di ateneo, utente non autenticato.</a:t>
            </a:r>
          </a:p>
          <a:p>
            <a:r>
              <a:rPr lang="it-IT" u="sng" dirty="0"/>
              <a:t>Gestione dei dati persistenti</a:t>
            </a:r>
          </a:p>
          <a:p>
            <a:pPr lvl="1"/>
            <a:r>
              <a:rPr lang="it-IT" dirty="0"/>
              <a:t>Vista la problematica degli accessi multipli è stato deciso di affidare la gestione dei dati persistenti ad un database relazionale ed in particolare al DBMS open-source </a:t>
            </a:r>
            <a:r>
              <a:rPr lang="it-IT" dirty="0" err="1"/>
              <a:t>mySQL</a:t>
            </a:r>
            <a:r>
              <a:rPr lang="it-IT" dirty="0"/>
              <a:t>. </a:t>
            </a:r>
          </a:p>
          <a:p>
            <a:pPr lvl="1"/>
            <a:r>
              <a:rPr lang="it-IT" dirty="0"/>
              <a:t>Nel nostro sistema verrà usato il </a:t>
            </a:r>
            <a:r>
              <a:rPr lang="it-IT" dirty="0" err="1"/>
              <a:t>framework</a:t>
            </a:r>
            <a:r>
              <a:rPr lang="it-IT" dirty="0"/>
              <a:t> JDBC di java e il driver </a:t>
            </a:r>
            <a:r>
              <a:rPr lang="it-IT" dirty="0" err="1"/>
              <a:t>mySQL</a:t>
            </a:r>
            <a:r>
              <a:rPr lang="it-IT" dirty="0"/>
              <a:t> Connector/J per l’interfacciamento con il DBMS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9536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TESTING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«</a:t>
            </a:r>
            <a:r>
              <a:rPr lang="it-IT" dirty="0" err="1" smtClean="0"/>
              <a:t>Pay</a:t>
            </a:r>
            <a:r>
              <a:rPr lang="it-IT" dirty="0" smtClean="0"/>
              <a:t> </a:t>
            </a:r>
            <a:r>
              <a:rPr lang="it-IT" dirty="0" err="1" smtClean="0"/>
              <a:t>attention</a:t>
            </a:r>
            <a:r>
              <a:rPr lang="it-IT" dirty="0" smtClean="0"/>
              <a:t> to </a:t>
            </a:r>
            <a:r>
              <a:rPr lang="it-IT" dirty="0" err="1" smtClean="0"/>
              <a:t>zeros</a:t>
            </a:r>
            <a:r>
              <a:rPr lang="it-IT" dirty="0" smtClean="0"/>
              <a:t>.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zero, </a:t>
            </a:r>
            <a:r>
              <a:rPr lang="it-IT" dirty="0" err="1" smtClean="0"/>
              <a:t>someone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devide</a:t>
            </a:r>
            <a:r>
              <a:rPr lang="it-IT" dirty="0" smtClean="0"/>
              <a:t> by </a:t>
            </a:r>
            <a:r>
              <a:rPr lang="it-IT" dirty="0" err="1" smtClean="0"/>
              <a:t>it</a:t>
            </a:r>
            <a:r>
              <a:rPr lang="it-IT" dirty="0" smtClean="0"/>
              <a:t>.»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Cem</a:t>
            </a:r>
            <a:r>
              <a:rPr lang="it-IT" dirty="0" smtClean="0"/>
              <a:t> </a:t>
            </a:r>
            <a:r>
              <a:rPr lang="it-IT" dirty="0" err="1" smtClean="0"/>
              <a:t>Kaner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6" y="-111707"/>
            <a:ext cx="3837904" cy="43401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3" y="0"/>
            <a:ext cx="3336925" cy="38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Quando iniziare?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85" y="1264556"/>
            <a:ext cx="3380196" cy="359319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65" y="1445522"/>
            <a:ext cx="2199846" cy="219984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32" y="509811"/>
            <a:ext cx="3219761" cy="392616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72" y="1502243"/>
            <a:ext cx="2143125" cy="214312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13" y="2899413"/>
            <a:ext cx="2857440" cy="40443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636">
            <a:off x="5365965" y="4561969"/>
            <a:ext cx="1045773" cy="18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cap="all" dirty="0"/>
              <a:t>Sistema Proposto</a:t>
            </a:r>
            <a:br>
              <a:rPr lang="it-IT" b="1" cap="all" dirty="0"/>
            </a:b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sz="2000" dirty="0" smtClean="0"/>
              <a:t>	L'obiettivo principale del progetto è quello di migliorare l'esperienza dell'utente nella catalogazione in modo sistematico e standardizzato dei propri prodotti di ricerca.</a:t>
            </a:r>
          </a:p>
          <a:p>
            <a:pPr>
              <a:buNone/>
            </a:pPr>
            <a:r>
              <a:rPr lang="it-IT" sz="2000" dirty="0" smtClean="0"/>
              <a:t>	Il sistema dovrà gestire prodotti ricerca utenti e facilitare il compito dei vari utenti nella sottomissione a valutazione dei prodotti di ricerca</a:t>
            </a:r>
          </a:p>
          <a:p>
            <a:endParaRPr lang="it-IT" sz="2000" b="1" dirty="0" smtClean="0"/>
          </a:p>
          <a:p>
            <a:r>
              <a:rPr lang="it-IT" sz="2000" b="1" dirty="0" smtClean="0"/>
              <a:t>GESTIONE SISTEMA</a:t>
            </a:r>
            <a:r>
              <a:rPr lang="it-IT" sz="2000" dirty="0" smtClean="0"/>
              <a:t>. Fornirà all’amministratore per configurare il sistema</a:t>
            </a:r>
          </a:p>
          <a:p>
            <a:r>
              <a:rPr lang="it-IT" sz="2000" b="1" dirty="0"/>
              <a:t>GESTIONE </a:t>
            </a:r>
            <a:r>
              <a:rPr lang="it-IT" sz="2000" b="1" dirty="0" smtClean="0"/>
              <a:t>UTENTI</a:t>
            </a:r>
            <a:r>
              <a:rPr lang="it-IT" sz="2000" dirty="0" smtClean="0"/>
              <a:t>: Tramite </a:t>
            </a:r>
            <a:r>
              <a:rPr lang="it-IT" sz="2000" dirty="0"/>
              <a:t>questa funzionalità si </a:t>
            </a:r>
            <a:r>
              <a:rPr lang="it-IT" sz="2000" dirty="0" smtClean="0"/>
              <a:t>potranno </a:t>
            </a:r>
            <a:r>
              <a:rPr lang="it-IT" sz="2000" dirty="0"/>
              <a:t>creare, modificare e cancellare gli utenti.</a:t>
            </a:r>
            <a:endParaRPr lang="it-IT" sz="2000" dirty="0" smtClean="0"/>
          </a:p>
          <a:p>
            <a:r>
              <a:rPr lang="it-IT" sz="2000" b="1" dirty="0"/>
              <a:t>GESTIONE PRODOTTI </a:t>
            </a:r>
            <a:r>
              <a:rPr lang="it-IT" sz="2000" b="1" dirty="0" err="1"/>
              <a:t>DI</a:t>
            </a:r>
            <a:r>
              <a:rPr lang="it-IT" sz="2000" b="1" dirty="0"/>
              <a:t> </a:t>
            </a:r>
            <a:r>
              <a:rPr lang="it-IT" sz="2000" b="1" dirty="0" smtClean="0"/>
              <a:t>RICERCA</a:t>
            </a:r>
            <a:r>
              <a:rPr lang="it-IT" sz="2000" dirty="0" smtClean="0"/>
              <a:t>:. </a:t>
            </a:r>
            <a:r>
              <a:rPr lang="it-IT" sz="2000" dirty="0"/>
              <a:t>In particolare permette di effettuare le seguenti </a:t>
            </a:r>
            <a:r>
              <a:rPr lang="it-IT" sz="2000" dirty="0" smtClean="0"/>
              <a:t>operazioni di inserimento modifica e eliminazione</a:t>
            </a:r>
          </a:p>
          <a:p>
            <a:r>
              <a:rPr lang="it-IT" sz="2000" b="1" dirty="0" smtClean="0"/>
              <a:t>GESTIONE VALIDAZIONI</a:t>
            </a:r>
            <a:r>
              <a:rPr lang="it-IT" sz="2000" dirty="0"/>
              <a:t>:</a:t>
            </a:r>
            <a:r>
              <a:rPr lang="it-IT" sz="2000" dirty="0" smtClean="0"/>
              <a:t> Tale </a:t>
            </a:r>
            <a:r>
              <a:rPr lang="it-IT" sz="2000" dirty="0"/>
              <a:t>funzionalità permette al direttore di dipartimento e poi a un membro di comitato area scientifica di validare alcuni prodotti di </a:t>
            </a:r>
            <a:r>
              <a:rPr lang="it-IT" sz="2000" dirty="0" smtClean="0"/>
              <a:t>ricerca.</a:t>
            </a:r>
          </a:p>
          <a:p>
            <a:r>
              <a:rPr lang="it-IT" sz="2000" b="1" dirty="0"/>
              <a:t>GESTIONE SOTTOMISSIONE </a:t>
            </a:r>
            <a:r>
              <a:rPr lang="it-IT" sz="2000" b="1" dirty="0" smtClean="0"/>
              <a:t>A VALUTAZIONE: </a:t>
            </a:r>
            <a:r>
              <a:rPr lang="it-IT" sz="2000" dirty="0"/>
              <a:t>Tale funzionalità permette al direttore di dipartimento e poi a un membro di comitato area scientifica di validare alcuni prodotti di </a:t>
            </a:r>
            <a:r>
              <a:rPr lang="it-IT" sz="2000" dirty="0" smtClean="0"/>
              <a:t>ricerca</a:t>
            </a:r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408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Approcci al </a:t>
            </a:r>
            <a:r>
              <a:rPr lang="it-IT" dirty="0" err="1" smtClean="0"/>
              <a:t>testing</a:t>
            </a:r>
            <a:r>
              <a:rPr lang="it-IT" dirty="0" smtClean="0"/>
              <a:t>	</a:t>
            </a:r>
            <a:br>
              <a:rPr lang="it-IT" dirty="0" smtClean="0"/>
            </a:br>
            <a:r>
              <a:rPr lang="it-IT" dirty="0"/>
              <a:t>	</a:t>
            </a: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3012026" y="229688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BLACK-BOX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804531" y="3799805"/>
            <a:ext cx="4603413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CATEGORY-PARTITION</a:t>
            </a:r>
          </a:p>
        </p:txBody>
      </p:sp>
      <p:cxnSp>
        <p:nvCxnSpPr>
          <p:cNvPr id="7" name="Connettore 1 6"/>
          <p:cNvCxnSpPr/>
          <p:nvPr/>
        </p:nvCxnSpPr>
        <p:spPr>
          <a:xfrm>
            <a:off x="1619250" y="142875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flipH="1">
            <a:off x="1619250" y="2724150"/>
            <a:ext cx="1392776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3012025" y="2743200"/>
            <a:ext cx="1361192" cy="154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H="1">
            <a:off x="4373217" y="4286250"/>
            <a:ext cx="29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03" y="2634535"/>
            <a:ext cx="4238063" cy="41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8806" y="558449"/>
            <a:ext cx="8911687" cy="1280890"/>
          </a:xfrm>
        </p:spPr>
        <p:txBody>
          <a:bodyPr/>
          <a:lstStyle/>
          <a:p>
            <a:r>
              <a:rPr lang="it-IT" dirty="0" smtClean="0"/>
              <a:t>CATEGORY PARTITION</a:t>
            </a:r>
            <a:endParaRPr lang="it-IT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00348" y="516573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Test Cases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215560" y="207729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Categoria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062835" y="269306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Scelta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2910110" y="330883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Vincoli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399223" y="42218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Test </a:t>
            </a:r>
            <a:r>
              <a:rPr lang="it-IT" dirty="0" err="1"/>
              <a:t>Frames</a:t>
            </a:r>
            <a:endParaRPr lang="it-IT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399223" y="141900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Parametri - Ambiente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5900004" y="433876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Test Suite</a:t>
            </a:r>
          </a:p>
        </p:txBody>
      </p:sp>
      <p:cxnSp>
        <p:nvCxnSpPr>
          <p:cNvPr id="14" name="Connettore 2 13"/>
          <p:cNvCxnSpPr>
            <a:stCxn id="11" idx="1"/>
          </p:cNvCxnSpPr>
          <p:nvPr/>
        </p:nvCxnSpPr>
        <p:spPr>
          <a:xfrm>
            <a:off x="399223" y="2059448"/>
            <a:ext cx="2510887" cy="180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1882141" y="3866487"/>
            <a:ext cx="1027969" cy="35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1654665" y="4862306"/>
            <a:ext cx="0" cy="30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V="1">
            <a:off x="2910109" y="4730160"/>
            <a:ext cx="2913132" cy="73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olo 1"/>
          <p:cNvSpPr txBox="1">
            <a:spLocks/>
          </p:cNvSpPr>
          <p:nvPr/>
        </p:nvSpPr>
        <p:spPr>
          <a:xfrm>
            <a:off x="5151983" y="580617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Alcuni esempi…</a:t>
            </a:r>
          </a:p>
        </p:txBody>
      </p:sp>
    </p:spTree>
    <p:extLst>
      <p:ext uri="{BB962C8B-B14F-4D97-AF65-F5344CB8AC3E}">
        <p14:creationId xmlns:p14="http://schemas.microsoft.com/office/powerpoint/2010/main" val="7326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5384" y="150130"/>
            <a:ext cx="8911687" cy="1280890"/>
          </a:xfrm>
        </p:spPr>
        <p:txBody>
          <a:bodyPr/>
          <a:lstStyle/>
          <a:p>
            <a:r>
              <a:rPr lang="it-IT" dirty="0" smtClean="0"/>
              <a:t>Registrazione account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49" y="790576"/>
            <a:ext cx="47720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 noGrp="1"/>
          </p:cNvSpPr>
          <p:nvPr>
            <p:ph idx="1"/>
          </p:nvPr>
        </p:nvSpPr>
        <p:spPr>
          <a:xfrm>
            <a:off x="6659496" y="4969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/>
              <a:t>#parametri: 10</a:t>
            </a:r>
          </a:p>
          <a:p>
            <a:r>
              <a:rPr lang="it-IT" sz="2400" dirty="0"/>
              <a:t>#categorie: 11</a:t>
            </a:r>
          </a:p>
          <a:p>
            <a:r>
              <a:rPr lang="it-IT" sz="2400" dirty="0"/>
              <a:t>#scelte: 50   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82" y="515153"/>
            <a:ext cx="50958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INSERIMENTO PRODOTTO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5" y="1162049"/>
            <a:ext cx="6911683" cy="5573109"/>
          </a:xfrm>
        </p:spPr>
      </p:pic>
    </p:spTree>
    <p:extLst>
      <p:ext uri="{BB962C8B-B14F-4D97-AF65-F5344CB8AC3E}">
        <p14:creationId xmlns:p14="http://schemas.microsoft.com/office/powerpoint/2010/main" val="27443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46047" cy="675512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75" y="375862"/>
            <a:ext cx="4743725" cy="4969193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4718450" y="513551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4718450" y="547423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/>
              <a:t>#parametri: 21</a:t>
            </a:r>
          </a:p>
          <a:p>
            <a:r>
              <a:rPr lang="it-IT" sz="2400" dirty="0"/>
              <a:t>#categorie: 24</a:t>
            </a:r>
          </a:p>
          <a:p>
            <a:r>
              <a:rPr lang="it-IT" sz="2400" dirty="0"/>
              <a:t>#scelte: 49    </a:t>
            </a:r>
          </a:p>
        </p:txBody>
      </p:sp>
    </p:spTree>
    <p:extLst>
      <p:ext uri="{BB962C8B-B14F-4D97-AF65-F5344CB8AC3E}">
        <p14:creationId xmlns:p14="http://schemas.microsoft.com/office/powerpoint/2010/main" val="31360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Totale: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9503">
            <a:off x="691394" y="1612623"/>
            <a:ext cx="7153176" cy="3815025"/>
          </a:xfrm>
          <a:prstGeom prst="rect">
            <a:avLst/>
          </a:prstGeom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6212157" y="509644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#test </a:t>
            </a:r>
            <a:r>
              <a:rPr lang="it-IT" dirty="0" err="1"/>
              <a:t>cases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59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JUNIT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lo sviluppo dei casi di test è stato utilizzato il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Junit</a:t>
            </a:r>
            <a:r>
              <a:rPr lang="it-IT" dirty="0"/>
              <a:t> </a:t>
            </a:r>
            <a:r>
              <a:rPr lang="it-IT" dirty="0" smtClean="0"/>
              <a:t>che permette di confrontare i </a:t>
            </a:r>
            <a:r>
              <a:rPr lang="it-IT" dirty="0" err="1" smtClean="0"/>
              <a:t>risultat</a:t>
            </a:r>
            <a:r>
              <a:rPr lang="it-IT" dirty="0" smtClean="0"/>
              <a:t> ottenuti dai test con quelli attesi.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1841">
            <a:off x="2186150" y="3436595"/>
            <a:ext cx="6047878" cy="24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6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testate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16" y="2486114"/>
            <a:ext cx="4198022" cy="4198022"/>
          </a:xfrm>
        </p:spPr>
      </p:pic>
      <p:sp>
        <p:nvSpPr>
          <p:cNvPr id="6" name="CasellaDiTesto 5"/>
          <p:cNvSpPr txBox="1"/>
          <p:nvPr/>
        </p:nvSpPr>
        <p:spPr>
          <a:xfrm>
            <a:off x="850636" y="1814517"/>
            <a:ext cx="632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Durante la fase di </a:t>
            </a:r>
            <a:r>
              <a:rPr lang="it-IT" dirty="0" err="1" smtClean="0"/>
              <a:t>testing</a:t>
            </a:r>
            <a:r>
              <a:rPr lang="it-IT" dirty="0" smtClean="0"/>
              <a:t>, sono state testate le componenti con alta priorità.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2466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di utilizzo:</a:t>
            </a:r>
            <a:br>
              <a:rPr lang="it-IT" dirty="0" smtClean="0"/>
            </a:br>
            <a:r>
              <a:rPr lang="it-IT" dirty="0" smtClean="0"/>
              <a:t>	Gestione prodotto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477" y="1853248"/>
            <a:ext cx="9390785" cy="5004752"/>
          </a:xfrm>
        </p:spPr>
      </p:pic>
    </p:spTree>
    <p:extLst>
      <p:ext uri="{BB962C8B-B14F-4D97-AF65-F5344CB8AC3E}">
        <p14:creationId xmlns:p14="http://schemas.microsoft.com/office/powerpoint/2010/main" val="247544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cap="all" dirty="0" smtClean="0"/>
              <a:t>Sistema Proposto</a:t>
            </a:r>
            <a:br>
              <a:rPr lang="it-IT" b="1" cap="all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/>
              <a:t>Il sistema ritiene essenziale l’uso dei seguenti requisiti non funzionali:</a:t>
            </a:r>
          </a:p>
          <a:p>
            <a:r>
              <a:rPr lang="it-IT" b="1" cap="all" dirty="0" smtClean="0"/>
              <a:t>EFFICACIA:  </a:t>
            </a:r>
            <a:r>
              <a:rPr lang="it-IT" dirty="0" smtClean="0"/>
              <a:t>Non testato poiché non c’è stata la possibilità di interagire col cliente finale</a:t>
            </a:r>
            <a:endParaRPr lang="it-IT" dirty="0"/>
          </a:p>
          <a:p>
            <a:r>
              <a:rPr lang="it-IT" dirty="0"/>
              <a:t> </a:t>
            </a:r>
            <a:r>
              <a:rPr lang="it-IT" b="1" u="sng" cap="all" dirty="0" smtClean="0"/>
              <a:t>PERFORMANCE: </a:t>
            </a:r>
            <a:r>
              <a:rPr lang="it-IT" dirty="0" smtClean="0"/>
              <a:t>Il </a:t>
            </a:r>
            <a:r>
              <a:rPr lang="it-IT" dirty="0"/>
              <a:t>sistema deve risultare efficiente e </a:t>
            </a:r>
            <a:r>
              <a:rPr lang="it-IT" dirty="0" smtClean="0"/>
              <a:t>robusto</a:t>
            </a:r>
            <a:endParaRPr lang="it-IT" dirty="0"/>
          </a:p>
          <a:p>
            <a:r>
              <a:rPr lang="it-IT" dirty="0"/>
              <a:t> </a:t>
            </a:r>
            <a:r>
              <a:rPr lang="it-IT" b="1" u="sng" cap="all" dirty="0" smtClean="0"/>
              <a:t>MANUTENIBILITA’: </a:t>
            </a:r>
            <a:r>
              <a:rPr lang="it-IT" dirty="0" smtClean="0"/>
              <a:t>Il </a:t>
            </a:r>
            <a:r>
              <a:rPr lang="it-IT" dirty="0"/>
              <a:t>sistema deve essere progettato in modo tale da permettere successivi interventi di </a:t>
            </a:r>
            <a:r>
              <a:rPr lang="it-IT" dirty="0" smtClean="0"/>
              <a:t>manutenzione.</a:t>
            </a:r>
            <a:endParaRPr lang="it-IT" dirty="0"/>
          </a:p>
          <a:p>
            <a:r>
              <a:rPr lang="it-IT" dirty="0"/>
              <a:t> </a:t>
            </a:r>
            <a:r>
              <a:rPr lang="it-IT" b="1" cap="all" dirty="0" smtClean="0"/>
              <a:t> </a:t>
            </a:r>
            <a:r>
              <a:rPr lang="it-IT" b="1" u="sng" cap="all" dirty="0" smtClean="0"/>
              <a:t>SICUREZZA: </a:t>
            </a:r>
            <a:r>
              <a:rPr lang="it-IT" dirty="0" smtClean="0"/>
              <a:t> Solo il personale autorizzato deve poter accedere al sistema</a:t>
            </a:r>
            <a:endParaRPr lang="it-IT" dirty="0"/>
          </a:p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98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53248"/>
            <a:ext cx="9083243" cy="4840850"/>
          </a:xfrm>
        </p:spPr>
      </p:pic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di utilizzo:</a:t>
            </a:r>
            <a:br>
              <a:rPr lang="it-IT" dirty="0" smtClean="0"/>
            </a:br>
            <a:r>
              <a:rPr lang="it-IT" dirty="0" smtClean="0"/>
              <a:t>	Gestione utente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1270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SELENIUM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Mirato al test di Applicazioni web</a:t>
            </a:r>
          </a:p>
          <a:p>
            <a:r>
              <a:rPr lang="it-IT" dirty="0" smtClean="0"/>
              <a:t>Integrato con il </a:t>
            </a:r>
            <a:r>
              <a:rPr lang="it-IT" dirty="0" err="1" smtClean="0"/>
              <a:t>plugin</a:t>
            </a:r>
            <a:r>
              <a:rPr lang="it-IT" dirty="0" smtClean="0"/>
              <a:t> INCIDENT-REPORT (TIR)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34" y="3544187"/>
            <a:ext cx="2974641" cy="270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16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038188" cy="2083448"/>
          </a:xfrm>
        </p:spPr>
        <p:txBody>
          <a:bodyPr/>
          <a:lstStyle/>
          <a:p>
            <a:r>
              <a:rPr lang="it-IT" dirty="0" smtClean="0"/>
              <a:t>Esempi di utilizzo:</a:t>
            </a:r>
            <a:br>
              <a:rPr lang="it-IT" dirty="0" smtClean="0"/>
            </a:br>
            <a:r>
              <a:rPr lang="it-IT" dirty="0"/>
              <a:t>	</a:t>
            </a:r>
            <a:r>
              <a:rPr lang="it-IT" dirty="0" smtClean="0"/>
              <a:t>Inserisci-modifica-elimina    	prodotto</a:t>
            </a:r>
            <a:br>
              <a:rPr lang="it-IT" dirty="0" smtClean="0"/>
            </a:br>
            <a:r>
              <a:rPr lang="it-IT" dirty="0"/>
              <a:t>	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536166"/>
            <a:ext cx="7592294" cy="4268581"/>
          </a:xfrm>
        </p:spPr>
      </p:pic>
    </p:spTree>
    <p:extLst>
      <p:ext uri="{BB962C8B-B14F-4D97-AF65-F5344CB8AC3E}">
        <p14:creationId xmlns:p14="http://schemas.microsoft.com/office/powerpoint/2010/main" val="2562829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TIR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292" y="228431"/>
            <a:ext cx="4278069" cy="65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24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Bug rilevati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7306029" cy="4965700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4894866" y="4643615"/>
            <a:ext cx="3035300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umetto 3 5"/>
          <p:cNvSpPr/>
          <p:nvPr/>
        </p:nvSpPr>
        <p:spPr>
          <a:xfrm>
            <a:off x="5421312" y="2656041"/>
            <a:ext cx="3722688" cy="1752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Il sistema permette di inserire un prodotto con titolo composto da caratteri </a:t>
            </a:r>
            <a:r>
              <a:rPr lang="it-IT" dirty="0" err="1"/>
              <a:t>space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66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Bug rilevati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251"/>
            <a:ext cx="8352872" cy="4260469"/>
          </a:xfrm>
          <a:prstGeom prst="rect">
            <a:avLst/>
          </a:prstGeom>
        </p:spPr>
      </p:pic>
      <p:sp>
        <p:nvSpPr>
          <p:cNvPr id="7" name="Ovale 6"/>
          <p:cNvSpPr/>
          <p:nvPr/>
        </p:nvSpPr>
        <p:spPr>
          <a:xfrm>
            <a:off x="2655037" y="4631384"/>
            <a:ext cx="5957888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3351212" y="2989302"/>
            <a:ext cx="5792788" cy="134684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it-IT" dirty="0" smtClean="0"/>
              <a:t>Il sistema dovrebbe rimanere sulla stessa pagina, notificando la presenza di campi non validi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03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0575" y="28155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Bug rilevati</a:t>
            </a:r>
            <a:br>
              <a:rPr lang="it-IT" dirty="0" smtClean="0"/>
            </a:b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2003"/>
            <a:ext cx="6890217" cy="5935997"/>
          </a:xfrm>
          <a:prstGeom prst="rect">
            <a:avLst/>
          </a:prstGeom>
        </p:spPr>
      </p:pic>
      <p:sp>
        <p:nvSpPr>
          <p:cNvPr id="6" name="Segnaposto contenuto 7"/>
          <p:cNvSpPr txBox="1">
            <a:spLocks/>
          </p:cNvSpPr>
          <p:nvPr/>
        </p:nvSpPr>
        <p:spPr>
          <a:xfrm>
            <a:off x="4578449" y="4178659"/>
            <a:ext cx="4565551" cy="134684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Il sistema consente di inserire una provincia di nascita composta di caratteri </a:t>
            </a:r>
            <a:r>
              <a:rPr lang="it-IT" dirty="0" err="1"/>
              <a:t>space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4844378" y="5845727"/>
            <a:ext cx="2238376" cy="57752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3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Bug non rilevati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2195669"/>
            <a:ext cx="8915400" cy="3777622"/>
          </a:xfrm>
        </p:spPr>
        <p:txBody>
          <a:bodyPr>
            <a:normAutofit/>
          </a:bodyPr>
          <a:lstStyle/>
          <a:p>
            <a:r>
              <a:rPr lang="it-IT" sz="3600" dirty="0"/>
              <a:t>Il </a:t>
            </a:r>
            <a:r>
              <a:rPr lang="it-IT" sz="3600" dirty="0" err="1"/>
              <a:t>category</a:t>
            </a:r>
            <a:r>
              <a:rPr lang="it-IT" sz="3600" dirty="0"/>
              <a:t> </a:t>
            </a:r>
            <a:r>
              <a:rPr lang="it-IT" sz="3600" dirty="0" err="1"/>
              <a:t>partition</a:t>
            </a:r>
            <a:r>
              <a:rPr lang="it-IT" sz="3600" dirty="0"/>
              <a:t> non ha permesso di rilevare bug relativi alla sicurezza del sistema</a:t>
            </a:r>
            <a:r>
              <a:rPr lang="it-IT" sz="3600" dirty="0" smtClean="0"/>
              <a:t>.</a:t>
            </a:r>
          </a:p>
          <a:p>
            <a:r>
              <a:rPr lang="it-IT" sz="3600" dirty="0" smtClean="0"/>
              <a:t>In particolare non è ancora ben definito il controllo degli accessi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4963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30231"/>
            <a:ext cx="8911687" cy="128089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“Irreproducible </a:t>
            </a:r>
            <a:r>
              <a:rPr lang="en-US" dirty="0"/>
              <a:t>bugs become highly </a:t>
            </a:r>
            <a:r>
              <a:rPr lang="en-US" dirty="0" smtClean="0"/>
              <a:t>reproducible </a:t>
            </a:r>
            <a:r>
              <a:rPr lang="en-US" dirty="0"/>
              <a:t>right after delivery to the </a:t>
            </a:r>
            <a:r>
              <a:rPr lang="en-US" dirty="0" smtClean="0"/>
              <a:t>customer” </a:t>
            </a:r>
            <a:br>
              <a:rPr lang="en-US" dirty="0" smtClean="0"/>
            </a:br>
            <a:r>
              <a:rPr lang="en-US" sz="2200" dirty="0"/>
              <a:t>Michael Stahl’s derivative of Murphy’s Law</a:t>
            </a:r>
            <a:endParaRPr lang="it-IT" sz="22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62" y="2266793"/>
            <a:ext cx="6572250" cy="4357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06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42281"/>
            <a:ext cx="8228160" cy="508320"/>
          </a:xfrm>
          <a:ln/>
        </p:spPr>
        <p:txBody>
          <a:bodyPr/>
          <a:lstStyle/>
          <a:p>
            <a:pPr marL="444967" indent="-443527">
              <a:lnSpc>
                <a:spcPct val="102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it-IT" sz="3266" b="1">
                <a:latin typeface="Calibri Light" panose="020F0302020204030204" pitchFamily="34" charset="0"/>
                <a:cs typeface="Times New Roman" panose="02020603050405020304" pitchFamily="18" charset="0"/>
              </a:rPr>
              <a:t>Packaging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041" y="783721"/>
            <a:ext cx="8881920" cy="5942880"/>
          </a:xfrm>
          <a:ln/>
        </p:spPr>
        <p:txBody>
          <a:bodyPr/>
          <a:lstStyle/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/>
              <a:t>VViser è suddiviso in </a:t>
            </a:r>
            <a:r>
              <a:rPr lang="it-IT" b="1"/>
              <a:t>pacchetti</a:t>
            </a:r>
            <a:r>
              <a:rPr lang="it-IT"/>
              <a:t>:</a:t>
            </a:r>
          </a:p>
          <a:p>
            <a:pPr marL="829452" indent="-20592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 sz="1814" u="sng"/>
              <a:t>it.unisa.vviser.entity</a:t>
            </a:r>
          </a:p>
          <a:p>
            <a:pPr marL="829452" indent="-20592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 sz="1814" u="sng"/>
              <a:t>it.unisa.vviser.storage</a:t>
            </a:r>
          </a:p>
          <a:p>
            <a:pPr marL="829452" indent="-20592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 sz="1814" u="sng"/>
              <a:t>it.unisa.vviser.servlet</a:t>
            </a:r>
          </a:p>
          <a:p>
            <a:pPr marL="829452" indent="-20592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 sz="1814" u="sng"/>
              <a:t>it.unisa.vviser.exception</a:t>
            </a:r>
          </a:p>
          <a:p>
            <a:pPr marL="829452" indent="-20592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 sz="1814" u="sng"/>
              <a:t>it.unisa.vviser.test</a:t>
            </a:r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01" y="3722761"/>
            <a:ext cx="3900960" cy="228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283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 Case </a:t>
            </a:r>
            <a:r>
              <a:rPr lang="en-US" b="1" dirty="0" smtClean="0"/>
              <a:t>Diagrams </a:t>
            </a:r>
            <a:r>
              <a:rPr lang="en-US" b="1" dirty="0" err="1" smtClean="0"/>
              <a:t>Sistema</a:t>
            </a:r>
            <a:endParaRPr lang="it-IT" dirty="0"/>
          </a:p>
        </p:txBody>
      </p:sp>
      <p:pic>
        <p:nvPicPr>
          <p:cNvPr id="4" name="Segnaposto contenuto 3" descr="G:\Use Case Diagram GSI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65" y="1600200"/>
            <a:ext cx="4333469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3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1081"/>
            <a:ext cx="8228160" cy="450720"/>
          </a:xfrm>
          <a:ln/>
        </p:spPr>
        <p:txBody>
          <a:bodyPr/>
          <a:lstStyle/>
          <a:p>
            <a:pPr marL="444967" indent="-443527">
              <a:lnSpc>
                <a:spcPct val="102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it-IT" sz="2903">
                <a:latin typeface="Calibri Light" panose="020F0302020204030204" pitchFamily="34" charset="0"/>
                <a:cs typeface="Times New Roman" panose="02020603050405020304" pitchFamily="18" charset="0"/>
              </a:rPr>
              <a:t>Packaging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041" y="783721"/>
            <a:ext cx="8881920" cy="5942880"/>
          </a:xfrm>
          <a:ln/>
        </p:spPr>
        <p:txBody>
          <a:bodyPr/>
          <a:lstStyle/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/>
              <a:t>VViser è suddiviso in </a:t>
            </a:r>
            <a:r>
              <a:rPr lang="it-IT" b="1"/>
              <a:t>pacchetti</a:t>
            </a:r>
            <a:r>
              <a:rPr lang="it-IT"/>
              <a:t>:</a:t>
            </a:r>
          </a:p>
          <a:p>
            <a:pPr marL="829452" indent="-20592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 sz="1814" u="sng"/>
              <a:t>it.unisa.vviser.entity</a:t>
            </a:r>
          </a:p>
          <a:p>
            <a:pPr marL="829452" indent="-20592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 sz="1814" u="sng"/>
              <a:t>it.unisa.vviser.storage</a:t>
            </a:r>
          </a:p>
          <a:p>
            <a:pPr marL="829452" indent="-20592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 sz="1814" u="sng"/>
              <a:t>it.unisa.vviser.servlet</a:t>
            </a:r>
          </a:p>
          <a:p>
            <a:pPr marL="829452" indent="-20592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 sz="1814" u="sng"/>
              <a:t>it.unisa.vviser.exception</a:t>
            </a:r>
          </a:p>
          <a:p>
            <a:pPr marL="829452" indent="-20592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 sz="1814" u="sng"/>
              <a:t>it.unisa.vviser.test</a:t>
            </a:r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814" u="sng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01" y="3722761"/>
            <a:ext cx="3900960" cy="228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081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35202" rIns="91440" bIns="45720" rtlCol="0" anchor="t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it-IT"/>
              <a:t>Model View Controller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041" y="1175401"/>
            <a:ext cx="8817120" cy="5551200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/>
              <a:t>E' un pattern architetturale molto diffuso nello sviluppo di sistemi software. 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/>
              <a:t>Utilizzato per separare la logica di presentazione dei dati dalla logica di business.</a:t>
            </a:r>
          </a:p>
          <a:p>
            <a:pPr marL="0" indent="97921"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996"/>
          </a:p>
          <a:p>
            <a:pPr marL="0" indent="97921"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it-IT" sz="1996"/>
          </a:p>
          <a:p>
            <a:pPr marL="0" indent="97921"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 sz="1996"/>
              <a:t>Controller →  Servlet/Storage</a:t>
            </a:r>
          </a:p>
          <a:p>
            <a:pPr marL="0" indent="97921"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 sz="1996"/>
              <a:t>View → JSP</a:t>
            </a:r>
          </a:p>
          <a:p>
            <a:pPr marL="0" indent="97921"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it-IT" sz="1996"/>
              <a:t>Model → Entity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41" y="3649321"/>
            <a:ext cx="4049280" cy="203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746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0"/>
            <a:ext cx="8228160" cy="771840"/>
          </a:xfrm>
          <a:ln/>
        </p:spPr>
        <p:txBody>
          <a:bodyPr vert="horz" lIns="91440" tIns="35202" rIns="91440" bIns="45720" rtlCol="0" anchor="t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it-IT"/>
              <a:t>Design Pattern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241641"/>
            <a:ext cx="8228160" cy="4888800"/>
          </a:xfrm>
          <a:ln/>
        </p:spPr>
        <p:txBody>
          <a:bodyPr/>
          <a:lstStyle/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it-IT" b="1"/>
              <a:t>Singleton Design Pattern:</a:t>
            </a:r>
            <a:r>
              <a:rPr lang="it-IT"/>
              <a:t> VViser fa uso del Singleton Pattern nello Storage Layer per impedire la creazione di più di una istanza di oggetto.</a:t>
            </a:r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it-IT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it-IT" b="1"/>
              <a:t>Façade Design Pattern:</a:t>
            </a:r>
            <a:r>
              <a:rPr lang="it-IT"/>
              <a:t> VViser fa uso del Façade Pattern per permettere di accedere alle funzionalità di tutte le gestioni tramite un’unica interfaccia di più semplice utilizzo.</a:t>
            </a:r>
          </a:p>
        </p:txBody>
      </p:sp>
    </p:spTree>
    <p:extLst>
      <p:ext uri="{BB962C8B-B14F-4D97-AF65-F5344CB8AC3E}">
        <p14:creationId xmlns:p14="http://schemas.microsoft.com/office/powerpoint/2010/main" val="833614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35202" rIns="91440" bIns="45720" rtlCol="0" anchor="t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it-IT"/>
              <a:t>Manutenibilità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4525920"/>
          </a:xfrm>
          <a:ln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741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35268" rIns="91440" bIns="45720" rtlCol="0" anchor="t">
            <a:no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it-IT"/>
              <a:t>Tool &amp; Tecnologie utilizzate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56481" y="1604521"/>
            <a:ext cx="8228160" cy="45259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6001" rIns="0" bIns="0" rtlCol="0" anchor="ctr">
            <a:normAutofit/>
          </a:bodyPr>
          <a:lstStyle/>
          <a:p>
            <a:pPr marL="0" indent="0">
              <a:spcAft>
                <a:spcPct val="0"/>
              </a:spcAft>
              <a:buClrTx/>
              <a:buNone/>
              <a:tabLst>
                <a:tab pos="0" algn="l"/>
                <a:tab pos="650890" algn="l"/>
                <a:tab pos="1307539" algn="l"/>
                <a:tab pos="1964189" algn="l"/>
                <a:tab pos="2620839" algn="l"/>
                <a:tab pos="3277488" algn="l"/>
                <a:tab pos="393989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879796" algn="l"/>
                <a:tab pos="8144760" algn="l"/>
                <a:tab pos="8552287" algn="l"/>
                <a:tab pos="8959812" algn="l"/>
                <a:tab pos="9367339" algn="l"/>
                <a:tab pos="9777744" algn="l"/>
                <a:tab pos="9777744" algn="l"/>
                <a:tab pos="9779185" algn="l"/>
              </a:tabLst>
            </a:pPr>
            <a:r>
              <a:rPr lang="it-IT" sz="1814"/>
              <a:t>		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1" y="1728361"/>
            <a:ext cx="4802400" cy="179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21" y="3721321"/>
            <a:ext cx="4636800" cy="87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081" y="1604521"/>
            <a:ext cx="1959840" cy="178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1" y="4964041"/>
            <a:ext cx="346176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21" y="4899240"/>
            <a:ext cx="1764000" cy="12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761" y="4768201"/>
            <a:ext cx="2089440" cy="136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865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35268" rIns="91440" bIns="45720" rtlCol="0" anchor="t">
            <a:no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it-IT"/>
              <a:t>JSP/SERVLET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041" y="1195561"/>
            <a:ext cx="8881920" cy="5695200"/>
          </a:xfrm>
          <a:ln/>
        </p:spPr>
        <p:txBody>
          <a:bodyPr/>
          <a:lstStyle/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it-IT"/>
              <a:t>Il motore del nostro sistema è basato sulla tecnologia client/server implementata mediante Java Service Page/Servlet .</a:t>
            </a:r>
          </a:p>
          <a:p>
            <a:pPr marL="502568" indent="-496808">
              <a:buSzPct val="45000"/>
              <a:buFont typeface="Wingdings" panose="05000000000000000000" pitchFamily="2" charset="2"/>
              <a:buChar char=""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it-IT"/>
              <a:t>Una pagina JSP può quindi essere vista come una rappresentazione ad alto livello di un servlet  perchè all'atto della prima invocazione,viene tradotta automaticamente da un compilatore JSP in servlet. </a:t>
            </a:r>
          </a:p>
          <a:p>
            <a:pPr marL="502568" indent="-496808">
              <a:buSzPct val="45000"/>
              <a:buFont typeface="Wingdings" panose="05000000000000000000" pitchFamily="2" charset="2"/>
              <a:buChar char=""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r>
              <a:rPr lang="it-IT"/>
              <a:t>Per via di questa dipendenza concettuale,le JSP richiedono l'utilizzo di un Web server, di un servlet container, oltre che di un server specifico (motore JSP). Questo è il motivo per cui abbiamo utilizzato TOMCAT.</a:t>
            </a:r>
          </a:p>
        </p:txBody>
      </p:sp>
    </p:spTree>
    <p:extLst>
      <p:ext uri="{BB962C8B-B14F-4D97-AF65-F5344CB8AC3E}">
        <p14:creationId xmlns:p14="http://schemas.microsoft.com/office/powerpoint/2010/main" val="3266828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6720" cy="114336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it-IT"/>
              <a:t>Ma perchè JSP/SERVLET 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6720" cy="4524480"/>
          </a:xfrm>
          <a:ln/>
        </p:spPr>
        <p:txBody>
          <a:bodyPr/>
          <a:lstStyle/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it-IT"/>
              <a:t>Ovviamente per i sui tempi di sviluppo, la portabilità, la modificabilità, le prestazioni, e altri aspetti di qualità del software offerti dalla piattaforma Java.</a:t>
            </a:r>
          </a:p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it-IT"/>
          </a:p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it-IT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81" y="3462121"/>
            <a:ext cx="6661440" cy="254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493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180361"/>
            <a:ext cx="7706880" cy="56592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it-IT"/>
              <a:t>Struttura del progetto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" y="718921"/>
            <a:ext cx="9144000" cy="5847840"/>
          </a:xfrm>
          <a:ln/>
        </p:spPr>
        <p:txBody>
          <a:bodyPr/>
          <a:lstStyle/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it-IT"/>
          </a:p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it-IT"/>
          </a:p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it-IT"/>
          </a:p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it-IT"/>
          </a:p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it-IT"/>
          </a:p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it-IT"/>
          </a:p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it-IT"/>
          </a:p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it-IT" sz="1633"/>
          </a:p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it-IT" sz="1633" b="1"/>
          </a:p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it-IT" sz="1633" b="1"/>
          </a:p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it-IT" sz="1633" b="1"/>
          </a:p>
          <a:p>
            <a:pPr indent="-30528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36446" algn="l"/>
              </a:tabLst>
            </a:pPr>
            <a:endParaRPr lang="it-IT" sz="1633" b="1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21" y="914761"/>
            <a:ext cx="5551200" cy="574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16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6720" cy="114336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it-IT"/>
              <a:t>VViSeR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241640"/>
            <a:ext cx="8226720" cy="5224320"/>
          </a:xfrm>
          <a:ln/>
        </p:spPr>
        <p:txBody>
          <a:bodyPr/>
          <a:lstStyle/>
          <a:p>
            <a:pPr indent="-306725" algn="ctr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it-IT"/>
          </a:p>
          <a:p>
            <a:pPr indent="-306725" algn="ctr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it-IT"/>
          </a:p>
          <a:p>
            <a:pPr indent="-306725" algn="ctr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it-IT"/>
          </a:p>
          <a:p>
            <a:pPr indent="-306725" algn="ctr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it-IT"/>
          </a:p>
          <a:p>
            <a:pPr indent="-306725" algn="ctr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it-IT"/>
          </a:p>
          <a:p>
            <a:pPr indent="-306725" algn="ctr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it-IT"/>
          </a:p>
          <a:p>
            <a:pPr indent="-306725" algn="ctr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it-IT"/>
          </a:p>
          <a:p>
            <a:pPr indent="-306725" algn="ctr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it-IT"/>
              <a:t>Parte pubblica del sistema 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61" y="1280521"/>
            <a:ext cx="6194880" cy="387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920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114192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it-IT"/>
              <a:t>VviSeR-Area Ricercatore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41" y="1355401"/>
            <a:ext cx="7640640" cy="504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180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 Case </a:t>
            </a:r>
            <a:r>
              <a:rPr lang="en-US" b="1" dirty="0" smtClean="0"/>
              <a:t>Diagrams </a:t>
            </a:r>
            <a:r>
              <a:rPr lang="en-US" b="1" dirty="0" err="1" smtClean="0"/>
              <a:t>Utente</a:t>
            </a:r>
            <a:endParaRPr lang="it-IT" dirty="0"/>
          </a:p>
        </p:txBody>
      </p:sp>
      <p:pic>
        <p:nvPicPr>
          <p:cNvPr id="4" name="Segnaposto contenuto 3" descr="C:\Users\Anna\Google Drive\IS-GPS\NP_Anna\UCD_GUT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25" y="1600200"/>
            <a:ext cx="5401149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91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Implementazione dei requisiti di alta priorità</a:t>
            </a:r>
          </a:p>
          <a:p>
            <a:r>
              <a:rPr lang="it-IT" dirty="0" err="1" smtClean="0"/>
              <a:t>Testing</a:t>
            </a:r>
            <a:r>
              <a:rPr lang="it-IT" dirty="0" smtClean="0"/>
              <a:t> del sistema con il report delle </a:t>
            </a:r>
            <a:r>
              <a:rPr lang="it-IT" dirty="0" err="1" smtClean="0"/>
              <a:t>failure</a:t>
            </a:r>
            <a:r>
              <a:rPr lang="it-IT" dirty="0" smtClean="0"/>
              <a:t> rilevate</a:t>
            </a:r>
          </a:p>
          <a:p>
            <a:r>
              <a:rPr lang="it-IT" dirty="0" smtClean="0"/>
              <a:t>Consegna entro la data stabilita</a:t>
            </a:r>
          </a:p>
          <a:p>
            <a:pPr>
              <a:buNone/>
            </a:pP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9453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 smtClean="0"/>
          </a:p>
          <a:p>
            <a:r>
              <a:rPr lang="it-IT" dirty="0" smtClean="0"/>
              <a:t>Interfaccia utente da migliorare</a:t>
            </a:r>
          </a:p>
          <a:p>
            <a:r>
              <a:rPr lang="it-IT" dirty="0" smtClean="0"/>
              <a:t>Risoluzione dei bug identificati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309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Implementazione delle altre funzionalità</a:t>
            </a:r>
          </a:p>
          <a:p>
            <a:r>
              <a:rPr lang="it-IT" dirty="0" smtClean="0"/>
              <a:t>Migliorare l’esperienza dell’utente(help Online)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373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 Case </a:t>
            </a:r>
            <a:r>
              <a:rPr lang="en-US" b="1" dirty="0" smtClean="0"/>
              <a:t>Diagrams </a:t>
            </a:r>
            <a:r>
              <a:rPr lang="en-US" b="1" dirty="0" err="1" smtClean="0"/>
              <a:t>Prodotti</a:t>
            </a:r>
            <a:endParaRPr lang="it-IT" dirty="0"/>
          </a:p>
        </p:txBody>
      </p:sp>
      <p:pic>
        <p:nvPicPr>
          <p:cNvPr id="4" name="Segnaposto contenuto 3" descr="Use_Case_Diagram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4329" y="1600200"/>
            <a:ext cx="579534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 Case </a:t>
            </a:r>
            <a:r>
              <a:rPr lang="en-US" b="1" dirty="0" smtClean="0"/>
              <a:t>Diagrams Validazione</a:t>
            </a:r>
            <a:endParaRPr lang="it-IT" dirty="0"/>
          </a:p>
        </p:txBody>
      </p:sp>
      <p:pic>
        <p:nvPicPr>
          <p:cNvPr id="4" name="Segnaposto contenuto 3" descr="ucd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8866" y="1600200"/>
            <a:ext cx="696626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 Case </a:t>
            </a:r>
            <a:r>
              <a:rPr lang="en-US" b="1" dirty="0" smtClean="0"/>
              <a:t>Diagrams Valutazione</a:t>
            </a:r>
            <a:endParaRPr lang="it-IT" dirty="0"/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559683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mtClean="0"/>
              <a:t>CLASS </a:t>
            </a:r>
            <a:r>
              <a:rPr lang="it-IT" dirty="0" smtClean="0"/>
              <a:t>DIAGRAMS Sistema</a:t>
            </a:r>
            <a:endParaRPr lang="it-IT" dirty="0"/>
          </a:p>
        </p:txBody>
      </p:sp>
      <p:pic>
        <p:nvPicPr>
          <p:cNvPr id="4" name="Segnaposto contenuto 3" descr="C:\Users\Michele Roviello\Desktop\Main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67" y="1600200"/>
            <a:ext cx="760066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0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1027</Words>
  <Application>Microsoft Office PowerPoint</Application>
  <PresentationFormat>Presentazione su schermo (4:3)</PresentationFormat>
  <Paragraphs>214</Paragraphs>
  <Slides>52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Ione</vt:lpstr>
      <vt:lpstr>Presentazione standard di PowerPoint</vt:lpstr>
      <vt:lpstr>Sistema Proposto </vt:lpstr>
      <vt:lpstr>Sistema Proposto </vt:lpstr>
      <vt:lpstr>Use Case Diagrams Sistema</vt:lpstr>
      <vt:lpstr>Use Case Diagrams Utente</vt:lpstr>
      <vt:lpstr>Use Case Diagrams Prodotti</vt:lpstr>
      <vt:lpstr>Use Case Diagrams Validazione</vt:lpstr>
      <vt:lpstr>Use Case Diagrams Valutazione</vt:lpstr>
      <vt:lpstr>CLASS DIAGRAMS Sistema</vt:lpstr>
      <vt:lpstr>Design Goals</vt:lpstr>
      <vt:lpstr>Design Goals</vt:lpstr>
      <vt:lpstr>Design Goals</vt:lpstr>
      <vt:lpstr>Scelta dell’architettura di VViSeR</vt:lpstr>
      <vt:lpstr>Decomposizione in sottosistemi</vt:lpstr>
      <vt:lpstr>Decomposizione in sottosistemi</vt:lpstr>
      <vt:lpstr>Component Diagram</vt:lpstr>
      <vt:lpstr> </vt:lpstr>
      <vt:lpstr>TESTING</vt:lpstr>
      <vt:lpstr>Quando iniziare?</vt:lpstr>
      <vt:lpstr>Approcci al testing   </vt:lpstr>
      <vt:lpstr>CATEGORY PARTITION</vt:lpstr>
      <vt:lpstr>Registrazione account</vt:lpstr>
      <vt:lpstr>Presentazione standard di PowerPoint</vt:lpstr>
      <vt:lpstr>INSERIMENTO PRODOTTO</vt:lpstr>
      <vt:lpstr>Presentazione standard di PowerPoint</vt:lpstr>
      <vt:lpstr>Totale:</vt:lpstr>
      <vt:lpstr>JUNIT</vt:lpstr>
      <vt:lpstr>Componenti testate</vt:lpstr>
      <vt:lpstr>Esempi di utilizzo:  Gestione prodotto</vt:lpstr>
      <vt:lpstr>Esempi di utilizzo:  Gestione utente</vt:lpstr>
      <vt:lpstr>SELENIUM</vt:lpstr>
      <vt:lpstr>Esempi di utilizzo:  Inserisci-modifica-elimina     prodotto  </vt:lpstr>
      <vt:lpstr>TIR</vt:lpstr>
      <vt:lpstr>Bug rilevati</vt:lpstr>
      <vt:lpstr>Bug rilevati</vt:lpstr>
      <vt:lpstr>Bug rilevati </vt:lpstr>
      <vt:lpstr>Bug non rilevati</vt:lpstr>
      <vt:lpstr>“Irreproducible bugs become highly reproducible right after delivery to the customer”  Michael Stahl’s derivative of Murphy’s Law</vt:lpstr>
      <vt:lpstr>Packaging</vt:lpstr>
      <vt:lpstr>Packaging</vt:lpstr>
      <vt:lpstr>Model View Controller</vt:lpstr>
      <vt:lpstr>Design Pattern</vt:lpstr>
      <vt:lpstr>Manutenibilità</vt:lpstr>
      <vt:lpstr>Tool &amp; Tecnologie utilizzate</vt:lpstr>
      <vt:lpstr>JSP/SERVLET</vt:lpstr>
      <vt:lpstr>Ma perchè JSP/SERVLET ?</vt:lpstr>
      <vt:lpstr>Struttura del progetto</vt:lpstr>
      <vt:lpstr>VViSeR</vt:lpstr>
      <vt:lpstr>VviSeR-Area Ricercatore</vt:lpstr>
      <vt:lpstr>conclusione</vt:lpstr>
      <vt:lpstr>conclusione</vt:lpstr>
      <vt:lpstr>Sviluppi futuri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APPROCCIO AL TESTING</dc:title>
  <dc:creator>Simone</dc:creator>
  <cp:lastModifiedBy>Anna Feola</cp:lastModifiedBy>
  <cp:revision>44</cp:revision>
  <dcterms:created xsi:type="dcterms:W3CDTF">2014-01-17T13:59:47Z</dcterms:created>
  <dcterms:modified xsi:type="dcterms:W3CDTF">2014-01-20T15:17:31Z</dcterms:modified>
</cp:coreProperties>
</file>