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63" r:id="rId5"/>
    <p:sldId id="262" r:id="rId6"/>
    <p:sldId id="261" r:id="rId7"/>
    <p:sldId id="265" r:id="rId8"/>
    <p:sldId id="258" r:id="rId9"/>
    <p:sldId id="259" r:id="rId10"/>
    <p:sldId id="260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TESTING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«</a:t>
            </a:r>
            <a:r>
              <a:rPr lang="it-IT" dirty="0" err="1" smtClean="0"/>
              <a:t>Pay</a:t>
            </a:r>
            <a:r>
              <a:rPr lang="it-IT" dirty="0" smtClean="0"/>
              <a:t> </a:t>
            </a:r>
            <a:r>
              <a:rPr lang="it-IT" dirty="0" err="1" smtClean="0"/>
              <a:t>attention</a:t>
            </a:r>
            <a:r>
              <a:rPr lang="it-IT" dirty="0" smtClean="0"/>
              <a:t> to </a:t>
            </a:r>
            <a:r>
              <a:rPr lang="it-IT" dirty="0" err="1" smtClean="0"/>
              <a:t>zeros</a:t>
            </a:r>
            <a:r>
              <a:rPr lang="it-IT" dirty="0" smtClean="0"/>
              <a:t>. </a:t>
            </a: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zero, </a:t>
            </a:r>
            <a:r>
              <a:rPr lang="it-IT" dirty="0" err="1" smtClean="0"/>
              <a:t>someone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</a:t>
            </a:r>
            <a:r>
              <a:rPr lang="it-IT" dirty="0" err="1" smtClean="0"/>
              <a:t>devide</a:t>
            </a:r>
            <a:r>
              <a:rPr lang="it-IT" dirty="0" smtClean="0"/>
              <a:t> by </a:t>
            </a:r>
            <a:r>
              <a:rPr lang="it-IT" dirty="0" err="1" smtClean="0"/>
              <a:t>it</a:t>
            </a:r>
            <a:r>
              <a:rPr lang="it-IT" dirty="0" smtClean="0"/>
              <a:t>.»</a:t>
            </a:r>
          </a:p>
          <a:p>
            <a:r>
              <a:rPr lang="it-IT" dirty="0" smtClean="0"/>
              <a:t>	</a:t>
            </a:r>
            <a:r>
              <a:rPr lang="it-IT" dirty="0" err="1" smtClean="0"/>
              <a:t>Cem</a:t>
            </a:r>
            <a:r>
              <a:rPr lang="it-IT" dirty="0" smtClean="0"/>
              <a:t> </a:t>
            </a:r>
            <a:r>
              <a:rPr lang="it-IT" dirty="0" err="1" smtClean="0"/>
              <a:t>Kaner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436" y="-111707"/>
            <a:ext cx="3837904" cy="434018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862" y="0"/>
            <a:ext cx="3336925" cy="386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1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Bug rilevati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25" y="1384300"/>
            <a:ext cx="7306029" cy="4965700"/>
          </a:xfrm>
          <a:prstGeom prst="rect">
            <a:avLst/>
          </a:prstGeom>
        </p:spPr>
      </p:pic>
      <p:sp>
        <p:nvSpPr>
          <p:cNvPr id="5" name="Ovale 4"/>
          <p:cNvSpPr/>
          <p:nvPr/>
        </p:nvSpPr>
        <p:spPr>
          <a:xfrm>
            <a:off x="6032500" y="4622800"/>
            <a:ext cx="3035300" cy="8001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Fumetto 3 5"/>
          <p:cNvSpPr/>
          <p:nvPr/>
        </p:nvSpPr>
        <p:spPr>
          <a:xfrm>
            <a:off x="7986712" y="2990850"/>
            <a:ext cx="3722688" cy="17526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Il sistema permette di inserire un prodotto con titolo composto da caratteri </a:t>
            </a:r>
            <a:r>
              <a:rPr lang="it-IT" dirty="0" err="1" smtClean="0"/>
              <a:t>space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666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Bug rilevati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607823"/>
            <a:ext cx="9467850" cy="4829175"/>
          </a:xfrm>
          <a:prstGeom prst="rect">
            <a:avLst/>
          </a:prstGeom>
        </p:spPr>
      </p:pic>
      <p:sp>
        <p:nvSpPr>
          <p:cNvPr id="7" name="Ovale 6"/>
          <p:cNvSpPr/>
          <p:nvPr/>
        </p:nvSpPr>
        <p:spPr>
          <a:xfrm>
            <a:off x="4011612" y="5339722"/>
            <a:ext cx="5957888" cy="8001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7"/>
          <p:cNvSpPr>
            <a:spLocks noGrp="1"/>
          </p:cNvSpPr>
          <p:nvPr>
            <p:ph idx="1"/>
          </p:nvPr>
        </p:nvSpPr>
        <p:spPr>
          <a:xfrm>
            <a:off x="6310312" y="3835400"/>
            <a:ext cx="5792788" cy="134684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Il sistema dovrebbe rimanere sulla stessa pagina, notificando la presenza di campi non validi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033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13425" y="281558"/>
            <a:ext cx="8911687" cy="1280890"/>
          </a:xfrm>
        </p:spPr>
        <p:txBody>
          <a:bodyPr/>
          <a:lstStyle/>
          <a:p>
            <a:r>
              <a:rPr lang="it-IT" dirty="0" smtClean="0"/>
              <a:t>Bug rilevati</a:t>
            </a:r>
            <a:br>
              <a:rPr lang="it-IT" dirty="0" smtClean="0"/>
            </a:b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8351" y="867401"/>
            <a:ext cx="6890217" cy="5935997"/>
          </a:xfrm>
          <a:prstGeom prst="rect">
            <a:avLst/>
          </a:prstGeom>
        </p:spPr>
      </p:pic>
      <p:sp>
        <p:nvSpPr>
          <p:cNvPr id="6" name="Segnaposto contenuto 7"/>
          <p:cNvSpPr txBox="1">
            <a:spLocks/>
          </p:cNvSpPr>
          <p:nvPr/>
        </p:nvSpPr>
        <p:spPr>
          <a:xfrm>
            <a:off x="5969268" y="4254500"/>
            <a:ext cx="5792788" cy="134684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 smtClean="0"/>
              <a:t>Il sistema consente di inserire una provincia di nascita composta di caratteri </a:t>
            </a:r>
            <a:r>
              <a:rPr lang="it-IT" dirty="0" err="1" smtClean="0"/>
              <a:t>space</a:t>
            </a:r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5750192" y="5704058"/>
            <a:ext cx="2238376" cy="57752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833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Bug non rilevati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92925" y="2298700"/>
            <a:ext cx="8915400" cy="3777622"/>
          </a:xfrm>
        </p:spPr>
        <p:txBody>
          <a:bodyPr>
            <a:normAutofit/>
          </a:bodyPr>
          <a:lstStyle/>
          <a:p>
            <a:r>
              <a:rPr lang="it-IT" sz="3600" dirty="0" smtClean="0"/>
              <a:t>Il </a:t>
            </a:r>
            <a:r>
              <a:rPr lang="it-IT" sz="3600" dirty="0" err="1" smtClean="0"/>
              <a:t>category</a:t>
            </a:r>
            <a:r>
              <a:rPr lang="it-IT" sz="3600" dirty="0" smtClean="0"/>
              <a:t> </a:t>
            </a:r>
            <a:r>
              <a:rPr lang="it-IT" sz="3600" dirty="0" err="1" smtClean="0"/>
              <a:t>partition</a:t>
            </a:r>
            <a:r>
              <a:rPr lang="it-IT" sz="3600" dirty="0" smtClean="0"/>
              <a:t> non ha permesso di rilevare bug relativi alla sicurezza del sistema.</a:t>
            </a:r>
          </a:p>
          <a:p>
            <a:r>
              <a:rPr lang="it-IT" sz="3600" dirty="0" smtClean="0"/>
              <a:t>In particolare non è ancora ben definito il controllo degli accessi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149634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126325" y="243110"/>
            <a:ext cx="8911687" cy="128089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“Irreproducible </a:t>
            </a:r>
            <a:r>
              <a:rPr lang="en-US" dirty="0"/>
              <a:t>bugs become highly </a:t>
            </a:r>
            <a:r>
              <a:rPr lang="en-US" dirty="0" smtClean="0"/>
              <a:t>reproducible </a:t>
            </a:r>
            <a:r>
              <a:rPr lang="en-US" dirty="0"/>
              <a:t>right after delivery to the </a:t>
            </a:r>
            <a:r>
              <a:rPr lang="en-US" dirty="0" smtClean="0"/>
              <a:t>customer” </a:t>
            </a:r>
            <a:br>
              <a:rPr lang="en-US" dirty="0" smtClean="0"/>
            </a:br>
            <a:r>
              <a:rPr lang="en-US" sz="2200" dirty="0" smtClean="0"/>
              <a:t>Michael </a:t>
            </a:r>
            <a:r>
              <a:rPr lang="en-US" sz="2200" dirty="0"/>
              <a:t>Stahl’s derivative of Murphy’s </a:t>
            </a:r>
            <a:r>
              <a:rPr lang="en-US" sz="2200" dirty="0" smtClean="0"/>
              <a:t>Law</a:t>
            </a:r>
            <a:endParaRPr lang="it-IT" sz="22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050" y="2163762"/>
            <a:ext cx="6572250" cy="43576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3062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Quando iniziare?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15" y="1264555"/>
            <a:ext cx="3380196" cy="359319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265" y="1445522"/>
            <a:ext cx="2199846" cy="2199846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799" y="503132"/>
            <a:ext cx="3219761" cy="3926163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268" y="1568743"/>
            <a:ext cx="2143125" cy="2143125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113" y="2899412"/>
            <a:ext cx="2857440" cy="4044375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1636">
            <a:off x="6889964" y="4561969"/>
            <a:ext cx="1045773" cy="183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6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Approcci al </a:t>
            </a:r>
            <a:r>
              <a:rPr lang="it-IT" dirty="0" err="1" smtClean="0"/>
              <a:t>testing</a:t>
            </a:r>
            <a:r>
              <a:rPr lang="it-IT" dirty="0" smtClean="0"/>
              <a:t>	</a:t>
            </a:r>
            <a:br>
              <a:rPr lang="it-IT" dirty="0" smtClean="0"/>
            </a:br>
            <a:r>
              <a:rPr lang="it-IT" dirty="0"/>
              <a:t>	</a:t>
            </a:r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4536025" y="229688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BLACK-BOX</a:t>
            </a:r>
            <a:endParaRPr lang="it-IT" dirty="0"/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6193375" y="3969655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CATEGORY-PARTITION</a:t>
            </a:r>
            <a:endParaRPr lang="it-IT" dirty="0"/>
          </a:p>
        </p:txBody>
      </p:sp>
      <p:cxnSp>
        <p:nvCxnSpPr>
          <p:cNvPr id="7" name="Connettore 1 6"/>
          <p:cNvCxnSpPr/>
          <p:nvPr/>
        </p:nvCxnSpPr>
        <p:spPr>
          <a:xfrm>
            <a:off x="3143250" y="142875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1 7"/>
          <p:cNvCxnSpPr/>
          <p:nvPr/>
        </p:nvCxnSpPr>
        <p:spPr>
          <a:xfrm flipH="1">
            <a:off x="3143250" y="2724150"/>
            <a:ext cx="1392776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1 12"/>
          <p:cNvCxnSpPr/>
          <p:nvPr/>
        </p:nvCxnSpPr>
        <p:spPr>
          <a:xfrm>
            <a:off x="4536025" y="2743200"/>
            <a:ext cx="0" cy="1562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/>
          <p:nvPr/>
        </p:nvCxnSpPr>
        <p:spPr>
          <a:xfrm flipH="1">
            <a:off x="4536025" y="4286250"/>
            <a:ext cx="1657352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magin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93" y="2815955"/>
            <a:ext cx="4238063" cy="414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9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32805" y="558449"/>
            <a:ext cx="8911687" cy="1280890"/>
          </a:xfrm>
        </p:spPr>
        <p:txBody>
          <a:bodyPr/>
          <a:lstStyle/>
          <a:p>
            <a:r>
              <a:rPr lang="it-IT" dirty="0" smtClean="0"/>
              <a:t>CATEGORY PARTITION</a:t>
            </a:r>
            <a:endParaRPr lang="it-IT" dirty="0"/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1924347" y="516573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Test Cases</a:t>
            </a:r>
            <a:endParaRPr lang="it-IT" dirty="0"/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2739559" y="2077298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Categoria</a:t>
            </a:r>
            <a:endParaRPr lang="it-IT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3586834" y="2693064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Scelta</a:t>
            </a:r>
            <a:endParaRPr lang="it-IT" dirty="0"/>
          </a:p>
        </p:txBody>
      </p:sp>
      <p:sp>
        <p:nvSpPr>
          <p:cNvPr id="8" name="Titolo 1"/>
          <p:cNvSpPr txBox="1">
            <a:spLocks/>
          </p:cNvSpPr>
          <p:nvPr/>
        </p:nvSpPr>
        <p:spPr>
          <a:xfrm>
            <a:off x="4434109" y="330883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Vincoli</a:t>
            </a:r>
            <a:endParaRPr lang="it-IT" dirty="0"/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1923222" y="4221861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Test </a:t>
            </a:r>
            <a:r>
              <a:rPr lang="it-IT" dirty="0" err="1" smtClean="0"/>
              <a:t>Frames</a:t>
            </a:r>
            <a:endParaRPr lang="it-IT" dirty="0"/>
          </a:p>
        </p:txBody>
      </p:sp>
      <p:sp>
        <p:nvSpPr>
          <p:cNvPr id="11" name="Titolo 1"/>
          <p:cNvSpPr txBox="1">
            <a:spLocks/>
          </p:cNvSpPr>
          <p:nvPr/>
        </p:nvSpPr>
        <p:spPr>
          <a:xfrm>
            <a:off x="1923222" y="1419003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Parametri - Ambiente</a:t>
            </a:r>
            <a:endParaRPr lang="it-IT" dirty="0"/>
          </a:p>
        </p:txBody>
      </p:sp>
      <p:sp>
        <p:nvSpPr>
          <p:cNvPr id="12" name="Titolo 1"/>
          <p:cNvSpPr txBox="1">
            <a:spLocks/>
          </p:cNvSpPr>
          <p:nvPr/>
        </p:nvSpPr>
        <p:spPr>
          <a:xfrm>
            <a:off x="7424003" y="4338766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Test Suite</a:t>
            </a:r>
            <a:endParaRPr lang="it-IT" dirty="0"/>
          </a:p>
        </p:txBody>
      </p:sp>
      <p:cxnSp>
        <p:nvCxnSpPr>
          <p:cNvPr id="14" name="Connettore 2 13"/>
          <p:cNvCxnSpPr>
            <a:stCxn id="11" idx="1"/>
          </p:cNvCxnSpPr>
          <p:nvPr/>
        </p:nvCxnSpPr>
        <p:spPr>
          <a:xfrm>
            <a:off x="1923222" y="2059448"/>
            <a:ext cx="2510887" cy="180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 flipH="1">
            <a:off x="3406140" y="3866486"/>
            <a:ext cx="1027969" cy="35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/>
          <p:nvPr/>
        </p:nvCxnSpPr>
        <p:spPr>
          <a:xfrm>
            <a:off x="3178665" y="4862306"/>
            <a:ext cx="0" cy="303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/>
          <p:nvPr/>
        </p:nvCxnSpPr>
        <p:spPr>
          <a:xfrm flipV="1">
            <a:off x="4434109" y="4730159"/>
            <a:ext cx="2913132" cy="738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olo 1"/>
          <p:cNvSpPr txBox="1">
            <a:spLocks/>
          </p:cNvSpPr>
          <p:nvPr/>
        </p:nvSpPr>
        <p:spPr>
          <a:xfrm>
            <a:off x="7736156" y="5806177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Alcuni esempi…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3263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INSERIMENTO PRODOTTO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162048"/>
            <a:ext cx="6911683" cy="5573109"/>
          </a:xfrm>
        </p:spPr>
      </p:pic>
    </p:spTree>
    <p:extLst>
      <p:ext uri="{BB962C8B-B14F-4D97-AF65-F5344CB8AC3E}">
        <p14:creationId xmlns:p14="http://schemas.microsoft.com/office/powerpoint/2010/main" val="274438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402" y="102877"/>
            <a:ext cx="4546047" cy="6755123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449" y="311467"/>
            <a:ext cx="4768923" cy="4969193"/>
          </a:xfrm>
          <a:prstGeom prst="rect">
            <a:avLst/>
          </a:prstGeom>
        </p:spPr>
      </p:pic>
      <p:sp>
        <p:nvSpPr>
          <p:cNvPr id="9" name="Titolo 1"/>
          <p:cNvSpPr txBox="1">
            <a:spLocks/>
          </p:cNvSpPr>
          <p:nvPr/>
        </p:nvSpPr>
        <p:spPr>
          <a:xfrm>
            <a:off x="6242449" y="5135518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it-IT" dirty="0"/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6332652" y="5135518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400" dirty="0" smtClean="0"/>
              <a:t>#parametri: 21</a:t>
            </a:r>
          </a:p>
          <a:p>
            <a:r>
              <a:rPr lang="it-IT" sz="2400" dirty="0" smtClean="0"/>
              <a:t>#categorie: 24</a:t>
            </a:r>
          </a:p>
          <a:p>
            <a:r>
              <a:rPr lang="it-IT" sz="2400" dirty="0" smtClean="0"/>
              <a:t>#scelte: 49    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13606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49383" y="150130"/>
            <a:ext cx="8911687" cy="1280890"/>
          </a:xfrm>
        </p:spPr>
        <p:txBody>
          <a:bodyPr/>
          <a:lstStyle/>
          <a:p>
            <a:r>
              <a:rPr lang="it-IT" dirty="0" smtClean="0"/>
              <a:t>Registrazione account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448" y="790575"/>
            <a:ext cx="477202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7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 noGrp="1"/>
          </p:cNvSpPr>
          <p:nvPr>
            <p:ph idx="1"/>
          </p:nvPr>
        </p:nvSpPr>
        <p:spPr>
          <a:xfrm>
            <a:off x="8912366" y="4969189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400" dirty="0" smtClean="0"/>
              <a:t>#parametri: 10</a:t>
            </a:r>
          </a:p>
          <a:p>
            <a:r>
              <a:rPr lang="it-IT" sz="2400" dirty="0" smtClean="0"/>
              <a:t>#categorie: 11</a:t>
            </a:r>
          </a:p>
          <a:p>
            <a:r>
              <a:rPr lang="it-IT" sz="2400" dirty="0" smtClean="0"/>
              <a:t>#scelte: 50    </a:t>
            </a:r>
            <a:endParaRPr lang="it-IT" sz="240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081" y="515152"/>
            <a:ext cx="5095875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9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Totale: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39503">
            <a:off x="2215394" y="1612622"/>
            <a:ext cx="7153176" cy="3815025"/>
          </a:xfrm>
          <a:prstGeom prst="rect">
            <a:avLst/>
          </a:prstGeom>
        </p:spPr>
      </p:pic>
      <p:sp>
        <p:nvSpPr>
          <p:cNvPr id="6" name="Titolo 1"/>
          <p:cNvSpPr txBox="1">
            <a:spLocks/>
          </p:cNvSpPr>
          <p:nvPr/>
        </p:nvSpPr>
        <p:spPr>
          <a:xfrm>
            <a:off x="7736156" y="509644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#test </a:t>
            </a:r>
            <a:r>
              <a:rPr lang="it-IT" dirty="0" err="1" smtClean="0"/>
              <a:t>cases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59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140</TotalTime>
  <Words>166</Words>
  <Application>Microsoft Office PowerPoint</Application>
  <PresentationFormat>Widescreen</PresentationFormat>
  <Paragraphs>36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Filo</vt:lpstr>
      <vt:lpstr>TESTING</vt:lpstr>
      <vt:lpstr>Quando iniziare?</vt:lpstr>
      <vt:lpstr>Approcci al testing   </vt:lpstr>
      <vt:lpstr>CATEGORY PARTITION</vt:lpstr>
      <vt:lpstr>INSERIMENTO PRODOTTO</vt:lpstr>
      <vt:lpstr>Presentazione standard di PowerPoint</vt:lpstr>
      <vt:lpstr>Registrazione account</vt:lpstr>
      <vt:lpstr>Presentazione standard di PowerPoint</vt:lpstr>
      <vt:lpstr>Totale:</vt:lpstr>
      <vt:lpstr>Bug rilevati</vt:lpstr>
      <vt:lpstr>Bug rilevati</vt:lpstr>
      <vt:lpstr>Bug rilevati </vt:lpstr>
      <vt:lpstr>Bug non rilevati</vt:lpstr>
      <vt:lpstr>“Irreproducible bugs become highly reproducible right after delivery to the customer”  Michael Stahl’s derivative of Murphy’s Law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APPROCCIO AL TESTING</dc:title>
  <dc:creator>Simone</dc:creator>
  <cp:lastModifiedBy>Simone</cp:lastModifiedBy>
  <cp:revision>29</cp:revision>
  <dcterms:created xsi:type="dcterms:W3CDTF">2014-01-17T13:59:47Z</dcterms:created>
  <dcterms:modified xsi:type="dcterms:W3CDTF">2014-01-17T16:20:26Z</dcterms:modified>
</cp:coreProperties>
</file>