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75" r:id="rId7"/>
    <p:sldId id="276" r:id="rId8"/>
    <p:sldId id="271" r:id="rId9"/>
    <p:sldId id="277" r:id="rId10"/>
    <p:sldId id="278" r:id="rId11"/>
    <p:sldId id="274" r:id="rId12"/>
    <p:sldId id="279" r:id="rId13"/>
    <p:sldId id="283" r:id="rId14"/>
    <p:sldId id="281" r:id="rId15"/>
    <p:sldId id="284" r:id="rId16"/>
    <p:sldId id="280" r:id="rId17"/>
    <p:sldId id="282" r:id="rId18"/>
    <p:sldId id="285" r:id="rId19"/>
    <p:sldId id="286" r:id="rId20"/>
    <p:sldId id="263" r:id="rId21"/>
    <p:sldId id="268" r:id="rId22"/>
    <p:sldId id="264" r:id="rId23"/>
    <p:sldId id="266" r:id="rId24"/>
    <p:sldId id="287" r:id="rId25"/>
    <p:sldId id="288" r:id="rId26"/>
    <p:sldId id="289" r:id="rId27"/>
    <p:sldId id="290" r:id="rId28"/>
    <p:sldId id="291" r:id="rId29"/>
    <p:sldId id="267" r:id="rId30"/>
    <p:sldId id="269"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r>
              <a:rPr lang="it-IT" sz="1600" dirty="0">
                <a:solidFill>
                  <a:schemeClr val="tx1"/>
                </a:solidFill>
              </a:rPr>
              <a:t> </a:t>
            </a:r>
          </a:p>
          <a:p>
            <a:pPr algn="l"/>
            <a:r>
              <a:rPr lang="it-IT" sz="1600" dirty="0">
                <a:solidFill>
                  <a:schemeClr val="tx1"/>
                </a:solidFill>
              </a:rPr>
              <a:t>Michele Claudio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pic>
        <p:nvPicPr>
          <p:cNvPr id="7" name="Content Placeholder 6">
            <a:extLst>
              <a:ext uri="{FF2B5EF4-FFF2-40B4-BE49-F238E27FC236}">
                <a16:creationId xmlns:a16="http://schemas.microsoft.com/office/drawing/2014/main" id="{49246A06-62A0-4D48-BEA0-047053D43A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050" y="2074443"/>
            <a:ext cx="4536701" cy="3402526"/>
          </a:xfrm>
        </p:spPr>
      </p:pic>
    </p:spTree>
    <p:extLst>
      <p:ext uri="{BB962C8B-B14F-4D97-AF65-F5344CB8AC3E}">
        <p14:creationId xmlns:p14="http://schemas.microsoft.com/office/powerpoint/2010/main" val="376717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432360" y="514924"/>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a:xfrm>
            <a:off x="4966649" y="536789"/>
            <a:ext cx="4513541" cy="5526437"/>
          </a:xfrm>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pic>
        <p:nvPicPr>
          <p:cNvPr id="2" name="Picture 1">
            <a:extLst>
              <a:ext uri="{FF2B5EF4-FFF2-40B4-BE49-F238E27FC236}">
                <a16:creationId xmlns:a16="http://schemas.microsoft.com/office/drawing/2014/main" id="{E92F3C19-69A3-4096-8022-1E2EDA70B59B}"/>
              </a:ext>
            </a:extLst>
          </p:cNvPr>
          <p:cNvPicPr>
            <a:picLocks noChangeAspect="1"/>
          </p:cNvPicPr>
          <p:nvPr/>
        </p:nvPicPr>
        <p:blipFill>
          <a:blip r:embed="rId2"/>
          <a:stretch>
            <a:fillRect/>
          </a:stretch>
        </p:blipFill>
        <p:spPr>
          <a:xfrm>
            <a:off x="228507" y="2271292"/>
            <a:ext cx="4069104" cy="2315416"/>
          </a:xfrm>
          <a:prstGeom prst="rect">
            <a:avLst/>
          </a:prstGeom>
        </p:spPr>
      </p:pic>
      <p:pic>
        <p:nvPicPr>
          <p:cNvPr id="3" name="Picture 2">
            <a:extLst>
              <a:ext uri="{FF2B5EF4-FFF2-40B4-BE49-F238E27FC236}">
                <a16:creationId xmlns:a16="http://schemas.microsoft.com/office/drawing/2014/main" id="{B5CF0E76-0858-49AA-B24A-D1532D334BFF}"/>
              </a:ext>
            </a:extLst>
          </p:cNvPr>
          <p:cNvPicPr>
            <a:picLocks noChangeAspect="1"/>
          </p:cNvPicPr>
          <p:nvPr/>
        </p:nvPicPr>
        <p:blipFill>
          <a:blip r:embed="rId3"/>
          <a:stretch>
            <a:fillRect/>
          </a:stretch>
        </p:blipFill>
        <p:spPr>
          <a:xfrm>
            <a:off x="2359624" y="4259077"/>
            <a:ext cx="2405532" cy="1804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78ED6888-53A5-4507-9687-30C8CCF35C2E}"/>
              </a:ext>
            </a:extLst>
          </p:cNvPr>
          <p:cNvPicPr>
            <a:picLocks noChangeAspect="1"/>
          </p:cNvPicPr>
          <p:nvPr/>
        </p:nvPicPr>
        <p:blipFill>
          <a:blip r:embed="rId4"/>
          <a:stretch>
            <a:fillRect/>
          </a:stretch>
        </p:blipFill>
        <p:spPr>
          <a:xfrm>
            <a:off x="74967" y="4780416"/>
            <a:ext cx="2083164" cy="1351443"/>
          </a:xfrm>
          <a:prstGeom prst="rect">
            <a:avLst/>
          </a:prstGeom>
        </p:spPr>
      </p:pic>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Analysis</a:t>
            </a:r>
          </a:p>
        </p:txBody>
      </p:sp>
      <p:sp>
        <p:nvSpPr>
          <p:cNvPr id="3" name="CasellaDiTesto 2">
            <a:extLst>
              <a:ext uri="{FF2B5EF4-FFF2-40B4-BE49-F238E27FC236}">
                <a16:creationId xmlns:a16="http://schemas.microsoft.com/office/drawing/2014/main" id="{F529D1BE-3A93-1F89-955C-42BDCA2F5B85}"/>
              </a:ext>
            </a:extLst>
          </p:cNvPr>
          <p:cNvSpPr txBox="1"/>
          <p:nvPr/>
        </p:nvSpPr>
        <p:spPr>
          <a:xfrm>
            <a:off x="832876" y="1554169"/>
            <a:ext cx="8596668" cy="2267287"/>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a:t>Data Analysis </a:t>
            </a:r>
            <a:r>
              <a:rPr lang="it-IT" dirty="0" err="1"/>
              <a:t>is</a:t>
            </a:r>
            <a:r>
              <a:rPr lang="it-IT" dirty="0"/>
              <a:t> the </a:t>
            </a:r>
            <a:r>
              <a:rPr lang="it-IT" dirty="0" err="1"/>
              <a:t>block</a:t>
            </a:r>
            <a:r>
              <a:rPr lang="it-IT" dirty="0"/>
              <a:t> </a:t>
            </a:r>
            <a:r>
              <a:rPr lang="it-IT" dirty="0" err="1"/>
              <a:t>which</a:t>
            </a:r>
            <a:r>
              <a:rPr lang="it-IT" dirty="0"/>
              <a:t> </a:t>
            </a:r>
            <a:r>
              <a:rPr lang="it-IT" dirty="0" err="1"/>
              <a:t>manages</a:t>
            </a:r>
            <a:r>
              <a:rPr lang="it-IT" dirty="0"/>
              <a:t> </a:t>
            </a:r>
            <a:r>
              <a:rPr lang="it-IT" dirty="0" err="1"/>
              <a:t>all</a:t>
            </a:r>
            <a:r>
              <a:rPr lang="it-IT" dirty="0"/>
              <a:t> the energy data </a:t>
            </a:r>
            <a:r>
              <a:rPr lang="it-IT" dirty="0" err="1"/>
              <a:t>provided</a:t>
            </a:r>
            <a:r>
              <a:rPr lang="it-IT" dirty="0"/>
              <a:t> by the energy </a:t>
            </a:r>
            <a:r>
              <a:rPr lang="it-IT" dirty="0" err="1"/>
              <a:t>sensors</a:t>
            </a:r>
            <a:r>
              <a:rPr lang="it-IT" dirty="0"/>
              <a:t>. Tese information </a:t>
            </a:r>
            <a:r>
              <a:rPr lang="it-IT" dirty="0" err="1"/>
              <a:t>regards</a:t>
            </a:r>
            <a:r>
              <a:rPr lang="it-IT" dirty="0"/>
              <a:t>:</a:t>
            </a:r>
          </a:p>
          <a:p>
            <a:pPr marL="285750" indent="-285750">
              <a:spcBef>
                <a:spcPts val="1000"/>
              </a:spcBef>
              <a:buFont typeface="Wingdings" panose="05000000000000000000" pitchFamily="2" charset="2"/>
              <a:buChar char="Ø"/>
            </a:pPr>
            <a:r>
              <a:rPr lang="it-IT" dirty="0"/>
              <a:t>The </a:t>
            </a:r>
            <a:r>
              <a:rPr lang="it-IT" dirty="0" err="1"/>
              <a:t>percentage</a:t>
            </a:r>
            <a:r>
              <a:rPr lang="it-IT" dirty="0"/>
              <a:t> of the car </a:t>
            </a:r>
            <a:r>
              <a:rPr lang="it-IT" dirty="0" err="1"/>
              <a:t>battery</a:t>
            </a:r>
            <a:r>
              <a:rPr lang="it-IT" dirty="0"/>
              <a:t>;</a:t>
            </a:r>
          </a:p>
          <a:p>
            <a:pPr marL="285750" indent="-285750">
              <a:spcBef>
                <a:spcPts val="1000"/>
              </a:spcBef>
              <a:buFont typeface="Wingdings" panose="05000000000000000000" pitchFamily="2" charset="2"/>
              <a:buChar char="Ø"/>
            </a:pPr>
            <a:r>
              <a:rPr lang="it-IT" dirty="0" err="1"/>
              <a:t>Environmental</a:t>
            </a:r>
            <a:r>
              <a:rPr lang="it-IT" dirty="0"/>
              <a:t> temperature;</a:t>
            </a:r>
          </a:p>
          <a:p>
            <a:pPr marL="285750" indent="-285750">
              <a:spcBef>
                <a:spcPts val="1000"/>
              </a:spcBef>
              <a:buFont typeface="Wingdings" panose="05000000000000000000" pitchFamily="2" charset="2"/>
              <a:buChar char="Ø"/>
            </a:pPr>
            <a:r>
              <a:rPr lang="it-IT" dirty="0" err="1"/>
              <a:t>Photon</a:t>
            </a:r>
            <a:r>
              <a:rPr lang="it-IT" dirty="0"/>
              <a:t>.</a:t>
            </a:r>
          </a:p>
        </p:txBody>
      </p:sp>
      <p:sp>
        <p:nvSpPr>
          <p:cNvPr id="37" name="CasellaDiTesto 36">
            <a:extLst>
              <a:ext uri="{FF2B5EF4-FFF2-40B4-BE49-F238E27FC236}">
                <a16:creationId xmlns:a16="http://schemas.microsoft.com/office/drawing/2014/main" id="{188175DA-03D2-D5EC-D400-3F67A0C2DFF3}"/>
              </a:ext>
            </a:extLst>
          </p:cNvPr>
          <p:cNvSpPr txBox="1"/>
          <p:nvPr/>
        </p:nvSpPr>
        <p:spPr>
          <a:xfrm>
            <a:off x="1971210" y="4365833"/>
            <a:ext cx="6008915" cy="1882567"/>
          </a:xfrm>
          <a:prstGeom prst="rect">
            <a:avLst/>
          </a:prstGeom>
          <a:noFill/>
        </p:spPr>
        <p:txBody>
          <a:bodyPr wrap="square" rtlCol="0">
            <a:spAutoFit/>
          </a:bodyPr>
          <a:lstStyle/>
          <a:p>
            <a:pPr algn="ctr">
              <a:spcBef>
                <a:spcPts val="1000"/>
              </a:spcBef>
            </a:pPr>
            <a:r>
              <a:rPr lang="it-IT" b="1" dirty="0" err="1"/>
              <a:t>Communication</a:t>
            </a:r>
            <a:r>
              <a:rPr lang="it-IT" b="1" dirty="0"/>
              <a:t> with:</a:t>
            </a:r>
          </a:p>
          <a:p>
            <a:pPr marL="285750" indent="-285750">
              <a:spcBef>
                <a:spcPts val="1000"/>
              </a:spcBef>
              <a:buFont typeface="Wingdings" panose="05000000000000000000" pitchFamily="2" charset="2"/>
              <a:buChar char="q"/>
            </a:pPr>
            <a:r>
              <a:rPr lang="it-IT" u="sng" dirty="0" err="1"/>
              <a:t>Sensors</a:t>
            </a:r>
            <a:r>
              <a:rPr lang="it-IT" dirty="0"/>
              <a:t>: </a:t>
            </a:r>
            <a:r>
              <a:rPr lang="it-IT" dirty="0" err="1"/>
              <a:t>using</a:t>
            </a:r>
            <a:r>
              <a:rPr lang="it-IT" dirty="0"/>
              <a:t> the MQTT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data;</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u="sng" dirty="0" err="1"/>
              <a:t>ThingSpeak</a:t>
            </a:r>
            <a:r>
              <a:rPr lang="it-IT" u="sng" dirty="0"/>
              <a:t> Adapter</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provide</a:t>
            </a:r>
            <a:r>
              <a:rPr lang="it-IT" dirty="0"/>
              <a:t> the </a:t>
            </a:r>
            <a:r>
              <a:rPr lang="it-IT" dirty="0" err="1"/>
              <a:t>measurements</a:t>
            </a:r>
            <a:r>
              <a:rPr lang="it-IT" dirty="0"/>
              <a:t>.</a:t>
            </a:r>
          </a:p>
        </p:txBody>
      </p:sp>
    </p:spTree>
    <p:extLst>
      <p:ext uri="{BB962C8B-B14F-4D97-AF65-F5344CB8AC3E}">
        <p14:creationId xmlns:p14="http://schemas.microsoft.com/office/powerpoint/2010/main" val="150779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sellaDiTesto 60">
            <a:extLst>
              <a:ext uri="{FF2B5EF4-FFF2-40B4-BE49-F238E27FC236}">
                <a16:creationId xmlns:a16="http://schemas.microsoft.com/office/drawing/2014/main" id="{D82D4751-2630-9712-CE18-2A79996AE840}"/>
              </a:ext>
            </a:extLst>
          </p:cNvPr>
          <p:cNvSpPr txBox="1"/>
          <p:nvPr/>
        </p:nvSpPr>
        <p:spPr>
          <a:xfrm>
            <a:off x="3555688" y="500185"/>
            <a:ext cx="4254759" cy="646331"/>
          </a:xfrm>
          <a:prstGeom prst="rect">
            <a:avLst/>
          </a:prstGeom>
          <a:noFill/>
        </p:spPr>
        <p:txBody>
          <a:bodyPr wrap="square" rtlCol="0">
            <a:spAutoFit/>
          </a:bodyPr>
          <a:lstStyle/>
          <a:p>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endParaRPr lang="it-IT" dirty="0"/>
          </a:p>
        </p:txBody>
      </p:sp>
      <p:sp>
        <p:nvSpPr>
          <p:cNvPr id="69" name="CasellaDiTesto 68">
            <a:extLst>
              <a:ext uri="{FF2B5EF4-FFF2-40B4-BE49-F238E27FC236}">
                <a16:creationId xmlns:a16="http://schemas.microsoft.com/office/drawing/2014/main" id="{4CCB5161-3DBC-50A7-A7E7-1FC770EE1885}"/>
              </a:ext>
            </a:extLst>
          </p:cNvPr>
          <p:cNvSpPr txBox="1"/>
          <p:nvPr/>
        </p:nvSpPr>
        <p:spPr>
          <a:xfrm>
            <a:off x="1056608" y="1465027"/>
            <a:ext cx="6345188" cy="774571"/>
          </a:xfrm>
          <a:prstGeom prst="rect">
            <a:avLst/>
          </a:prstGeom>
          <a:noFill/>
        </p:spPr>
        <p:txBody>
          <a:bodyPr wrap="square" rtlCol="0">
            <a:spAutoFit/>
          </a:bodyPr>
          <a:lstStyle/>
          <a:p>
            <a:pPr>
              <a:spcBef>
                <a:spcPts val="1000"/>
              </a:spcBef>
            </a:pPr>
            <a:r>
              <a:rPr lang="it-IT" b="1" dirty="0"/>
              <a:t>How </a:t>
            </a:r>
            <a:r>
              <a:rPr lang="it-IT" b="1" dirty="0" err="1"/>
              <a:t>does</a:t>
            </a:r>
            <a:r>
              <a:rPr lang="it-IT" b="1" dirty="0"/>
              <a:t> </a:t>
            </a:r>
            <a:r>
              <a:rPr lang="it-IT" b="1" dirty="0" err="1"/>
              <a:t>it</a:t>
            </a:r>
            <a:r>
              <a:rPr lang="it-IT" b="1" dirty="0"/>
              <a:t> </a:t>
            </a:r>
            <a:r>
              <a:rPr lang="it-IT" b="1" dirty="0" err="1"/>
              <a:t>get</a:t>
            </a:r>
            <a:r>
              <a:rPr lang="it-IT" b="1" dirty="0"/>
              <a:t> </a:t>
            </a:r>
            <a:r>
              <a:rPr lang="it-IT" b="1" dirty="0" err="1"/>
              <a:t>these</a:t>
            </a:r>
            <a:r>
              <a:rPr lang="it-IT" b="1" dirty="0"/>
              <a:t> data?</a:t>
            </a:r>
          </a:p>
          <a:p>
            <a:pPr>
              <a:spcBef>
                <a:spcPts val="1000"/>
              </a:spcBef>
            </a:pPr>
            <a:r>
              <a:rPr lang="it-IT" dirty="0" err="1"/>
              <a:t>It</a:t>
            </a:r>
            <a:r>
              <a:rPr lang="it-IT" dirty="0"/>
              <a:t> </a:t>
            </a:r>
            <a:r>
              <a:rPr lang="it-IT" dirty="0" err="1"/>
              <a:t>uses</a:t>
            </a:r>
            <a:r>
              <a:rPr lang="it-IT" dirty="0"/>
              <a:t> the MQTT </a:t>
            </a:r>
            <a:r>
              <a:rPr lang="it-IT" dirty="0" err="1"/>
              <a:t>communication</a:t>
            </a:r>
            <a:r>
              <a:rPr lang="it-IT" dirty="0"/>
              <a:t> </a:t>
            </a:r>
            <a:r>
              <a:rPr lang="it-IT" dirty="0" err="1"/>
              <a:t>protocol</a:t>
            </a:r>
            <a:r>
              <a:rPr lang="it-IT" dirty="0"/>
              <a:t> </a:t>
            </a:r>
          </a:p>
        </p:txBody>
      </p:sp>
      <p:sp>
        <p:nvSpPr>
          <p:cNvPr id="89" name="Rettangolo con angoli arrotondati 88">
            <a:extLst>
              <a:ext uri="{FF2B5EF4-FFF2-40B4-BE49-F238E27FC236}">
                <a16:creationId xmlns:a16="http://schemas.microsoft.com/office/drawing/2014/main" id="{5FC59D74-EAC1-7A74-2C56-BE8F97A521F8}"/>
              </a:ext>
            </a:extLst>
          </p:cNvPr>
          <p:cNvSpPr/>
          <p:nvPr/>
        </p:nvSpPr>
        <p:spPr>
          <a:xfrm>
            <a:off x="987510" y="2819576"/>
            <a:ext cx="1412222" cy="5494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a:t>Temperature </a:t>
            </a:r>
            <a:r>
              <a:rPr lang="it-IT" sz="1400" dirty="0" err="1"/>
              <a:t>sensor</a:t>
            </a:r>
            <a:endParaRPr lang="it-IT" sz="1400" dirty="0"/>
          </a:p>
        </p:txBody>
      </p:sp>
      <p:sp>
        <p:nvSpPr>
          <p:cNvPr id="90" name="Rettangolo con angoli arrotondati 89">
            <a:extLst>
              <a:ext uri="{FF2B5EF4-FFF2-40B4-BE49-F238E27FC236}">
                <a16:creationId xmlns:a16="http://schemas.microsoft.com/office/drawing/2014/main" id="{A1CEF44D-D1B4-8741-9674-BB1EE93FDAE5}"/>
              </a:ext>
            </a:extLst>
          </p:cNvPr>
          <p:cNvSpPr/>
          <p:nvPr/>
        </p:nvSpPr>
        <p:spPr>
          <a:xfrm>
            <a:off x="4872532" y="3890865"/>
            <a:ext cx="1223468" cy="5691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sz="1400" dirty="0"/>
              <a:t>Message Broker</a:t>
            </a:r>
          </a:p>
        </p:txBody>
      </p:sp>
      <p:sp>
        <p:nvSpPr>
          <p:cNvPr id="91" name="Rettangolo con angoli arrotondati 90">
            <a:extLst>
              <a:ext uri="{FF2B5EF4-FFF2-40B4-BE49-F238E27FC236}">
                <a16:creationId xmlns:a16="http://schemas.microsoft.com/office/drawing/2014/main" id="{FC6366AD-C09D-0879-6EAD-54CB3355EAF8}"/>
              </a:ext>
            </a:extLst>
          </p:cNvPr>
          <p:cNvSpPr/>
          <p:nvPr/>
        </p:nvSpPr>
        <p:spPr>
          <a:xfrm>
            <a:off x="910103" y="4074824"/>
            <a:ext cx="1412222" cy="6463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Photon</a:t>
            </a:r>
            <a:r>
              <a:rPr lang="it-IT" sz="1400" dirty="0"/>
              <a:t> </a:t>
            </a:r>
            <a:r>
              <a:rPr lang="it-IT" sz="1400" dirty="0" err="1"/>
              <a:t>sensor</a:t>
            </a:r>
            <a:endParaRPr lang="it-IT" sz="1400" dirty="0"/>
          </a:p>
        </p:txBody>
      </p:sp>
      <p:sp>
        <p:nvSpPr>
          <p:cNvPr id="92" name="Rettangolo con angoli arrotondati 91">
            <a:extLst>
              <a:ext uri="{FF2B5EF4-FFF2-40B4-BE49-F238E27FC236}">
                <a16:creationId xmlns:a16="http://schemas.microsoft.com/office/drawing/2014/main" id="{BC6CCF73-5AAA-97C2-534C-8B8F983104F1}"/>
              </a:ext>
            </a:extLst>
          </p:cNvPr>
          <p:cNvSpPr/>
          <p:nvPr/>
        </p:nvSpPr>
        <p:spPr>
          <a:xfrm>
            <a:off x="1126967" y="5700729"/>
            <a:ext cx="1577846" cy="501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Battery</a:t>
            </a:r>
            <a:r>
              <a:rPr lang="it-IT" sz="1400" dirty="0"/>
              <a:t> detector</a:t>
            </a:r>
          </a:p>
        </p:txBody>
      </p:sp>
      <p:cxnSp>
        <p:nvCxnSpPr>
          <p:cNvPr id="93" name="Connettore 2 92">
            <a:extLst>
              <a:ext uri="{FF2B5EF4-FFF2-40B4-BE49-F238E27FC236}">
                <a16:creationId xmlns:a16="http://schemas.microsoft.com/office/drawing/2014/main" id="{5CBC5804-7CFB-895E-FE72-405C79B1642C}"/>
              </a:ext>
            </a:extLst>
          </p:cNvPr>
          <p:cNvCxnSpPr>
            <a:cxnSpLocks/>
          </p:cNvCxnSpPr>
          <p:nvPr/>
        </p:nvCxnSpPr>
        <p:spPr>
          <a:xfrm flipV="1">
            <a:off x="2712432" y="4281399"/>
            <a:ext cx="2141673" cy="168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ttore 2 93">
            <a:extLst>
              <a:ext uri="{FF2B5EF4-FFF2-40B4-BE49-F238E27FC236}">
                <a16:creationId xmlns:a16="http://schemas.microsoft.com/office/drawing/2014/main" id="{B92019FA-B951-CFAE-02FD-A3DEF472B1A5}"/>
              </a:ext>
            </a:extLst>
          </p:cNvPr>
          <p:cNvCxnSpPr>
            <a:cxnSpLocks/>
            <a:stCxn id="91" idx="3"/>
            <a:endCxn id="90" idx="1"/>
          </p:cNvCxnSpPr>
          <p:nvPr/>
        </p:nvCxnSpPr>
        <p:spPr>
          <a:xfrm flipV="1">
            <a:off x="2322325" y="4175449"/>
            <a:ext cx="2550207" cy="22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ettangolo ad angolo ripiegato 94">
            <a:extLst>
              <a:ext uri="{FF2B5EF4-FFF2-40B4-BE49-F238E27FC236}">
                <a16:creationId xmlns:a16="http://schemas.microsoft.com/office/drawing/2014/main" id="{288E460E-383C-5899-C4BF-943CCF22B35A}"/>
              </a:ext>
            </a:extLst>
          </p:cNvPr>
          <p:cNvSpPr/>
          <p:nvPr/>
        </p:nvSpPr>
        <p:spPr>
          <a:xfrm rot="10800000">
            <a:off x="3555688" y="4946246"/>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cxnSp>
        <p:nvCxnSpPr>
          <p:cNvPr id="96" name="Connettore 2 95">
            <a:extLst>
              <a:ext uri="{FF2B5EF4-FFF2-40B4-BE49-F238E27FC236}">
                <a16:creationId xmlns:a16="http://schemas.microsoft.com/office/drawing/2014/main" id="{6A915457-38E7-7F66-F5B6-17260C1E5D15}"/>
              </a:ext>
            </a:extLst>
          </p:cNvPr>
          <p:cNvCxnSpPr>
            <a:cxnSpLocks/>
          </p:cNvCxnSpPr>
          <p:nvPr/>
        </p:nvCxnSpPr>
        <p:spPr>
          <a:xfrm>
            <a:off x="2424907" y="3085834"/>
            <a:ext cx="2429198" cy="100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ttangolo ad angolo ripiegato 96">
            <a:extLst>
              <a:ext uri="{FF2B5EF4-FFF2-40B4-BE49-F238E27FC236}">
                <a16:creationId xmlns:a16="http://schemas.microsoft.com/office/drawing/2014/main" id="{C0C3EA6F-FF9D-3A50-555D-4AE4764B9588}"/>
              </a:ext>
            </a:extLst>
          </p:cNvPr>
          <p:cNvSpPr/>
          <p:nvPr/>
        </p:nvSpPr>
        <p:spPr>
          <a:xfrm rot="10800000">
            <a:off x="3098558" y="4033557"/>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8" name="Rettangolo ad angolo ripiegato 97">
            <a:extLst>
              <a:ext uri="{FF2B5EF4-FFF2-40B4-BE49-F238E27FC236}">
                <a16:creationId xmlns:a16="http://schemas.microsoft.com/office/drawing/2014/main" id="{D00828B6-3B35-26AB-F0DF-FDAE7B74F379}"/>
              </a:ext>
            </a:extLst>
          </p:cNvPr>
          <p:cNvSpPr/>
          <p:nvPr/>
        </p:nvSpPr>
        <p:spPr>
          <a:xfrm rot="10800000">
            <a:off x="2801135" y="3162860"/>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9" name="CasellaDiTesto 98">
            <a:extLst>
              <a:ext uri="{FF2B5EF4-FFF2-40B4-BE49-F238E27FC236}">
                <a16:creationId xmlns:a16="http://schemas.microsoft.com/office/drawing/2014/main" id="{BC40C540-FF88-F49C-E9F0-9023CD6D678A}"/>
              </a:ext>
            </a:extLst>
          </p:cNvPr>
          <p:cNvSpPr txBox="1"/>
          <p:nvPr/>
        </p:nvSpPr>
        <p:spPr>
          <a:xfrm>
            <a:off x="3044906" y="4241748"/>
            <a:ext cx="657807" cy="338554"/>
          </a:xfrm>
          <a:prstGeom prst="rect">
            <a:avLst/>
          </a:prstGeom>
          <a:noFill/>
        </p:spPr>
        <p:txBody>
          <a:bodyPr wrap="square" rtlCol="0">
            <a:spAutoFit/>
          </a:bodyPr>
          <a:lstStyle/>
          <a:p>
            <a:pPr algn="ctr"/>
            <a:r>
              <a:rPr lang="it-IT" sz="800" dirty="0"/>
              <a:t>Message</a:t>
            </a:r>
            <a:br>
              <a:rPr lang="it-IT" sz="800" dirty="0"/>
            </a:br>
            <a:r>
              <a:rPr lang="it-IT" sz="800" dirty="0"/>
              <a:t>(topic 2)</a:t>
            </a:r>
          </a:p>
        </p:txBody>
      </p:sp>
      <p:sp>
        <p:nvSpPr>
          <p:cNvPr id="100" name="CasellaDiTesto 99">
            <a:extLst>
              <a:ext uri="{FF2B5EF4-FFF2-40B4-BE49-F238E27FC236}">
                <a16:creationId xmlns:a16="http://schemas.microsoft.com/office/drawing/2014/main" id="{A065C632-8950-2C68-5C92-65BCCAC5FFD7}"/>
              </a:ext>
            </a:extLst>
          </p:cNvPr>
          <p:cNvSpPr txBox="1"/>
          <p:nvPr/>
        </p:nvSpPr>
        <p:spPr>
          <a:xfrm>
            <a:off x="2801134" y="3352729"/>
            <a:ext cx="641482" cy="615553"/>
          </a:xfrm>
          <a:prstGeom prst="rect">
            <a:avLst/>
          </a:prstGeom>
          <a:noFill/>
        </p:spPr>
        <p:txBody>
          <a:bodyPr wrap="square" rtlCol="0">
            <a:spAutoFit/>
          </a:bodyPr>
          <a:lstStyle/>
          <a:p>
            <a:r>
              <a:rPr lang="it-IT" sz="800" dirty="0"/>
              <a:t>Message</a:t>
            </a:r>
            <a:br>
              <a:rPr lang="it-IT" sz="800" dirty="0"/>
            </a:br>
            <a:r>
              <a:rPr lang="it-IT" sz="800" dirty="0"/>
              <a:t>(topic 1)</a:t>
            </a:r>
          </a:p>
          <a:p>
            <a:endParaRPr lang="it-IT" dirty="0"/>
          </a:p>
        </p:txBody>
      </p:sp>
      <p:sp>
        <p:nvSpPr>
          <p:cNvPr id="101" name="CasellaDiTesto 100">
            <a:extLst>
              <a:ext uri="{FF2B5EF4-FFF2-40B4-BE49-F238E27FC236}">
                <a16:creationId xmlns:a16="http://schemas.microsoft.com/office/drawing/2014/main" id="{1CBB3743-C24F-99C0-5F94-4B3228E335D9}"/>
              </a:ext>
            </a:extLst>
          </p:cNvPr>
          <p:cNvSpPr txBox="1"/>
          <p:nvPr/>
        </p:nvSpPr>
        <p:spPr>
          <a:xfrm>
            <a:off x="3548068" y="5145442"/>
            <a:ext cx="681134" cy="615553"/>
          </a:xfrm>
          <a:prstGeom prst="rect">
            <a:avLst/>
          </a:prstGeom>
          <a:noFill/>
        </p:spPr>
        <p:txBody>
          <a:bodyPr wrap="square" rtlCol="0">
            <a:spAutoFit/>
          </a:bodyPr>
          <a:lstStyle/>
          <a:p>
            <a:r>
              <a:rPr lang="it-IT" sz="800" dirty="0"/>
              <a:t>Message</a:t>
            </a:r>
            <a:br>
              <a:rPr lang="it-IT" sz="800" dirty="0"/>
            </a:br>
            <a:r>
              <a:rPr lang="it-IT" sz="800" dirty="0"/>
              <a:t>(topic 3)</a:t>
            </a:r>
          </a:p>
          <a:p>
            <a:endParaRPr lang="it-IT" dirty="0"/>
          </a:p>
        </p:txBody>
      </p:sp>
      <p:cxnSp>
        <p:nvCxnSpPr>
          <p:cNvPr id="102" name="Connettore 2 101">
            <a:extLst>
              <a:ext uri="{FF2B5EF4-FFF2-40B4-BE49-F238E27FC236}">
                <a16:creationId xmlns:a16="http://schemas.microsoft.com/office/drawing/2014/main" id="{6A706031-63AB-7E3E-F1A9-B50E5AA9741A}"/>
              </a:ext>
            </a:extLst>
          </p:cNvPr>
          <p:cNvCxnSpPr>
            <a:cxnSpLocks/>
            <a:stCxn id="90" idx="3"/>
          </p:cNvCxnSpPr>
          <p:nvPr/>
        </p:nvCxnSpPr>
        <p:spPr>
          <a:xfrm>
            <a:off x="6096000" y="4175449"/>
            <a:ext cx="1332144" cy="43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ttangolo con angoli arrotondati 102">
            <a:extLst>
              <a:ext uri="{FF2B5EF4-FFF2-40B4-BE49-F238E27FC236}">
                <a16:creationId xmlns:a16="http://schemas.microsoft.com/office/drawing/2014/main" id="{C0AC6D48-0BA4-CA94-21FD-3813757315B4}"/>
              </a:ext>
            </a:extLst>
          </p:cNvPr>
          <p:cNvSpPr/>
          <p:nvPr/>
        </p:nvSpPr>
        <p:spPr>
          <a:xfrm>
            <a:off x="7428144" y="3939649"/>
            <a:ext cx="1642187" cy="569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Data </a:t>
            </a:r>
            <a:r>
              <a:rPr lang="it-IT" dirty="0" err="1"/>
              <a:t>Analisys</a:t>
            </a:r>
            <a:endParaRPr lang="it-IT" dirty="0"/>
          </a:p>
        </p:txBody>
      </p:sp>
      <p:sp>
        <p:nvSpPr>
          <p:cNvPr id="104" name="Rettangolo ad angolo ripiegato 103">
            <a:extLst>
              <a:ext uri="{FF2B5EF4-FFF2-40B4-BE49-F238E27FC236}">
                <a16:creationId xmlns:a16="http://schemas.microsoft.com/office/drawing/2014/main" id="{A1625C87-01E0-C8E4-C5B1-34A625D46E9F}"/>
              </a:ext>
            </a:extLst>
          </p:cNvPr>
          <p:cNvSpPr/>
          <p:nvPr/>
        </p:nvSpPr>
        <p:spPr>
          <a:xfrm rot="10800000">
            <a:off x="6610529" y="4077931"/>
            <a:ext cx="418706" cy="56917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5" name="Rettangolo ad angolo ripiegato 104">
            <a:extLst>
              <a:ext uri="{FF2B5EF4-FFF2-40B4-BE49-F238E27FC236}">
                <a16:creationId xmlns:a16="http://schemas.microsoft.com/office/drawing/2014/main" id="{56072918-9870-86DE-8202-73753E507553}"/>
              </a:ext>
            </a:extLst>
          </p:cNvPr>
          <p:cNvSpPr/>
          <p:nvPr/>
        </p:nvSpPr>
        <p:spPr>
          <a:xfrm rot="10800000">
            <a:off x="6434918" y="4257216"/>
            <a:ext cx="401220" cy="569168"/>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6" name="Rettangolo ad angolo ripiegato 105">
            <a:extLst>
              <a:ext uri="{FF2B5EF4-FFF2-40B4-BE49-F238E27FC236}">
                <a16:creationId xmlns:a16="http://schemas.microsoft.com/office/drawing/2014/main" id="{D0BA91F1-E094-D0CD-E1BB-F6E8F240E380}"/>
              </a:ext>
            </a:extLst>
          </p:cNvPr>
          <p:cNvSpPr/>
          <p:nvPr/>
        </p:nvSpPr>
        <p:spPr>
          <a:xfrm rot="10800000">
            <a:off x="6294675" y="4444577"/>
            <a:ext cx="401218" cy="553155"/>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7" name="CasellaDiTesto 106">
            <a:extLst>
              <a:ext uri="{FF2B5EF4-FFF2-40B4-BE49-F238E27FC236}">
                <a16:creationId xmlns:a16="http://schemas.microsoft.com/office/drawing/2014/main" id="{F83B5158-AD95-DA41-3AC6-BEB9600EEB31}"/>
              </a:ext>
            </a:extLst>
          </p:cNvPr>
          <p:cNvSpPr txBox="1"/>
          <p:nvPr/>
        </p:nvSpPr>
        <p:spPr>
          <a:xfrm>
            <a:off x="7547118" y="4492643"/>
            <a:ext cx="1523213" cy="246221"/>
          </a:xfrm>
          <a:prstGeom prst="rect">
            <a:avLst/>
          </a:prstGeom>
          <a:noFill/>
        </p:spPr>
        <p:txBody>
          <a:bodyPr wrap="square" rtlCol="0">
            <a:spAutoFit/>
          </a:bodyPr>
          <a:lstStyle/>
          <a:p>
            <a:r>
              <a:rPr lang="it-IT" sz="1000" dirty="0" err="1"/>
              <a:t>Subscribed</a:t>
            </a:r>
            <a:r>
              <a:rPr lang="it-IT" sz="1000" dirty="0"/>
              <a:t> to </a:t>
            </a:r>
            <a:r>
              <a:rPr lang="it-IT" sz="1000" dirty="0" err="1"/>
              <a:t>all</a:t>
            </a:r>
            <a:r>
              <a:rPr lang="it-IT" sz="1000" dirty="0"/>
              <a:t> </a:t>
            </a:r>
            <a:r>
              <a:rPr lang="it-IT" sz="1000" dirty="0" err="1"/>
              <a:t>topics</a:t>
            </a:r>
            <a:endParaRPr lang="it-IT" sz="1000" dirty="0"/>
          </a:p>
        </p:txBody>
      </p:sp>
    </p:spTree>
    <p:extLst>
      <p:ext uri="{BB962C8B-B14F-4D97-AF65-F5344CB8AC3E}">
        <p14:creationId xmlns:p14="http://schemas.microsoft.com/office/powerpoint/2010/main" val="339022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336FF-C3CF-0F44-6BA5-5DE0396122F0}"/>
              </a:ext>
            </a:extLst>
          </p:cNvPr>
          <p:cNvSpPr>
            <a:spLocks noGrp="1"/>
          </p:cNvSpPr>
          <p:nvPr>
            <p:ph type="title"/>
          </p:nvPr>
        </p:nvSpPr>
        <p:spPr/>
        <p:txBody>
          <a:bodyPr/>
          <a:lstStyle/>
          <a:p>
            <a:pPr algn="ctr"/>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br>
              <a:rPr lang="it-IT" dirty="0"/>
            </a:br>
            <a:endParaRPr lang="it-IT" dirty="0"/>
          </a:p>
        </p:txBody>
      </p:sp>
      <p:sp>
        <p:nvSpPr>
          <p:cNvPr id="3" name="CasellaDiTesto 2">
            <a:extLst>
              <a:ext uri="{FF2B5EF4-FFF2-40B4-BE49-F238E27FC236}">
                <a16:creationId xmlns:a16="http://schemas.microsoft.com/office/drawing/2014/main" id="{1D8E9AEE-D723-1290-22D4-A781F516DBA2}"/>
              </a:ext>
            </a:extLst>
          </p:cNvPr>
          <p:cNvSpPr txBox="1"/>
          <p:nvPr/>
        </p:nvSpPr>
        <p:spPr>
          <a:xfrm>
            <a:off x="1618206" y="1782745"/>
            <a:ext cx="6714924" cy="4483279"/>
          </a:xfrm>
          <a:prstGeom prst="rect">
            <a:avLst/>
          </a:prstGeom>
          <a:noFill/>
        </p:spPr>
        <p:txBody>
          <a:bodyPr wrap="square" rtlCol="0">
            <a:spAutoFit/>
          </a:bodyPr>
          <a:lstStyle/>
          <a:p>
            <a:pPr algn="ctr">
              <a:spcBef>
                <a:spcPts val="1000"/>
              </a:spcBef>
            </a:pPr>
            <a:r>
              <a:rPr lang="it-IT" b="1" dirty="0"/>
              <a:t>How </a:t>
            </a:r>
            <a:r>
              <a:rPr lang="it-IT" b="1" dirty="0" err="1"/>
              <a:t>it</a:t>
            </a:r>
            <a:r>
              <a:rPr lang="it-IT" b="1" dirty="0"/>
              <a:t> works?</a:t>
            </a:r>
          </a:p>
          <a:p>
            <a:pPr>
              <a:spcBef>
                <a:spcPts val="1000"/>
              </a:spcBef>
            </a:pPr>
            <a:r>
              <a:rPr kumimoji="0" lang="it-IT" altLang="it-IT" b="0" i="0" strike="noStrike" cap="none" normalizeH="0" baseline="0" dirty="0">
                <a:ln>
                  <a:noFill/>
                </a:ln>
                <a:solidFill>
                  <a:schemeClr val="tx1"/>
                </a:solidFill>
                <a:effectLst/>
              </a:rPr>
              <a:t>After </a:t>
            </a:r>
            <a:r>
              <a:rPr kumimoji="0" lang="it-IT" altLang="it-IT" b="0" i="0" strike="noStrike" cap="none" normalizeH="0" baseline="0" dirty="0" err="1">
                <a:ln>
                  <a:noFill/>
                </a:ln>
                <a:solidFill>
                  <a:schemeClr val="tx1"/>
                </a:solidFill>
                <a:effectLst/>
              </a:rPr>
              <a:t>subscribing</a:t>
            </a:r>
            <a:r>
              <a:rPr kumimoji="0" lang="it-IT" altLang="it-IT" b="0" i="0" strike="noStrike" cap="none" normalizeH="0" baseline="0" dirty="0">
                <a:ln>
                  <a:noFill/>
                </a:ln>
                <a:solidFill>
                  <a:schemeClr val="tx1"/>
                </a:solidFill>
                <a:effectLst/>
              </a:rPr>
              <a:t> to the topic, </a:t>
            </a:r>
            <a:r>
              <a:rPr kumimoji="0" lang="it-IT" altLang="it-IT" b="0" i="0" strike="noStrike" cap="none" normalizeH="0" baseline="0" dirty="0" err="1">
                <a:ln>
                  <a:noFill/>
                </a:ln>
                <a:solidFill>
                  <a:schemeClr val="tx1"/>
                </a:solidFill>
                <a:effectLst/>
              </a:rPr>
              <a:t>it</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retrives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manages</a:t>
            </a:r>
            <a:r>
              <a:rPr kumimoji="0" lang="it-IT" altLang="it-IT" b="0" i="0" strike="noStrike" cap="none" normalizeH="0" baseline="0" dirty="0">
                <a:ln>
                  <a:noFill/>
                </a:ln>
                <a:solidFill>
                  <a:schemeClr val="tx1"/>
                </a:solidFill>
                <a:effectLst/>
              </a:rPr>
              <a:t> and </a:t>
            </a:r>
            <a:r>
              <a:rPr kumimoji="0" lang="it-IT" altLang="it-IT" b="0" i="0" strike="noStrike" cap="none" normalizeH="0" baseline="0" dirty="0" err="1">
                <a:ln>
                  <a:noFill/>
                </a:ln>
                <a:solidFill>
                  <a:schemeClr val="tx1"/>
                </a:solidFill>
                <a:effectLst/>
              </a:rPr>
              <a:t>collects</a:t>
            </a:r>
            <a:r>
              <a:rPr kumimoji="0" lang="it-IT" altLang="it-IT" b="0" i="0" strike="noStrike" cap="none" normalizeH="0" baseline="0" dirty="0">
                <a:ln>
                  <a:noFill/>
                </a:ln>
                <a:solidFill>
                  <a:schemeClr val="tx1"/>
                </a:solidFill>
                <a:effectLst/>
              </a:rPr>
              <a:t> the data in a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containing</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all</a:t>
            </a:r>
            <a:r>
              <a:rPr kumimoji="0" lang="it-IT" altLang="it-IT" b="0" i="0" strike="noStrike" cap="none" normalizeH="0" baseline="0" dirty="0">
                <a:ln>
                  <a:noFill/>
                </a:ln>
                <a:solidFill>
                  <a:schemeClr val="tx1"/>
                </a:solidFill>
                <a:effectLst/>
              </a:rPr>
              <a:t> the </a:t>
            </a:r>
            <a:r>
              <a:rPr kumimoji="0" lang="it-IT" altLang="it-IT" b="0" i="0" strike="noStrike" cap="none" normalizeH="0" baseline="0" dirty="0" err="1">
                <a:ln>
                  <a:noFill/>
                </a:ln>
                <a:solidFill>
                  <a:schemeClr val="tx1"/>
                </a:solidFill>
                <a:effectLst/>
              </a:rPr>
              <a:t>informations</a:t>
            </a:r>
            <a:r>
              <a:rPr kumimoji="0" lang="it-IT" altLang="it-IT" b="0" i="0" strike="noStrike" cap="none" normalizeH="0" baseline="0" dirty="0">
                <a:ln>
                  <a:noFill/>
                </a:ln>
                <a:solidFill>
                  <a:schemeClr val="tx1"/>
                </a:solidFill>
                <a:effectLst/>
              </a:rPr>
              <a:t> of </a:t>
            </a:r>
            <a:r>
              <a:rPr kumimoji="0" lang="it-IT" altLang="it-IT" b="0" i="0" strike="noStrike" cap="none" normalizeH="0" baseline="0" dirty="0" err="1">
                <a:ln>
                  <a:noFill/>
                </a:ln>
                <a:solidFill>
                  <a:schemeClr val="tx1"/>
                </a:solidFill>
                <a:effectLst/>
              </a:rPr>
              <a:t>each</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sensor</a:t>
            </a:r>
            <a:r>
              <a:rPr lang="it-IT" altLang="it-IT" dirty="0"/>
              <a:t>, for </a:t>
            </a:r>
            <a:r>
              <a:rPr lang="it-IT" altLang="it-IT" dirty="0" err="1"/>
              <a:t>all</a:t>
            </a:r>
            <a:r>
              <a:rPr lang="it-IT" altLang="it-IT" dirty="0"/>
              <a:t> users.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This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contains</a:t>
            </a:r>
            <a:r>
              <a:rPr kumimoji="0" lang="it-IT" altLang="it-IT" b="0" i="0" strike="noStrike" cap="none" normalizeH="0" baseline="0" dirty="0">
                <a:ln>
                  <a:noFill/>
                </a:ln>
                <a:solidFill>
                  <a:schemeClr val="tx1"/>
                </a:solidFill>
                <a:effectLst/>
              </a:rPr>
              <a:t>: </a:t>
            </a:r>
          </a:p>
          <a:p>
            <a:pPr marL="571500" indent="-571500">
              <a:spcBef>
                <a:spcPts val="500"/>
              </a:spcBef>
              <a:buFont typeface="Wingdings" panose="05000000000000000000" pitchFamily="2" charset="2"/>
              <a:buChar char="Ø"/>
            </a:pPr>
            <a:r>
              <a:rPr kumimoji="0" lang="it-IT" altLang="it-IT" b="0" i="0" u="sng" strike="noStrike" cap="none" normalizeH="0" baseline="0" dirty="0" err="1">
                <a:ln>
                  <a:noFill/>
                </a:ln>
                <a:solidFill>
                  <a:schemeClr val="tx1"/>
                </a:solidFill>
                <a:effectLst/>
              </a:rPr>
              <a:t>UserID</a:t>
            </a:r>
            <a:r>
              <a:rPr lang="it-IT" altLang="it-IT" dirty="0"/>
              <a:t> :  </a:t>
            </a:r>
            <a:r>
              <a:rPr lang="en-US" altLang="it-IT" dirty="0"/>
              <a:t>It lets to know which user the sensor is associated with;</a:t>
            </a:r>
          </a:p>
          <a:p>
            <a:pPr marL="571500" indent="-571500">
              <a:spcBef>
                <a:spcPts val="500"/>
              </a:spcBef>
              <a:buFont typeface="Wingdings" panose="05000000000000000000" pitchFamily="2" charset="2"/>
              <a:buChar char="Ø"/>
            </a:pPr>
            <a:r>
              <a:rPr kumimoji="0" lang="en-US" altLang="it-IT" b="0" i="0" u="sng" strike="noStrike" cap="none" normalizeH="0" baseline="0" dirty="0" err="1">
                <a:ln>
                  <a:noFill/>
                </a:ln>
                <a:solidFill>
                  <a:schemeClr val="tx1"/>
                </a:solidFill>
                <a:effectLst/>
              </a:rPr>
              <a:t>Devi</a:t>
            </a:r>
            <a:r>
              <a:rPr lang="en-US" altLang="it-IT" u="sng" dirty="0" err="1"/>
              <a:t>ceID</a:t>
            </a:r>
            <a:r>
              <a:rPr lang="en-US" altLang="it-IT" dirty="0"/>
              <a:t>: it lets to know which is the considered sensor;</a:t>
            </a:r>
          </a:p>
          <a:p>
            <a:pPr marL="571500" indent="-571500">
              <a:spcBef>
                <a:spcPts val="500"/>
              </a:spcBef>
              <a:buFont typeface="Wingdings" panose="05000000000000000000" pitchFamily="2" charset="2"/>
              <a:buChar char="Ø"/>
            </a:pPr>
            <a:r>
              <a:rPr kumimoji="0" lang="en-US" altLang="it-IT" b="0" i="0" u="sng" strike="noStrike" cap="none" normalizeH="0" baseline="0" dirty="0">
                <a:ln>
                  <a:noFill/>
                </a:ln>
                <a:solidFill>
                  <a:schemeClr val="tx1"/>
                </a:solidFill>
                <a:effectLst/>
              </a:rPr>
              <a:t>Topic</a:t>
            </a:r>
            <a:r>
              <a:rPr kumimoji="0" lang="en-US" altLang="it-IT" b="0" i="0" u="none" strike="noStrike" cap="none" normalizeH="0" baseline="0" dirty="0">
                <a:ln>
                  <a:noFill/>
                </a:ln>
                <a:solidFill>
                  <a:schemeClr val="tx1"/>
                </a:solidFill>
                <a:effectLst/>
              </a:rPr>
              <a:t> : where the messages related to that sensor are published;</a:t>
            </a:r>
            <a:endParaRPr kumimoji="0" lang="it-IT" altLang="it-IT" b="0" i="0" u="none" strike="noStrike" cap="none" normalizeH="0" baseline="0" dirty="0">
              <a:ln>
                <a:noFill/>
              </a:ln>
              <a:solidFill>
                <a:schemeClr val="tx1"/>
              </a:solidFill>
              <a:effectLst/>
            </a:endParaRPr>
          </a:p>
          <a:p>
            <a:pPr marL="571500" indent="-571500">
              <a:spcBef>
                <a:spcPts val="500"/>
              </a:spcBef>
              <a:buFont typeface="Wingdings" panose="05000000000000000000" pitchFamily="2" charset="2"/>
              <a:buChar char="Ø"/>
            </a:pPr>
            <a:r>
              <a:rPr lang="it-IT" altLang="it-IT" u="sng" dirty="0"/>
              <a:t>Value</a:t>
            </a:r>
            <a:r>
              <a:rPr lang="it-IT" altLang="it-IT" dirty="0"/>
              <a:t> : </a:t>
            </a:r>
            <a:r>
              <a:rPr lang="it-IT" altLang="it-IT" dirty="0" err="1"/>
              <a:t>where</a:t>
            </a:r>
            <a:r>
              <a:rPr lang="it-IT" altLang="it-IT" dirty="0"/>
              <a:t> the data </a:t>
            </a:r>
            <a:r>
              <a:rPr lang="it-IT" altLang="it-IT" dirty="0" err="1"/>
              <a:t>is</a:t>
            </a:r>
            <a:r>
              <a:rPr lang="it-IT" altLang="it-IT" dirty="0"/>
              <a:t> </a:t>
            </a:r>
            <a:r>
              <a:rPr lang="it-IT" altLang="it-IT" dirty="0" err="1"/>
              <a:t>stored</a:t>
            </a:r>
            <a:r>
              <a:rPr lang="it-IT" altLang="it-IT" dirty="0"/>
              <a:t>;</a:t>
            </a:r>
          </a:p>
          <a:p>
            <a:pPr marL="571500" indent="-571500">
              <a:spcBef>
                <a:spcPts val="500"/>
              </a:spcBef>
              <a:buFont typeface="Wingdings" panose="05000000000000000000" pitchFamily="2" charset="2"/>
              <a:buChar char="Ø"/>
            </a:pPr>
            <a:r>
              <a:rPr lang="it-IT" altLang="it-IT" u="sng" dirty="0"/>
              <a:t>Channel</a:t>
            </a:r>
            <a:r>
              <a:rPr lang="it-IT" altLang="it-IT" dirty="0"/>
              <a:t> : </a:t>
            </a:r>
            <a:r>
              <a:rPr lang="it-IT" altLang="it-IT" dirty="0" err="1"/>
              <a:t>it</a:t>
            </a:r>
            <a:r>
              <a:rPr lang="it-IT" altLang="it-IT" dirty="0"/>
              <a:t> </a:t>
            </a:r>
            <a:r>
              <a:rPr lang="it-IT" altLang="it-IT" dirty="0" err="1"/>
              <a:t>contains</a:t>
            </a:r>
            <a:r>
              <a:rPr lang="it-IT" altLang="it-IT" dirty="0"/>
              <a:t> the API-Key </a:t>
            </a:r>
            <a:r>
              <a:rPr lang="it-IT" altLang="it-IT" dirty="0" err="1"/>
              <a:t>related</a:t>
            </a:r>
            <a:r>
              <a:rPr lang="it-IT" altLang="it-IT" dirty="0"/>
              <a:t> to the user </a:t>
            </a:r>
            <a:r>
              <a:rPr lang="it-IT" altLang="it-IT" dirty="0" err="1"/>
              <a:t>ThingSpeak</a:t>
            </a:r>
            <a:r>
              <a:rPr lang="it-IT" altLang="it-IT" dirty="0"/>
              <a:t> </a:t>
            </a:r>
            <a:r>
              <a:rPr lang="it-IT" altLang="it-IT" dirty="0" err="1"/>
              <a:t>channel</a:t>
            </a:r>
            <a:r>
              <a:rPr lang="it-IT" altLang="it-IT" dirty="0"/>
              <a:t>;</a:t>
            </a:r>
          </a:p>
          <a:p>
            <a:pPr marL="571500" indent="-571500">
              <a:spcBef>
                <a:spcPts val="500"/>
              </a:spcBef>
              <a:buFont typeface="Wingdings" panose="05000000000000000000" pitchFamily="2" charset="2"/>
              <a:buChar char="Ø"/>
            </a:pPr>
            <a:r>
              <a:rPr lang="it-IT" altLang="it-IT" u="sng" dirty="0"/>
              <a:t>Field</a:t>
            </a:r>
            <a:r>
              <a:rPr lang="it-IT" altLang="it-IT" dirty="0"/>
              <a:t> : </a:t>
            </a:r>
            <a:r>
              <a:rPr lang="en-US" altLang="it-IT" dirty="0"/>
              <a:t>it explains exactly in which </a:t>
            </a:r>
            <a:r>
              <a:rPr lang="en-US" altLang="it-IT" dirty="0" err="1"/>
              <a:t>thingspeak</a:t>
            </a:r>
            <a:r>
              <a:rPr lang="en-US" altLang="it-IT" dirty="0"/>
              <a:t> graph it will have to be recorded.</a:t>
            </a:r>
            <a:endParaRPr kumimoji="0" lang="it-IT" altLang="it-IT"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6463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C2CFA-FD1D-BEC7-F526-F089FADAD839}"/>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4" name="CasellaDiTesto 3">
            <a:extLst>
              <a:ext uri="{FF2B5EF4-FFF2-40B4-BE49-F238E27FC236}">
                <a16:creationId xmlns:a16="http://schemas.microsoft.com/office/drawing/2014/main" id="{94F1CA5F-B758-10CB-D4ED-D7DB31F26556}"/>
              </a:ext>
            </a:extLst>
          </p:cNvPr>
          <p:cNvSpPr txBox="1"/>
          <p:nvPr/>
        </p:nvSpPr>
        <p:spPr>
          <a:xfrm>
            <a:off x="1576874" y="1408922"/>
            <a:ext cx="7380514" cy="2821285"/>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err="1"/>
              <a:t>It</a:t>
            </a:r>
            <a:r>
              <a:rPr lang="it-IT" dirty="0"/>
              <a:t> </a:t>
            </a:r>
            <a:r>
              <a:rPr lang="it-IT" dirty="0" err="1"/>
              <a:t>is</a:t>
            </a:r>
            <a:r>
              <a:rPr lang="it-IT" dirty="0"/>
              <a:t> a </a:t>
            </a:r>
            <a:r>
              <a:rPr lang="it-IT" dirty="0" err="1"/>
              <a:t>platform</a:t>
            </a:r>
            <a:r>
              <a:rPr lang="it-IT" dirty="0"/>
              <a:t> </a:t>
            </a:r>
            <a:r>
              <a:rPr lang="en-US" dirty="0"/>
              <a:t>which allows you to collect data streams in the cloud from IoT devices, so it is like a database.</a:t>
            </a:r>
          </a:p>
          <a:p>
            <a:pPr marL="285750" indent="-285750">
              <a:spcBef>
                <a:spcPts val="1000"/>
              </a:spcBef>
              <a:buFont typeface="Wingdings" panose="05000000000000000000" pitchFamily="2" charset="2"/>
              <a:buChar char="Ø"/>
            </a:pPr>
            <a:r>
              <a:rPr lang="en-US" dirty="0"/>
              <a:t>Allows you to implement communication via MQTT or REST-full. In our case, via REST-full;</a:t>
            </a:r>
          </a:p>
          <a:p>
            <a:pPr marL="285750" indent="-285750">
              <a:spcBef>
                <a:spcPts val="1000"/>
              </a:spcBef>
              <a:buFont typeface="Wingdings" panose="05000000000000000000" pitchFamily="2" charset="2"/>
              <a:buChar char="Ø"/>
            </a:pPr>
            <a:r>
              <a:rPr lang="en-US" dirty="0"/>
              <a:t>Increases both the scalability of the platform and the interoperability between the components.</a:t>
            </a:r>
          </a:p>
          <a:p>
            <a:pPr>
              <a:spcBef>
                <a:spcPts val="1000"/>
              </a:spcBef>
            </a:pPr>
            <a:endParaRPr lang="en-US" dirty="0"/>
          </a:p>
        </p:txBody>
      </p:sp>
      <p:sp>
        <p:nvSpPr>
          <p:cNvPr id="5" name="CasellaDiTesto 4">
            <a:extLst>
              <a:ext uri="{FF2B5EF4-FFF2-40B4-BE49-F238E27FC236}">
                <a16:creationId xmlns:a16="http://schemas.microsoft.com/office/drawing/2014/main" id="{9EA7F959-8F50-1092-9CB2-4E47C5EBA5FD}"/>
              </a:ext>
            </a:extLst>
          </p:cNvPr>
          <p:cNvSpPr txBox="1"/>
          <p:nvPr/>
        </p:nvSpPr>
        <p:spPr>
          <a:xfrm>
            <a:off x="2262673" y="4571915"/>
            <a:ext cx="6008915" cy="1754326"/>
          </a:xfrm>
          <a:prstGeom prst="rect">
            <a:avLst/>
          </a:prstGeom>
          <a:noFill/>
        </p:spPr>
        <p:txBody>
          <a:bodyPr wrap="square" rtlCol="0">
            <a:spAutoFit/>
          </a:bodyPr>
          <a:lstStyle/>
          <a:p>
            <a:pPr algn="ctr">
              <a:spcBef>
                <a:spcPts val="1000"/>
              </a:spcBef>
            </a:pPr>
            <a:r>
              <a:rPr lang="it-IT" b="1" dirty="0" err="1"/>
              <a:t>Communication</a:t>
            </a:r>
            <a:r>
              <a:rPr lang="it-IT" b="1" dirty="0"/>
              <a:t> with:</a:t>
            </a:r>
            <a:endParaRPr lang="it-IT" dirty="0"/>
          </a:p>
          <a:p>
            <a:pPr marL="285750" indent="-285750">
              <a:buFont typeface="Wingdings" panose="05000000000000000000" pitchFamily="2" charset="2"/>
              <a:buChar char="q"/>
            </a:pPr>
            <a:r>
              <a:rPr lang="it-IT" u="sng" dirty="0"/>
              <a:t>Data </a:t>
            </a:r>
            <a:r>
              <a:rPr lang="it-IT" u="sng" dirty="0" err="1"/>
              <a:t>Analisys</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the </a:t>
            </a:r>
            <a:r>
              <a:rPr lang="it-IT" dirty="0" err="1"/>
              <a:t>measurements</a:t>
            </a:r>
            <a:r>
              <a:rPr lang="it-IT" dirty="0"/>
              <a:t>.</a:t>
            </a:r>
          </a:p>
          <a:p>
            <a:endParaRPr lang="it-IT" dirty="0"/>
          </a:p>
          <a:p>
            <a:pPr marL="285750" indent="-285750">
              <a:buFont typeface="Wingdings" panose="05000000000000000000" pitchFamily="2" charset="2"/>
              <a:buChar char="q"/>
            </a:pPr>
            <a:r>
              <a:rPr lang="it-IT" u="sng" dirty="0" err="1"/>
              <a:t>Telegram</a:t>
            </a:r>
            <a:r>
              <a:rPr lang="it-IT" u="sng" dirty="0"/>
              <a:t> Bot</a:t>
            </a:r>
            <a:r>
              <a:rPr lang="it-IT" dirty="0"/>
              <a:t>: to </a:t>
            </a:r>
            <a:r>
              <a:rPr lang="it-IT" dirty="0" err="1"/>
              <a:t>provide</a:t>
            </a:r>
            <a:r>
              <a:rPr lang="it-IT" dirty="0"/>
              <a:t> the energy </a:t>
            </a:r>
            <a:r>
              <a:rPr lang="it-IT" dirty="0" err="1"/>
              <a:t>graphs</a:t>
            </a:r>
            <a:r>
              <a:rPr lang="it-IT" dirty="0"/>
              <a:t>.</a:t>
            </a:r>
          </a:p>
          <a:p>
            <a:pPr marL="285750" indent="-285750">
              <a:buFont typeface="Wingdings" panose="05000000000000000000" pitchFamily="2" charset="2"/>
              <a:buChar char="q"/>
            </a:pPr>
            <a:endParaRPr lang="it-IT" dirty="0"/>
          </a:p>
        </p:txBody>
      </p:sp>
    </p:spTree>
    <p:extLst>
      <p:ext uri="{BB962C8B-B14F-4D97-AF65-F5344CB8AC3E}">
        <p14:creationId xmlns:p14="http://schemas.microsoft.com/office/powerpoint/2010/main" val="14134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5DF0135-FE5F-0677-74FA-5F83C5BDF690}"/>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6" name="CasellaDiTesto 5">
            <a:extLst>
              <a:ext uri="{FF2B5EF4-FFF2-40B4-BE49-F238E27FC236}">
                <a16:creationId xmlns:a16="http://schemas.microsoft.com/office/drawing/2014/main" id="{C3C0660A-CBBB-CB58-F889-F3B9C0C16856}"/>
              </a:ext>
            </a:extLst>
          </p:cNvPr>
          <p:cNvSpPr txBox="1"/>
          <p:nvPr/>
        </p:nvSpPr>
        <p:spPr>
          <a:xfrm>
            <a:off x="1371600" y="2192694"/>
            <a:ext cx="7464490" cy="861774"/>
          </a:xfrm>
          <a:prstGeom prst="rect">
            <a:avLst/>
          </a:prstGeom>
          <a:noFill/>
        </p:spPr>
        <p:txBody>
          <a:bodyPr wrap="square" rtlCol="0">
            <a:spAutoFit/>
          </a:bodyPr>
          <a:lstStyle/>
          <a:p>
            <a:r>
              <a:rPr lang="it-IT" sz="5000" dirty="0">
                <a:solidFill>
                  <a:srgbClr val="C00000"/>
                </a:solidFill>
              </a:rPr>
              <a:t>INSERIRE FOTO GRAFICI</a:t>
            </a:r>
          </a:p>
        </p:txBody>
      </p:sp>
    </p:spTree>
    <p:extLst>
      <p:ext uri="{BB962C8B-B14F-4D97-AF65-F5344CB8AC3E}">
        <p14:creationId xmlns:p14="http://schemas.microsoft.com/office/powerpoint/2010/main" val="2131386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Update</a:t>
            </a:r>
          </a:p>
        </p:txBody>
      </p:sp>
      <p:pic>
        <p:nvPicPr>
          <p:cNvPr id="5" name="Picture 4">
            <a:extLst>
              <a:ext uri="{FF2B5EF4-FFF2-40B4-BE49-F238E27FC236}">
                <a16:creationId xmlns:a16="http://schemas.microsoft.com/office/drawing/2014/main" id="{013A3A9F-F569-4F5A-9E4D-7057E32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37" y="1582016"/>
            <a:ext cx="8001846" cy="451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882</TotalTime>
  <Words>2168</Words>
  <Application>Microsoft Office PowerPoint</Application>
  <PresentationFormat>Widescreen</PresentationFormat>
  <Paragraphs>308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Consolas</vt:lpstr>
      <vt:lpstr>Courier New</vt:lpstr>
      <vt:lpstr>Trebuchet MS</vt:lpstr>
      <vt:lpstr>Wingdings</vt:lpstr>
      <vt:lpstr>Wingdings 3</vt:lpstr>
      <vt:lpstr>Facet</vt:lpstr>
      <vt:lpstr>Smart Battery Charger</vt:lpstr>
      <vt:lpstr>General information about Smart Battery Charger application</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Analysis</vt:lpstr>
      <vt:lpstr>PowerPoint Presentation</vt:lpstr>
      <vt:lpstr>Data Analysis </vt:lpstr>
      <vt:lpstr>ThingSpeak</vt:lpstr>
      <vt:lpstr>ThingSpeak</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41</cp:revision>
  <dcterms:created xsi:type="dcterms:W3CDTF">2023-05-14T18:09:48Z</dcterms:created>
  <dcterms:modified xsi:type="dcterms:W3CDTF">2023-05-30T21:53:30Z</dcterms:modified>
</cp:coreProperties>
</file>