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853-1BE2-FFE9-4646-C6EC595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45B-2577-CFC4-1B16-CA77164A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FFF5-DB16-3FE1-9941-C0EF5D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C4B1-23A3-8C74-9A86-84A73CD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F288-D870-FF91-AC3D-908475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D62-03BF-07A8-36CD-1432FFA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6F1-09DC-B5AD-6F49-09EF12C0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DD23-5C44-278D-039E-28FEFB3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8853-0419-46E0-91D8-0C894E1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A83-32A3-D1C9-ACC6-98399EB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31BE-4696-7200-04AB-165E32C3F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648D-321E-4823-16AC-A5015350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5D4-1500-34A2-551E-499F9D2C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C0A-F92A-521F-FD25-5EE2BC5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159-0688-44B5-A717-19C2F3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BB47-4E27-977E-3E5D-18B976B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B810-CE65-7840-4C48-43F58686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8C52-0F5C-BC30-A202-41E3864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14CD-AAF9-E816-75A3-270C9E25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A98-0C24-95A3-ED1B-65FE497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5B4-C4A3-38A0-8EC8-28E485B9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CAC-1121-7FA7-D4E7-70CD7ECE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2CAB-1B43-8DE8-AA51-37E8385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20F1-2E90-BB08-C6E5-6440D69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2D7-A07E-5F11-617D-E37EFEC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0CF-C410-091B-D20C-912A81F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1787-7493-EDA4-8F96-6848A18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EE2F-FD1A-8684-EDFD-20F1FFE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FD60-A61A-08F8-D9AF-1925620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6A0E-05B7-E4F9-0C9A-1E6E5F2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2D3-5A09-2422-BB35-3D17EC6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EA3-0266-B2B8-C55A-8807B25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38D6-32FC-3B14-8431-DED70EF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7E6E-4257-364E-8687-6A519334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681E-B73F-0854-27BA-1AAD89C5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BE4F-8C79-6D6C-BC94-AC56C25E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0BB-3C53-B6CE-C3B0-5A18B35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4338-AAA3-C0CB-923C-E6FCA6CF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7790-1B2A-806C-D6C4-F71595A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4D5-9C11-A9CD-6742-384461D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FD30E-26A6-84E0-3D68-65916E0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4F97-4532-3D4C-33D7-D4C9C5F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5527-DF2D-B75A-88B3-9FC4FD9C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8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E9A5F-F75B-A634-2A4C-00A2FD4C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4BB2-3807-6C58-454E-FE8C05B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8330-7B65-F580-FB01-8A4263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299-E385-1CB6-0010-EC955AFD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30AF-CCB4-8995-983C-1302251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921D-7A9D-6118-81EB-D8D1B12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029D-30B1-BEBB-1D8D-B44422ED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0A1-5FFB-A820-BF2D-06EA157C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CF0E-E6E1-4A9A-7017-2118059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37-CC6A-5F51-1817-937432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C541B-25B5-DC84-96E6-B22118FA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D634-F0EF-9AA5-8903-CEB26332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018F-7312-1002-359E-60A442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9661-49E3-92E3-4F38-D7FB547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6308-4034-CFA8-3484-F42AA2C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333C-4517-1C10-09C7-DF5C7BC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615-BF09-C6B7-7409-9975E8EE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A4A-6174-E41C-E237-A988B463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650E-8838-4EF0-9231-2B5BD85C2A91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13A-F03F-A5C8-9ED8-02826DF2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70EE-D7DB-CC31-FC6F-819C1DA6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43615" cy="8322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592706" y="4318772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56784" cy="14266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653399" y="4878153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911B0-7986-42B1-BEF1-0635F9035786}"/>
              </a:ext>
            </a:extLst>
          </p:cNvPr>
          <p:cNvSpPr txBox="1"/>
          <p:nvPr/>
        </p:nvSpPr>
        <p:spPr>
          <a:xfrm>
            <a:off x="641069" y="4407665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Node</a:t>
            </a:r>
            <a:r>
              <a:rPr lang="it-IT" sz="2200" dirty="0"/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34915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AC471-7078-8BCA-E437-AB5E2DAC817E}"/>
              </a:ext>
            </a:extLst>
          </p:cNvPr>
          <p:cNvSpPr txBox="1"/>
          <p:nvPr/>
        </p:nvSpPr>
        <p:spPr>
          <a:xfrm>
            <a:off x="5375938" y="44933"/>
            <a:ext cx="6407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621F-3BE0-0BD7-C239-3311BF1299F8}"/>
              </a:ext>
            </a:extLst>
          </p:cNvPr>
          <p:cNvSpPr txBox="1"/>
          <p:nvPr/>
        </p:nvSpPr>
        <p:spPr>
          <a:xfrm>
            <a:off x="4350083" y="615157"/>
            <a:ext cx="2692492" cy="3231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Receives</a:t>
            </a:r>
            <a:r>
              <a:rPr lang="it-IT" sz="1500" dirty="0"/>
              <a:t> data from </a:t>
            </a:r>
            <a:r>
              <a:rPr lang="it-IT" sz="1500" dirty="0" err="1"/>
              <a:t>sensors</a:t>
            </a:r>
            <a:endParaRPr lang="it-I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0C8E-77A0-3503-DBE3-C7AE1D838188}"/>
              </a:ext>
            </a:extLst>
          </p:cNvPr>
          <p:cNvSpPr txBox="1"/>
          <p:nvPr/>
        </p:nvSpPr>
        <p:spPr>
          <a:xfrm>
            <a:off x="4122372" y="1143438"/>
            <a:ext cx="3147913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it-IT" dirty="0"/>
              <a:t>Control Strategies </a:t>
            </a:r>
            <a:r>
              <a:rPr lang="it-IT" dirty="0" err="1"/>
              <a:t>every</a:t>
            </a:r>
            <a:r>
              <a:rPr lang="it-IT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4D81-00D9-994A-22C7-737E03CCB702}"/>
              </a:ext>
            </a:extLst>
          </p:cNvPr>
          <p:cNvSpPr txBox="1"/>
          <p:nvPr/>
        </p:nvSpPr>
        <p:spPr>
          <a:xfrm>
            <a:off x="387456" y="3247139"/>
            <a:ext cx="276642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 in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in the garage)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A8E68-2245-32D4-7349-30591AF4177C}"/>
              </a:ext>
            </a:extLst>
          </p:cNvPr>
          <p:cNvSpPr txBox="1"/>
          <p:nvPr/>
        </p:nvSpPr>
        <p:spPr>
          <a:xfrm>
            <a:off x="1051337" y="206758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0D4CA-9EE1-E398-C2CC-09C6FB2CE924}"/>
              </a:ext>
            </a:extLst>
          </p:cNvPr>
          <p:cNvSpPr txBox="1"/>
          <p:nvPr/>
        </p:nvSpPr>
        <p:spPr>
          <a:xfrm>
            <a:off x="1923014" y="5206481"/>
            <a:ext cx="124848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Sunny</a:t>
            </a:r>
            <a:r>
              <a:rPr lang="it-IT" dirty="0"/>
              <a:t> 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E0385-E64F-15D9-E8BC-9A208DA07BB2}"/>
              </a:ext>
            </a:extLst>
          </p:cNvPr>
          <p:cNvSpPr txBox="1"/>
          <p:nvPr/>
        </p:nvSpPr>
        <p:spPr>
          <a:xfrm>
            <a:off x="4338734" y="5078534"/>
            <a:ext cx="28551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Conditioning</a:t>
            </a:r>
            <a:r>
              <a:rPr lang="it-IT" dirty="0"/>
              <a:t> ON (Temperature </a:t>
            </a:r>
            <a:r>
              <a:rPr lang="it-IT" dirty="0" err="1"/>
              <a:t>sensors</a:t>
            </a:r>
            <a:r>
              <a:rPr lang="it-IT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47F05-C5F0-B467-0F5A-7E0B680337C2}"/>
              </a:ext>
            </a:extLst>
          </p:cNvPr>
          <p:cNvSpPr txBox="1"/>
          <p:nvPr/>
        </p:nvSpPr>
        <p:spPr>
          <a:xfrm>
            <a:off x="8289784" y="3288888"/>
            <a:ext cx="2612572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/>
              <a:t> +15  </a:t>
            </a:r>
            <a:r>
              <a:rPr lang="it-IT" dirty="0"/>
              <a:t>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8276-073E-AF35-6A05-107FF3695BB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770669" y="2436913"/>
            <a:ext cx="0" cy="810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35037-EA07-88BD-2DFD-00569550512B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1770669" y="3893470"/>
            <a:ext cx="0" cy="51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1775C-8C3C-54E2-C542-A5CB44C2DF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171497" y="5391147"/>
            <a:ext cx="1167237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62C9E-2504-D956-ADD2-CEBA11CDD070}"/>
              </a:ext>
            </a:extLst>
          </p:cNvPr>
          <p:cNvSpPr txBox="1"/>
          <p:nvPr/>
        </p:nvSpPr>
        <p:spPr>
          <a:xfrm>
            <a:off x="1378683" y="2627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DDD9B-ADF2-E60A-3708-BF7AA1A742E7}"/>
              </a:ext>
            </a:extLst>
          </p:cNvPr>
          <p:cNvSpPr txBox="1"/>
          <p:nvPr/>
        </p:nvSpPr>
        <p:spPr>
          <a:xfrm>
            <a:off x="1340833" y="48553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59DA2-52E6-BB5C-AAAC-320B238144DC}"/>
              </a:ext>
            </a:extLst>
          </p:cNvPr>
          <p:cNvSpPr txBox="1"/>
          <p:nvPr/>
        </p:nvSpPr>
        <p:spPr>
          <a:xfrm>
            <a:off x="3208820" y="6268310"/>
            <a:ext cx="13793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9E8B5-8BF5-AE31-4622-20C872E302D7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2439457" y="5683612"/>
            <a:ext cx="877163" cy="6615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D8DFA-E72C-AA30-3E5B-8CF0F9E2EFFA}"/>
              </a:ext>
            </a:extLst>
          </p:cNvPr>
          <p:cNvSpPr txBox="1"/>
          <p:nvPr/>
        </p:nvSpPr>
        <p:spPr>
          <a:xfrm>
            <a:off x="2521236" y="6175977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9CE17-CD0D-D42C-AB1F-816F71BB5287}"/>
              </a:ext>
            </a:extLst>
          </p:cNvPr>
          <p:cNvSpPr txBox="1"/>
          <p:nvPr/>
        </p:nvSpPr>
        <p:spPr>
          <a:xfrm>
            <a:off x="3335044" y="503998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85D0-06EB-308F-C2EC-10065C3CEC60}"/>
              </a:ext>
            </a:extLst>
          </p:cNvPr>
          <p:cNvSpPr txBox="1"/>
          <p:nvPr/>
        </p:nvSpPr>
        <p:spPr>
          <a:xfrm>
            <a:off x="7733093" y="508159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6C347-7ADC-1899-8C84-15AA7440AB60}"/>
              </a:ext>
            </a:extLst>
          </p:cNvPr>
          <p:cNvSpPr txBox="1"/>
          <p:nvPr/>
        </p:nvSpPr>
        <p:spPr>
          <a:xfrm>
            <a:off x="7791214" y="4231509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56AEFF-6C73-4FDF-2E9C-EFFFAE7DE5A3}"/>
              </a:ext>
            </a:extLst>
          </p:cNvPr>
          <p:cNvCxnSpPr>
            <a:cxnSpLocks/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356743-3CFE-2044-B5CE-95A4A411F691}"/>
              </a:ext>
            </a:extLst>
          </p:cNvPr>
          <p:cNvSpPr txBox="1"/>
          <p:nvPr/>
        </p:nvSpPr>
        <p:spPr>
          <a:xfrm>
            <a:off x="7326460" y="61638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C367B5-6F78-BF8D-BFFB-2400E26CEE3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490001" y="2262615"/>
            <a:ext cx="8412355" cy="1487938"/>
          </a:xfrm>
          <a:prstGeom prst="bentConnector3">
            <a:avLst>
              <a:gd name="adj1" fmla="val -27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A3D78C-2376-D655-E415-66C063ABCC33}"/>
              </a:ext>
            </a:extLst>
          </p:cNvPr>
          <p:cNvSpPr txBox="1"/>
          <p:nvPr/>
        </p:nvSpPr>
        <p:spPr>
          <a:xfrm>
            <a:off x="8718828" y="19526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6BB968-478F-1091-CCE3-C6748DF3F8BE}"/>
              </a:ext>
            </a:extLst>
          </p:cNvPr>
          <p:cNvSpPr/>
          <p:nvPr/>
        </p:nvSpPr>
        <p:spPr>
          <a:xfrm>
            <a:off x="195682" y="1802414"/>
            <a:ext cx="11448661" cy="4920968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2DE27-305F-B68D-885F-136D6932817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96329" y="414265"/>
            <a:ext cx="0" cy="20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60DAD6-8B33-C183-0B48-D090244E99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6329" y="938322"/>
            <a:ext cx="0" cy="20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BC6293-DBBF-349F-E06D-0941F0C975C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4122371" y="776740"/>
            <a:ext cx="227711" cy="551364"/>
          </a:xfrm>
          <a:prstGeom prst="bentConnector3">
            <a:avLst>
              <a:gd name="adj1" fmla="val -100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925543-8884-0413-91EA-1991A51014B1}"/>
              </a:ext>
            </a:extLst>
          </p:cNvPr>
          <p:cNvSpPr txBox="1"/>
          <p:nvPr/>
        </p:nvSpPr>
        <p:spPr>
          <a:xfrm>
            <a:off x="1098113" y="4406281"/>
            <a:ext cx="1345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Solar </a:t>
            </a:r>
            <a:r>
              <a:rPr lang="it-IT" dirty="0" err="1"/>
              <a:t>Pannel</a:t>
            </a:r>
            <a:endParaRPr lang="it-I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891E73-C6C9-F645-56B1-A9F85453BAAA}"/>
              </a:ext>
            </a:extLst>
          </p:cNvPr>
          <p:cNvCxnSpPr>
            <a:stCxn id="63" idx="2"/>
            <a:endCxn id="12" idx="1"/>
          </p:cNvCxnSpPr>
          <p:nvPr/>
        </p:nvCxnSpPr>
        <p:spPr>
          <a:xfrm rot="16200000" flipH="1">
            <a:off x="1539074" y="5007207"/>
            <a:ext cx="615534" cy="1523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BB4E3A-E190-57D1-CB7A-2A29F8610E24}"/>
              </a:ext>
            </a:extLst>
          </p:cNvPr>
          <p:cNvSpPr txBox="1"/>
          <p:nvPr/>
        </p:nvSpPr>
        <p:spPr>
          <a:xfrm>
            <a:off x="1348739" y="3923493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  <a:p>
            <a:endParaRPr lang="it-IT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88AC8F0-0472-1665-BECC-81DAE07CBDFE}"/>
              </a:ext>
            </a:extLst>
          </p:cNvPr>
          <p:cNvCxnSpPr>
            <a:stCxn id="63" idx="3"/>
            <a:endCxn id="13" idx="0"/>
          </p:cNvCxnSpPr>
          <p:nvPr/>
        </p:nvCxnSpPr>
        <p:spPr>
          <a:xfrm>
            <a:off x="2443225" y="4590947"/>
            <a:ext cx="3323093" cy="487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751FD6-4174-4B13-2A69-7BEADB5F4C7F}"/>
              </a:ext>
            </a:extLst>
          </p:cNvPr>
          <p:cNvSpPr txBox="1"/>
          <p:nvPr/>
        </p:nvSpPr>
        <p:spPr>
          <a:xfrm>
            <a:off x="4564614" y="45138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F4821FD-0D05-B7E4-3FF6-B1BD7602461B}"/>
              </a:ext>
            </a:extLst>
          </p:cNvPr>
          <p:cNvSpPr/>
          <p:nvPr/>
        </p:nvSpPr>
        <p:spPr>
          <a:xfrm>
            <a:off x="3620278" y="23321"/>
            <a:ext cx="4112815" cy="16198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D0AB9CA-3C7E-300E-C9F1-E8A17401582D}"/>
              </a:ext>
            </a:extLst>
          </p:cNvPr>
          <p:cNvSpPr/>
          <p:nvPr/>
        </p:nvSpPr>
        <p:spPr>
          <a:xfrm>
            <a:off x="5571128" y="1553407"/>
            <a:ext cx="390380" cy="438803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8D832-E161-2AC9-4178-E810157EB80E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 flipV="1">
            <a:off x="7193902" y="5391147"/>
            <a:ext cx="1129914" cy="1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6462AA-2DDE-8B41-90D2-94C1E484735A}"/>
              </a:ext>
            </a:extLst>
          </p:cNvPr>
          <p:cNvSpPr txBox="1"/>
          <p:nvPr/>
        </p:nvSpPr>
        <p:spPr>
          <a:xfrm>
            <a:off x="8323816" y="4790982"/>
            <a:ext cx="2680849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[%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* 1,2]+15 (20%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02677B-2706-401E-BF24-83A1BD74AB0C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1004665" y="3347208"/>
            <a:ext cx="127305" cy="2043939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8DB1183-C854-8ABC-0E5B-5651A281BF1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193902" y="3750553"/>
            <a:ext cx="1095882" cy="16511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467A2A2-4B1F-A44D-C128-75D2A35BDB4D}"/>
              </a:ext>
            </a:extLst>
          </p:cNvPr>
          <p:cNvCxnSpPr>
            <a:stCxn id="48" idx="2"/>
            <a:endCxn id="29" idx="3"/>
          </p:cNvCxnSpPr>
          <p:nvPr/>
        </p:nvCxnSpPr>
        <p:spPr>
          <a:xfrm rot="5400000">
            <a:off x="6895375" y="3684109"/>
            <a:ext cx="461665" cy="507606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0536AD6-8258-5985-186A-32583858F38A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 flipH="1">
            <a:off x="4588172" y="3750553"/>
            <a:ext cx="6314184" cy="2702423"/>
          </a:xfrm>
          <a:prstGeom prst="bentConnector3">
            <a:avLst>
              <a:gd name="adj1" fmla="val -36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AC640-C85B-D067-7738-4372274FF3B2}"/>
              </a:ext>
            </a:extLst>
          </p:cNvPr>
          <p:cNvSpPr txBox="1"/>
          <p:nvPr/>
        </p:nvSpPr>
        <p:spPr>
          <a:xfrm>
            <a:off x="335902" y="495096"/>
            <a:ext cx="242595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 (KWh)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EADD2-8616-E13E-51C3-E55B80A538C7}"/>
              </a:ext>
            </a:extLst>
          </p:cNvPr>
          <p:cNvSpPr txBox="1"/>
          <p:nvPr/>
        </p:nvSpPr>
        <p:spPr>
          <a:xfrm>
            <a:off x="3772677" y="495096"/>
            <a:ext cx="3234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Consumption</a:t>
            </a:r>
            <a:r>
              <a:rPr lang="it-IT" dirty="0"/>
              <a:t> (km/KWh)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81CA23-9814-F44F-F5CD-107EFF1368DF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1626114" y="787196"/>
            <a:ext cx="699289" cy="8537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9F25AE-8D17-2B46-B33F-D44C7C94CDDC}"/>
              </a:ext>
            </a:extLst>
          </p:cNvPr>
          <p:cNvSpPr txBox="1"/>
          <p:nvPr/>
        </p:nvSpPr>
        <p:spPr>
          <a:xfrm>
            <a:off x="2402634" y="1102052"/>
            <a:ext cx="2341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Autonomy</a:t>
            </a:r>
            <a:r>
              <a:rPr lang="it-IT" dirty="0"/>
              <a:t> of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with 100 % of </a:t>
            </a:r>
            <a:r>
              <a:rPr lang="it-IT" dirty="0" err="1"/>
              <a:t>battery</a:t>
            </a:r>
            <a:r>
              <a:rPr lang="it-IT" dirty="0"/>
              <a:t> (km)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3B45D4D-7C2E-9E2B-662A-2FF18073757E}"/>
              </a:ext>
            </a:extLst>
          </p:cNvPr>
          <p:cNvCxnSpPr>
            <a:stCxn id="3" idx="2"/>
            <a:endCxn id="6" idx="3"/>
          </p:cNvCxnSpPr>
          <p:nvPr/>
        </p:nvCxnSpPr>
        <p:spPr>
          <a:xfrm rot="5400000">
            <a:off x="4717657" y="891389"/>
            <a:ext cx="699289" cy="64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F1D17-A405-DAE3-1BE2-A4B770C6CF24}"/>
              </a:ext>
            </a:extLst>
          </p:cNvPr>
          <p:cNvSpPr txBox="1"/>
          <p:nvPr/>
        </p:nvSpPr>
        <p:spPr>
          <a:xfrm>
            <a:off x="2402634" y="2279666"/>
            <a:ext cx="2341984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Km </a:t>
            </a:r>
            <a:r>
              <a:rPr lang="it-IT" dirty="0" err="1">
                <a:solidFill>
                  <a:schemeClr val="tx1"/>
                </a:solidFill>
              </a:rPr>
              <a:t>necessary</a:t>
            </a:r>
            <a:r>
              <a:rPr lang="it-IT" dirty="0">
                <a:solidFill>
                  <a:schemeClr val="tx1"/>
                </a:solidFill>
              </a:rPr>
              <a:t> to cover </a:t>
            </a: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daily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appointment</a:t>
            </a:r>
            <a:r>
              <a:rPr lang="it-IT" dirty="0">
                <a:solidFill>
                  <a:schemeClr val="tx1"/>
                </a:solidFill>
              </a:rPr>
              <a:t> &gt; max </a:t>
            </a:r>
            <a:r>
              <a:rPr lang="it-IT" dirty="0" err="1">
                <a:solidFill>
                  <a:schemeClr val="tx1"/>
                </a:solidFill>
              </a:rPr>
              <a:t>autonomy</a:t>
            </a:r>
            <a:r>
              <a:rPr lang="it-IT" dirty="0">
                <a:solidFill>
                  <a:schemeClr val="tx1"/>
                </a:solidFill>
              </a:rPr>
              <a:t> in km of out </a:t>
            </a:r>
            <a:r>
              <a:rPr lang="it-IT" dirty="0" err="1">
                <a:solidFill>
                  <a:schemeClr val="tx1"/>
                </a:solidFill>
              </a:rPr>
              <a:t>battery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B1221B-245C-FDE2-4805-E426743115B4}"/>
              </a:ext>
            </a:extLst>
          </p:cNvPr>
          <p:cNvSpPr/>
          <p:nvPr/>
        </p:nvSpPr>
        <p:spPr>
          <a:xfrm>
            <a:off x="4441371" y="408680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3D2F95-7046-F2CB-8FAA-EEBCA79D164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3573626" y="2025382"/>
            <a:ext cx="0" cy="25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248C5B4-BC1E-376A-5820-4CD3604B8DC6}"/>
              </a:ext>
            </a:extLst>
          </p:cNvPr>
          <p:cNvCxnSpPr>
            <a:cxnSpLocks/>
            <a:stCxn id="11" idx="1"/>
            <a:endCxn id="26" idx="0"/>
          </p:cNvCxnSpPr>
          <p:nvPr/>
        </p:nvCxnSpPr>
        <p:spPr>
          <a:xfrm rot="10800000" flipV="1">
            <a:off x="1362270" y="3018330"/>
            <a:ext cx="1040364" cy="992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FC9C16-B325-6356-701B-8516938F30AD}"/>
              </a:ext>
            </a:extLst>
          </p:cNvPr>
          <p:cNvSpPr txBox="1"/>
          <p:nvPr/>
        </p:nvSpPr>
        <p:spPr>
          <a:xfrm>
            <a:off x="191278" y="4011278"/>
            <a:ext cx="23419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to the USER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total</a:t>
            </a:r>
            <a:r>
              <a:rPr lang="it-IT" dirty="0"/>
              <a:t> km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high so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recharge</a:t>
            </a:r>
            <a:r>
              <a:rPr lang="it-IT" dirty="0"/>
              <a:t> the car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appointment</a:t>
            </a:r>
            <a:r>
              <a:rPr lang="it-IT" dirty="0"/>
              <a:t>. 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93A449A-8104-444E-7CD2-E0FFD728459B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744618" y="3018330"/>
            <a:ext cx="858415" cy="1103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854C92-1311-1426-191D-48B10531A6C2}"/>
              </a:ext>
            </a:extLst>
          </p:cNvPr>
          <p:cNvSpPr txBox="1"/>
          <p:nvPr/>
        </p:nvSpPr>
        <p:spPr>
          <a:xfrm>
            <a:off x="4432041" y="4121793"/>
            <a:ext cx="23419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to the control strategy the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battery’s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for the following day.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4CA3A-1CA7-380D-1239-A96BC2930A5C}"/>
                  </a:ext>
                </a:extLst>
              </p:cNvPr>
              <p:cNvSpPr txBox="1"/>
              <p:nvPr/>
            </p:nvSpPr>
            <p:spPr>
              <a:xfrm>
                <a:off x="4329405" y="6319602"/>
                <a:ext cx="3240246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Battery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𝐸𝑛𝑒𝑟𝑔𝑦𝑁𝑒𝑐𝑒𝑠𝑠𝑎𝑟𝑦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𝐶𝑎𝑝𝑎𝑐𝑖𝑡𝑦</m:t>
                        </m:r>
                      </m:den>
                    </m:f>
                  </m:oMath>
                </a14:m>
                <a:r>
                  <a:rPr lang="en-US" dirty="0"/>
                  <a:t> [%] </a:t>
                </a:r>
                <a:endParaRPr lang="it-IT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4CA3A-1CA7-380D-1239-A96BC293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05" y="6319602"/>
                <a:ext cx="3240246" cy="424283"/>
              </a:xfrm>
              <a:prstGeom prst="rect">
                <a:avLst/>
              </a:prstGeom>
              <a:blipFill>
                <a:blip r:embed="rId2"/>
                <a:stretch>
                  <a:fillRect l="-4323" t="-4348" r="-3383" b="-18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C875CF-146A-FCD1-7640-48369E273BDA}"/>
                  </a:ext>
                </a:extLst>
              </p:cNvPr>
              <p:cNvSpPr txBox="1"/>
              <p:nvPr/>
            </p:nvSpPr>
            <p:spPr>
              <a:xfrm>
                <a:off x="3932972" y="5778610"/>
                <a:ext cx="4326056" cy="429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EnergyNecessary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𝑁𝑢𝑚𝑏𝑒𝑟𝐾𝑚𝑃𝑒𝑟𝐷𝑎𝑦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US" sz="1400" dirty="0"/>
                  <a:t>[KWh] </a:t>
                </a:r>
                <a:endParaRPr lang="it-IT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C875CF-146A-FCD1-7640-48369E27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72" y="5778610"/>
                <a:ext cx="4326056" cy="429926"/>
              </a:xfrm>
              <a:prstGeom prst="rect">
                <a:avLst/>
              </a:prstGeom>
              <a:blipFill>
                <a:blip r:embed="rId3"/>
                <a:stretch>
                  <a:fillRect l="-3239" t="-2857" b="-1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1D404DA-9BD3-4463-7AF5-2D9018A338B8}"/>
              </a:ext>
            </a:extLst>
          </p:cNvPr>
          <p:cNvSpPr txBox="1"/>
          <p:nvPr/>
        </p:nvSpPr>
        <p:spPr>
          <a:xfrm>
            <a:off x="1679511" y="2729974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7C5806-C0F4-64D3-4F31-7F8CC96B5EF8}"/>
              </a:ext>
            </a:extLst>
          </p:cNvPr>
          <p:cNvSpPr txBox="1"/>
          <p:nvPr/>
        </p:nvSpPr>
        <p:spPr>
          <a:xfrm>
            <a:off x="5008206" y="2631506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15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315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GERACI ANNA</dc:creator>
  <cp:lastModifiedBy>Geraci  Anna</cp:lastModifiedBy>
  <cp:revision>11</cp:revision>
  <dcterms:created xsi:type="dcterms:W3CDTF">2022-12-05T19:27:16Z</dcterms:created>
  <dcterms:modified xsi:type="dcterms:W3CDTF">2023-05-16T17:43:03Z</dcterms:modified>
</cp:coreProperties>
</file>