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5" r:id="rId2"/>
    <p:sldId id="279" r:id="rId3"/>
    <p:sldId id="280" r:id="rId4"/>
    <p:sldId id="281" r:id="rId5"/>
    <p:sldId id="28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3D0A1-E6FE-43FD-AA9C-04CD49A1BFF1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71D54-3FE3-4991-806D-4B31DDBEF1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91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20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28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692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28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49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01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827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6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75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68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2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37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77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31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0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25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5FA8-FEF5-4078-A009-D10F19796D95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55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3930-B11C-B4C8-CFAC-0FB08E55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Data Analysis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29D1BE-3A93-1F89-955C-42BDCA2F5B85}"/>
              </a:ext>
            </a:extLst>
          </p:cNvPr>
          <p:cNvSpPr txBox="1"/>
          <p:nvPr/>
        </p:nvSpPr>
        <p:spPr>
          <a:xfrm>
            <a:off x="832876" y="1554169"/>
            <a:ext cx="8596668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it-IT" b="1" dirty="0" err="1"/>
              <a:t>What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it</a:t>
            </a:r>
            <a:r>
              <a:rPr lang="it-IT" b="1" dirty="0"/>
              <a:t>?</a:t>
            </a:r>
          </a:p>
          <a:p>
            <a:pPr>
              <a:spcBef>
                <a:spcPts val="1000"/>
              </a:spcBef>
            </a:pPr>
            <a:r>
              <a:rPr lang="it-IT" dirty="0"/>
              <a:t>Data Analysis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manages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energy data </a:t>
            </a:r>
            <a:r>
              <a:rPr lang="it-IT" dirty="0" err="1"/>
              <a:t>provided</a:t>
            </a:r>
            <a:r>
              <a:rPr lang="it-IT" dirty="0"/>
              <a:t> by the energy </a:t>
            </a:r>
            <a:r>
              <a:rPr lang="it-IT" dirty="0" err="1"/>
              <a:t>sensors</a:t>
            </a:r>
            <a:r>
              <a:rPr lang="it-IT" dirty="0"/>
              <a:t>. Tese information </a:t>
            </a:r>
            <a:r>
              <a:rPr lang="it-IT" dirty="0" err="1"/>
              <a:t>regards</a:t>
            </a:r>
            <a:r>
              <a:rPr lang="it-IT" dirty="0"/>
              <a:t>: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it-IT" dirty="0"/>
              <a:t>The </a:t>
            </a:r>
            <a:r>
              <a:rPr lang="it-IT" dirty="0" err="1"/>
              <a:t>percentage</a:t>
            </a:r>
            <a:r>
              <a:rPr lang="it-IT" dirty="0"/>
              <a:t> of the car </a:t>
            </a:r>
            <a:r>
              <a:rPr lang="it-IT" dirty="0" err="1"/>
              <a:t>battery</a:t>
            </a:r>
            <a:r>
              <a:rPr lang="it-IT" dirty="0"/>
              <a:t>;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it-IT" dirty="0" err="1"/>
              <a:t>Environmental</a:t>
            </a:r>
            <a:r>
              <a:rPr lang="it-IT" dirty="0"/>
              <a:t> temperature;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it-IT" dirty="0" err="1"/>
              <a:t>Photon</a:t>
            </a:r>
            <a:r>
              <a:rPr lang="it-IT" dirty="0"/>
              <a:t>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88175DA-03D2-D5EC-D400-3F67A0C2DFF3}"/>
              </a:ext>
            </a:extLst>
          </p:cNvPr>
          <p:cNvSpPr txBox="1"/>
          <p:nvPr/>
        </p:nvSpPr>
        <p:spPr>
          <a:xfrm>
            <a:off x="1971210" y="4365833"/>
            <a:ext cx="6008915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it-IT" b="1" dirty="0" err="1"/>
              <a:t>Communication</a:t>
            </a:r>
            <a:r>
              <a:rPr lang="it-IT" b="1" dirty="0"/>
              <a:t> with: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it-IT" u="sng" dirty="0" err="1"/>
              <a:t>Sensors</a:t>
            </a:r>
            <a:r>
              <a:rPr lang="it-IT" dirty="0"/>
              <a:t>: </a:t>
            </a:r>
            <a:r>
              <a:rPr lang="it-IT" dirty="0" err="1"/>
              <a:t>using</a:t>
            </a:r>
            <a:r>
              <a:rPr lang="it-IT" dirty="0"/>
              <a:t> the MQTT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retrieve</a:t>
            </a:r>
            <a:r>
              <a:rPr lang="it-IT" dirty="0"/>
              <a:t> data;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u="sng" dirty="0" err="1"/>
              <a:t>ThingSpeak</a:t>
            </a:r>
            <a:r>
              <a:rPr lang="it-IT" u="sng" dirty="0"/>
              <a:t> Adapter</a:t>
            </a:r>
            <a:r>
              <a:rPr lang="it-IT" dirty="0"/>
              <a:t>: </a:t>
            </a:r>
            <a:r>
              <a:rPr lang="it-IT" dirty="0" err="1"/>
              <a:t>using</a:t>
            </a:r>
            <a:r>
              <a:rPr lang="it-IT" dirty="0"/>
              <a:t> REST-full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the </a:t>
            </a:r>
            <a:r>
              <a:rPr lang="it-IT" dirty="0" err="1"/>
              <a:t>measurements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280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D82D4751-2630-9712-CE18-2A79996AE840}"/>
              </a:ext>
            </a:extLst>
          </p:cNvPr>
          <p:cNvSpPr txBox="1"/>
          <p:nvPr/>
        </p:nvSpPr>
        <p:spPr>
          <a:xfrm>
            <a:off x="3555688" y="500185"/>
            <a:ext cx="4254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Data Analysis</a:t>
            </a:r>
            <a:endParaRPr lang="it-IT" dirty="0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4CCB5161-3DBC-50A7-A7E7-1FC770EE1885}"/>
              </a:ext>
            </a:extLst>
          </p:cNvPr>
          <p:cNvSpPr txBox="1"/>
          <p:nvPr/>
        </p:nvSpPr>
        <p:spPr>
          <a:xfrm>
            <a:off x="1056608" y="1465027"/>
            <a:ext cx="6345188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it-IT" b="1" dirty="0"/>
              <a:t>How </a:t>
            </a:r>
            <a:r>
              <a:rPr lang="it-IT" b="1" dirty="0" err="1"/>
              <a:t>does</a:t>
            </a:r>
            <a:r>
              <a:rPr lang="it-IT" b="1" dirty="0"/>
              <a:t> </a:t>
            </a:r>
            <a:r>
              <a:rPr lang="it-IT" b="1" dirty="0" err="1"/>
              <a:t>it</a:t>
            </a:r>
            <a:r>
              <a:rPr lang="it-IT" b="1" dirty="0"/>
              <a:t> </a:t>
            </a:r>
            <a:r>
              <a:rPr lang="it-IT" b="1" dirty="0" err="1"/>
              <a:t>get</a:t>
            </a:r>
            <a:r>
              <a:rPr lang="it-IT" b="1" dirty="0"/>
              <a:t> </a:t>
            </a:r>
            <a:r>
              <a:rPr lang="it-IT" b="1" dirty="0" err="1"/>
              <a:t>these</a:t>
            </a:r>
            <a:r>
              <a:rPr lang="it-IT" b="1" dirty="0"/>
              <a:t> data?</a:t>
            </a:r>
          </a:p>
          <a:p>
            <a:pPr>
              <a:spcBef>
                <a:spcPts val="1000"/>
              </a:spcBef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the MQTT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</a:t>
            </a:r>
          </a:p>
        </p:txBody>
      </p:sp>
      <p:sp>
        <p:nvSpPr>
          <p:cNvPr id="89" name="Rettangolo con angoli arrotondati 88">
            <a:extLst>
              <a:ext uri="{FF2B5EF4-FFF2-40B4-BE49-F238E27FC236}">
                <a16:creationId xmlns:a16="http://schemas.microsoft.com/office/drawing/2014/main" id="{5FC59D74-EAC1-7A74-2C56-BE8F97A521F8}"/>
              </a:ext>
            </a:extLst>
          </p:cNvPr>
          <p:cNvSpPr/>
          <p:nvPr/>
        </p:nvSpPr>
        <p:spPr>
          <a:xfrm>
            <a:off x="987510" y="2819576"/>
            <a:ext cx="1412222" cy="5494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Temperature </a:t>
            </a:r>
            <a:r>
              <a:rPr lang="it-IT" sz="1400" dirty="0" err="1"/>
              <a:t>sensor</a:t>
            </a:r>
            <a:endParaRPr lang="it-IT" sz="1400" dirty="0"/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A1CEF44D-D1B4-8741-9674-BB1EE93FDAE5}"/>
              </a:ext>
            </a:extLst>
          </p:cNvPr>
          <p:cNvSpPr/>
          <p:nvPr/>
        </p:nvSpPr>
        <p:spPr>
          <a:xfrm>
            <a:off x="4872532" y="3890865"/>
            <a:ext cx="1223468" cy="5691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Message Broker</a:t>
            </a:r>
          </a:p>
        </p:txBody>
      </p: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FC6366AD-C09D-0879-6EAD-54CB3355EAF8}"/>
              </a:ext>
            </a:extLst>
          </p:cNvPr>
          <p:cNvSpPr/>
          <p:nvPr/>
        </p:nvSpPr>
        <p:spPr>
          <a:xfrm>
            <a:off x="910103" y="4074824"/>
            <a:ext cx="1412222" cy="6463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Photon</a:t>
            </a:r>
            <a:r>
              <a:rPr lang="it-IT" sz="1400" dirty="0"/>
              <a:t> </a:t>
            </a:r>
            <a:r>
              <a:rPr lang="it-IT" sz="1400" dirty="0" err="1"/>
              <a:t>sensor</a:t>
            </a:r>
            <a:endParaRPr lang="it-IT" sz="1400" dirty="0"/>
          </a:p>
        </p:txBody>
      </p:sp>
      <p:sp>
        <p:nvSpPr>
          <p:cNvPr id="92" name="Rettangolo con angoli arrotondati 91">
            <a:extLst>
              <a:ext uri="{FF2B5EF4-FFF2-40B4-BE49-F238E27FC236}">
                <a16:creationId xmlns:a16="http://schemas.microsoft.com/office/drawing/2014/main" id="{BC6CCF73-5AAA-97C2-534C-8B8F983104F1}"/>
              </a:ext>
            </a:extLst>
          </p:cNvPr>
          <p:cNvSpPr/>
          <p:nvPr/>
        </p:nvSpPr>
        <p:spPr>
          <a:xfrm>
            <a:off x="1126967" y="5700729"/>
            <a:ext cx="1577846" cy="5011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Battery</a:t>
            </a:r>
            <a:r>
              <a:rPr lang="it-IT" sz="1400" dirty="0"/>
              <a:t> detector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5CBC5804-7CFB-895E-FE72-405C79B1642C}"/>
              </a:ext>
            </a:extLst>
          </p:cNvPr>
          <p:cNvCxnSpPr>
            <a:cxnSpLocks/>
          </p:cNvCxnSpPr>
          <p:nvPr/>
        </p:nvCxnSpPr>
        <p:spPr>
          <a:xfrm flipV="1">
            <a:off x="2712432" y="4281399"/>
            <a:ext cx="2141673" cy="168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B92019FA-B951-CFAE-02FD-A3DEF472B1A5}"/>
              </a:ext>
            </a:extLst>
          </p:cNvPr>
          <p:cNvCxnSpPr>
            <a:cxnSpLocks/>
            <a:stCxn id="91" idx="3"/>
            <a:endCxn id="90" idx="1"/>
          </p:cNvCxnSpPr>
          <p:nvPr/>
        </p:nvCxnSpPr>
        <p:spPr>
          <a:xfrm flipV="1">
            <a:off x="2322325" y="4175449"/>
            <a:ext cx="2550207" cy="22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ttangolo ad angolo ripiegato 94">
            <a:extLst>
              <a:ext uri="{FF2B5EF4-FFF2-40B4-BE49-F238E27FC236}">
                <a16:creationId xmlns:a16="http://schemas.microsoft.com/office/drawing/2014/main" id="{288E460E-383C-5899-C4BF-943CCF22B35A}"/>
              </a:ext>
            </a:extLst>
          </p:cNvPr>
          <p:cNvSpPr/>
          <p:nvPr/>
        </p:nvSpPr>
        <p:spPr>
          <a:xfrm rot="10800000">
            <a:off x="3555688" y="4946246"/>
            <a:ext cx="550506" cy="668694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6A915457-38E7-7F66-F5B6-17260C1E5D15}"/>
              </a:ext>
            </a:extLst>
          </p:cNvPr>
          <p:cNvCxnSpPr>
            <a:cxnSpLocks/>
          </p:cNvCxnSpPr>
          <p:nvPr/>
        </p:nvCxnSpPr>
        <p:spPr>
          <a:xfrm>
            <a:off x="2424907" y="3085834"/>
            <a:ext cx="2429198" cy="100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ttangolo ad angolo ripiegato 96">
            <a:extLst>
              <a:ext uri="{FF2B5EF4-FFF2-40B4-BE49-F238E27FC236}">
                <a16:creationId xmlns:a16="http://schemas.microsoft.com/office/drawing/2014/main" id="{C0C3EA6F-FF9D-3A50-555D-4AE4764B9588}"/>
              </a:ext>
            </a:extLst>
          </p:cNvPr>
          <p:cNvSpPr/>
          <p:nvPr/>
        </p:nvSpPr>
        <p:spPr>
          <a:xfrm rot="10800000">
            <a:off x="3098558" y="4033557"/>
            <a:ext cx="550506" cy="668694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98" name="Rettangolo ad angolo ripiegato 97">
            <a:extLst>
              <a:ext uri="{FF2B5EF4-FFF2-40B4-BE49-F238E27FC236}">
                <a16:creationId xmlns:a16="http://schemas.microsoft.com/office/drawing/2014/main" id="{D00828B6-3B35-26AB-F0DF-FDAE7B74F379}"/>
              </a:ext>
            </a:extLst>
          </p:cNvPr>
          <p:cNvSpPr/>
          <p:nvPr/>
        </p:nvSpPr>
        <p:spPr>
          <a:xfrm rot="10800000">
            <a:off x="2801135" y="3162860"/>
            <a:ext cx="550506" cy="668694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BC40C540-FF88-F49C-E9F0-9023CD6D678A}"/>
              </a:ext>
            </a:extLst>
          </p:cNvPr>
          <p:cNvSpPr txBox="1"/>
          <p:nvPr/>
        </p:nvSpPr>
        <p:spPr>
          <a:xfrm>
            <a:off x="3044906" y="4241748"/>
            <a:ext cx="657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Message</a:t>
            </a:r>
            <a:br>
              <a:rPr lang="it-IT" sz="800" dirty="0"/>
            </a:br>
            <a:r>
              <a:rPr lang="it-IT" sz="800" dirty="0"/>
              <a:t>(topic 2)</a:t>
            </a: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A065C632-8950-2C68-5C92-65BCCAC5FFD7}"/>
              </a:ext>
            </a:extLst>
          </p:cNvPr>
          <p:cNvSpPr txBox="1"/>
          <p:nvPr/>
        </p:nvSpPr>
        <p:spPr>
          <a:xfrm>
            <a:off x="2801134" y="3352729"/>
            <a:ext cx="6414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Message</a:t>
            </a:r>
            <a:br>
              <a:rPr lang="it-IT" sz="800" dirty="0"/>
            </a:br>
            <a:r>
              <a:rPr lang="it-IT" sz="800" dirty="0"/>
              <a:t>(topic 1)</a:t>
            </a:r>
          </a:p>
          <a:p>
            <a:endParaRPr lang="it-IT" dirty="0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1CBB3743-C24F-99C0-5F94-4B3228E335D9}"/>
              </a:ext>
            </a:extLst>
          </p:cNvPr>
          <p:cNvSpPr txBox="1"/>
          <p:nvPr/>
        </p:nvSpPr>
        <p:spPr>
          <a:xfrm>
            <a:off x="3548068" y="5145442"/>
            <a:ext cx="6811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Message</a:t>
            </a:r>
            <a:br>
              <a:rPr lang="it-IT" sz="800" dirty="0"/>
            </a:br>
            <a:r>
              <a:rPr lang="it-IT" sz="800" dirty="0"/>
              <a:t>(topic 3)</a:t>
            </a:r>
          </a:p>
          <a:p>
            <a:endParaRPr lang="it-IT" dirty="0"/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6A706031-63AB-7E3E-F1A9-B50E5AA9741A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6096000" y="4175449"/>
            <a:ext cx="1332144" cy="4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ttangolo con angoli arrotondati 102">
            <a:extLst>
              <a:ext uri="{FF2B5EF4-FFF2-40B4-BE49-F238E27FC236}">
                <a16:creationId xmlns:a16="http://schemas.microsoft.com/office/drawing/2014/main" id="{C0AC6D48-0BA4-CA94-21FD-3813757315B4}"/>
              </a:ext>
            </a:extLst>
          </p:cNvPr>
          <p:cNvSpPr/>
          <p:nvPr/>
        </p:nvSpPr>
        <p:spPr>
          <a:xfrm>
            <a:off x="7428144" y="3939649"/>
            <a:ext cx="1642187" cy="5691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Data </a:t>
            </a:r>
            <a:r>
              <a:rPr lang="it-IT" dirty="0" err="1"/>
              <a:t>Analisys</a:t>
            </a:r>
            <a:endParaRPr lang="it-IT" dirty="0"/>
          </a:p>
        </p:txBody>
      </p:sp>
      <p:sp>
        <p:nvSpPr>
          <p:cNvPr id="104" name="Rettangolo ad angolo ripiegato 103">
            <a:extLst>
              <a:ext uri="{FF2B5EF4-FFF2-40B4-BE49-F238E27FC236}">
                <a16:creationId xmlns:a16="http://schemas.microsoft.com/office/drawing/2014/main" id="{A1625C87-01E0-C8E4-C5B1-34A625D46E9F}"/>
              </a:ext>
            </a:extLst>
          </p:cNvPr>
          <p:cNvSpPr/>
          <p:nvPr/>
        </p:nvSpPr>
        <p:spPr>
          <a:xfrm rot="10800000">
            <a:off x="6610529" y="4077931"/>
            <a:ext cx="418706" cy="56917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105" name="Rettangolo ad angolo ripiegato 104">
            <a:extLst>
              <a:ext uri="{FF2B5EF4-FFF2-40B4-BE49-F238E27FC236}">
                <a16:creationId xmlns:a16="http://schemas.microsoft.com/office/drawing/2014/main" id="{56072918-9870-86DE-8202-73753E507553}"/>
              </a:ext>
            </a:extLst>
          </p:cNvPr>
          <p:cNvSpPr/>
          <p:nvPr/>
        </p:nvSpPr>
        <p:spPr>
          <a:xfrm rot="10800000">
            <a:off x="6434918" y="4257216"/>
            <a:ext cx="401220" cy="56916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106" name="Rettangolo ad angolo ripiegato 105">
            <a:extLst>
              <a:ext uri="{FF2B5EF4-FFF2-40B4-BE49-F238E27FC236}">
                <a16:creationId xmlns:a16="http://schemas.microsoft.com/office/drawing/2014/main" id="{D0BA91F1-E094-D0CD-E1BB-F6E8F240E380}"/>
              </a:ext>
            </a:extLst>
          </p:cNvPr>
          <p:cNvSpPr/>
          <p:nvPr/>
        </p:nvSpPr>
        <p:spPr>
          <a:xfrm rot="10800000">
            <a:off x="6294675" y="4444577"/>
            <a:ext cx="401218" cy="553155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F83B5158-AD95-DA41-3AC6-BEB9600EEB31}"/>
              </a:ext>
            </a:extLst>
          </p:cNvPr>
          <p:cNvSpPr txBox="1"/>
          <p:nvPr/>
        </p:nvSpPr>
        <p:spPr>
          <a:xfrm>
            <a:off x="7547118" y="4492643"/>
            <a:ext cx="1523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Subscribed</a:t>
            </a:r>
            <a:r>
              <a:rPr lang="it-IT" sz="1000" dirty="0"/>
              <a:t> to </a:t>
            </a:r>
            <a:r>
              <a:rPr lang="it-IT" sz="1000" dirty="0" err="1"/>
              <a:t>all</a:t>
            </a:r>
            <a:r>
              <a:rPr lang="it-IT" sz="1000" dirty="0"/>
              <a:t> </a:t>
            </a:r>
            <a:r>
              <a:rPr lang="it-IT" sz="1000" dirty="0" err="1"/>
              <a:t>topics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39022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5336FF-C3CF-0F44-6BA5-5DE03961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Data Analysis</a:t>
            </a:r>
            <a:br>
              <a:rPr lang="it-IT" dirty="0"/>
            </a:b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D8E9AEE-D723-1290-22D4-A781F516DBA2}"/>
              </a:ext>
            </a:extLst>
          </p:cNvPr>
          <p:cNvSpPr txBox="1"/>
          <p:nvPr/>
        </p:nvSpPr>
        <p:spPr>
          <a:xfrm>
            <a:off x="1618206" y="1782745"/>
            <a:ext cx="6714924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it-IT" b="1" dirty="0"/>
              <a:t>How </a:t>
            </a:r>
            <a:r>
              <a:rPr lang="it-IT" b="1" dirty="0" err="1"/>
              <a:t>it</a:t>
            </a:r>
            <a:r>
              <a:rPr lang="it-IT" b="1" dirty="0"/>
              <a:t> works?</a:t>
            </a:r>
          </a:p>
          <a:p>
            <a:pPr>
              <a:spcBef>
                <a:spcPts val="1000"/>
              </a:spcBef>
            </a:pP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After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subscribing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topic,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retrives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manages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collects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data in a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containing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all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informations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each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sensor</a:t>
            </a:r>
            <a:r>
              <a:rPr lang="it-IT" altLang="it-IT" dirty="0"/>
              <a:t>, for </a:t>
            </a:r>
            <a:r>
              <a:rPr lang="it-IT" altLang="it-IT" dirty="0" err="1"/>
              <a:t>all</a:t>
            </a:r>
            <a:r>
              <a:rPr lang="it-IT" altLang="it-IT" dirty="0"/>
              <a:t> users.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contains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571500" indent="-5715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kumimoji="0" lang="it-IT" altLang="it-IT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UserID</a:t>
            </a:r>
            <a:r>
              <a:rPr lang="it-IT" altLang="it-IT" dirty="0"/>
              <a:t> :  </a:t>
            </a:r>
            <a:r>
              <a:rPr lang="en-US" altLang="it-IT" dirty="0"/>
              <a:t>It lets to know which user the sensor is associated with;</a:t>
            </a:r>
          </a:p>
          <a:p>
            <a:pPr marL="571500" indent="-5715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kumimoji="0" lang="en-US" altLang="it-IT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Devi</a:t>
            </a:r>
            <a:r>
              <a:rPr lang="en-US" altLang="it-IT" u="sng" dirty="0" err="1"/>
              <a:t>ceID</a:t>
            </a:r>
            <a:r>
              <a:rPr lang="en-US" altLang="it-IT" dirty="0"/>
              <a:t>: it lets to know which is the considered sensor;</a:t>
            </a:r>
          </a:p>
          <a:p>
            <a:pPr marL="571500" indent="-5715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kumimoji="0" lang="en-US" altLang="it-IT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Topic</a:t>
            </a:r>
            <a:r>
              <a:rPr kumimoji="0" lang="en-US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where the messages related to that sensor are published;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71500" indent="-5715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it-IT" altLang="it-IT" u="sng" dirty="0"/>
              <a:t>Value</a:t>
            </a:r>
            <a:r>
              <a:rPr lang="it-IT" altLang="it-IT" dirty="0"/>
              <a:t> : </a:t>
            </a:r>
            <a:r>
              <a:rPr lang="it-IT" altLang="it-IT" dirty="0" err="1"/>
              <a:t>where</a:t>
            </a:r>
            <a:r>
              <a:rPr lang="it-IT" altLang="it-IT" dirty="0"/>
              <a:t> the data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stored</a:t>
            </a:r>
            <a:r>
              <a:rPr lang="it-IT" altLang="it-IT" dirty="0"/>
              <a:t>;</a:t>
            </a:r>
          </a:p>
          <a:p>
            <a:pPr marL="571500" indent="-5715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it-IT" altLang="it-IT" u="sng" dirty="0"/>
              <a:t>Channel</a:t>
            </a:r>
            <a:r>
              <a:rPr lang="it-IT" altLang="it-IT" dirty="0"/>
              <a:t> : </a:t>
            </a:r>
            <a:r>
              <a:rPr lang="it-IT" altLang="it-IT" dirty="0" err="1"/>
              <a:t>it</a:t>
            </a:r>
            <a:r>
              <a:rPr lang="it-IT" altLang="it-IT" dirty="0"/>
              <a:t> </a:t>
            </a:r>
            <a:r>
              <a:rPr lang="it-IT" altLang="it-IT" dirty="0" err="1"/>
              <a:t>contains</a:t>
            </a:r>
            <a:r>
              <a:rPr lang="it-IT" altLang="it-IT" dirty="0"/>
              <a:t> the API-Key </a:t>
            </a:r>
            <a:r>
              <a:rPr lang="it-IT" altLang="it-IT" dirty="0" err="1"/>
              <a:t>related</a:t>
            </a:r>
            <a:r>
              <a:rPr lang="it-IT" altLang="it-IT" dirty="0"/>
              <a:t> to the user </a:t>
            </a:r>
            <a:r>
              <a:rPr lang="it-IT" altLang="it-IT" dirty="0" err="1"/>
              <a:t>ThingSpeak</a:t>
            </a:r>
            <a:r>
              <a:rPr lang="it-IT" altLang="it-IT" dirty="0"/>
              <a:t> </a:t>
            </a:r>
            <a:r>
              <a:rPr lang="it-IT" altLang="it-IT" dirty="0" err="1"/>
              <a:t>channel</a:t>
            </a:r>
            <a:r>
              <a:rPr lang="it-IT" altLang="it-IT" dirty="0"/>
              <a:t>;</a:t>
            </a:r>
          </a:p>
          <a:p>
            <a:pPr marL="571500" indent="-5715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it-IT" altLang="it-IT" u="sng" dirty="0"/>
              <a:t>Field</a:t>
            </a:r>
            <a:r>
              <a:rPr lang="it-IT" altLang="it-IT" dirty="0"/>
              <a:t> : </a:t>
            </a:r>
            <a:r>
              <a:rPr lang="en-US" altLang="it-IT" dirty="0"/>
              <a:t>it explains exactly in which </a:t>
            </a:r>
            <a:r>
              <a:rPr lang="en-US" altLang="it-IT" dirty="0" err="1"/>
              <a:t>thingspeak</a:t>
            </a:r>
            <a:r>
              <a:rPr lang="en-US" altLang="it-IT" dirty="0"/>
              <a:t> graph it will have to be recorded.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463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C2CFA-FD1D-BEC7-F526-F089FADA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58" y="464075"/>
            <a:ext cx="8596668" cy="1320800"/>
          </a:xfrm>
        </p:spPr>
        <p:txBody>
          <a:bodyPr/>
          <a:lstStyle/>
          <a:p>
            <a:pPr algn="ctr"/>
            <a:r>
              <a:rPr lang="it-IT" dirty="0" err="1"/>
              <a:t>ThingSpeak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F1CA5F-B758-10CB-D4ED-D7DB31F26556}"/>
              </a:ext>
            </a:extLst>
          </p:cNvPr>
          <p:cNvSpPr txBox="1"/>
          <p:nvPr/>
        </p:nvSpPr>
        <p:spPr>
          <a:xfrm>
            <a:off x="1576874" y="1408922"/>
            <a:ext cx="7380514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it-IT" b="1" dirty="0" err="1"/>
              <a:t>What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it</a:t>
            </a:r>
            <a:r>
              <a:rPr lang="it-IT" b="1" dirty="0"/>
              <a:t>?</a:t>
            </a:r>
          </a:p>
          <a:p>
            <a:pPr>
              <a:spcBef>
                <a:spcPts val="1000"/>
              </a:spcBef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platform</a:t>
            </a:r>
            <a:r>
              <a:rPr lang="it-IT" dirty="0"/>
              <a:t> </a:t>
            </a:r>
            <a:r>
              <a:rPr lang="en-US" dirty="0"/>
              <a:t>which allows you to collect data streams in the cloud from IoT devices, so it is like a database.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/>
              <a:t>Allows you to implement communication via MQTT or REST-full. In our case, via REST-full;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/>
              <a:t>Increases both the scalability of the platform and the interoperability between the components.</a:t>
            </a:r>
          </a:p>
          <a:p>
            <a:pPr>
              <a:spcBef>
                <a:spcPts val="1000"/>
              </a:spcBef>
            </a:pP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A7F959-8F50-1092-9CB2-4E47C5EBA5FD}"/>
              </a:ext>
            </a:extLst>
          </p:cNvPr>
          <p:cNvSpPr txBox="1"/>
          <p:nvPr/>
        </p:nvSpPr>
        <p:spPr>
          <a:xfrm>
            <a:off x="2262673" y="4571915"/>
            <a:ext cx="6008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it-IT" b="1" dirty="0" err="1"/>
              <a:t>Communication</a:t>
            </a:r>
            <a:r>
              <a:rPr lang="it-IT" b="1" dirty="0"/>
              <a:t> with:</a:t>
            </a:r>
            <a:endParaRPr lang="it-I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u="sng" dirty="0"/>
              <a:t>Data </a:t>
            </a:r>
            <a:r>
              <a:rPr lang="it-IT" u="sng" dirty="0" err="1"/>
              <a:t>Analisys</a:t>
            </a:r>
            <a:r>
              <a:rPr lang="it-IT" dirty="0"/>
              <a:t>: </a:t>
            </a:r>
            <a:r>
              <a:rPr lang="it-IT" dirty="0" err="1"/>
              <a:t>using</a:t>
            </a:r>
            <a:r>
              <a:rPr lang="it-IT" dirty="0"/>
              <a:t> REST-full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retrieve</a:t>
            </a:r>
            <a:r>
              <a:rPr lang="it-IT" dirty="0"/>
              <a:t> the </a:t>
            </a:r>
            <a:r>
              <a:rPr lang="it-IT" dirty="0" err="1"/>
              <a:t>measurements</a:t>
            </a:r>
            <a:r>
              <a:rPr lang="it-IT" dirty="0"/>
              <a:t>.</a:t>
            </a:r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u="sng" dirty="0" err="1"/>
              <a:t>Telegram</a:t>
            </a:r>
            <a:r>
              <a:rPr lang="it-IT" u="sng" dirty="0"/>
              <a:t> Bot</a:t>
            </a:r>
            <a:r>
              <a:rPr lang="it-IT" dirty="0"/>
              <a:t>: to </a:t>
            </a:r>
            <a:r>
              <a:rPr lang="it-IT" dirty="0" err="1"/>
              <a:t>provide</a:t>
            </a:r>
            <a:r>
              <a:rPr lang="it-IT" dirty="0"/>
              <a:t> the energy </a:t>
            </a:r>
            <a:r>
              <a:rPr lang="it-IT" dirty="0" err="1"/>
              <a:t>graphs</a:t>
            </a:r>
            <a:r>
              <a:rPr lang="it-IT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34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25DF0135-FE5F-0677-74FA-5F83C5BD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58" y="464075"/>
            <a:ext cx="8596668" cy="1320800"/>
          </a:xfrm>
        </p:spPr>
        <p:txBody>
          <a:bodyPr/>
          <a:lstStyle/>
          <a:p>
            <a:pPr algn="ctr"/>
            <a:r>
              <a:rPr lang="it-IT" dirty="0" err="1"/>
              <a:t>ThingSpeak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3C0660A-CBBB-CB58-F889-F3B9C0C16856}"/>
              </a:ext>
            </a:extLst>
          </p:cNvPr>
          <p:cNvSpPr txBox="1"/>
          <p:nvPr/>
        </p:nvSpPr>
        <p:spPr>
          <a:xfrm>
            <a:off x="1371600" y="2192694"/>
            <a:ext cx="74644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dirty="0">
                <a:solidFill>
                  <a:srgbClr val="C00000"/>
                </a:solidFill>
              </a:rPr>
              <a:t>INSERIRE FOTO GRAFICI</a:t>
            </a:r>
          </a:p>
        </p:txBody>
      </p:sp>
    </p:spTree>
    <p:extLst>
      <p:ext uri="{BB962C8B-B14F-4D97-AF65-F5344CB8AC3E}">
        <p14:creationId xmlns:p14="http://schemas.microsoft.com/office/powerpoint/2010/main" val="21313868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1026</TotalTime>
  <Words>325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Trebuchet MS</vt:lpstr>
      <vt:lpstr>Wingdings</vt:lpstr>
      <vt:lpstr>Wingdings 3</vt:lpstr>
      <vt:lpstr>Facet</vt:lpstr>
      <vt:lpstr>Data Analysis</vt:lpstr>
      <vt:lpstr>Presentazione standard di PowerPoint</vt:lpstr>
      <vt:lpstr>Data Analysis </vt:lpstr>
      <vt:lpstr>ThingSpeak</vt:lpstr>
      <vt:lpstr>ThingSpeak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Battery Charger</dc:title>
  <dc:creator>Geraci  Anna</dc:creator>
  <cp:lastModifiedBy>Michele Claudio</cp:lastModifiedBy>
  <cp:revision>39</cp:revision>
  <dcterms:created xsi:type="dcterms:W3CDTF">2023-05-14T18:09:48Z</dcterms:created>
  <dcterms:modified xsi:type="dcterms:W3CDTF">2023-05-30T16:05:34Z</dcterms:modified>
</cp:coreProperties>
</file>