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7853-1BE2-FFE9-4646-C6EC5956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3E45B-2577-CFC4-1B16-CA77164A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FFF5-DB16-3FE1-9941-C0EF5D4B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C4B1-23A3-8C74-9A86-84A73CD3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F288-D870-FF91-AC3D-90847557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1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3D62-03BF-07A8-36CD-1432FFA5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3E6F1-09DC-B5AD-6F49-09EF12C0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DD23-5C44-278D-039E-28FEFB35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8853-0419-46E0-91D8-0C894E1B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A83-32A3-D1C9-ACC6-98399EB9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7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931BE-4696-7200-04AB-165E32C3F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4648D-321E-4823-16AC-A50153509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F5D4-1500-34A2-551E-499F9D2C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5C0A-F92A-521F-FD25-5EE2BC5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3159-0688-44B5-A717-19C2F34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5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BB47-4E27-977E-3E5D-18B976BB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B810-CE65-7840-4C48-43F58686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78C52-0F5C-BC30-A202-41E38640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14CD-AAF9-E816-75A3-270C9E25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DA98-0C24-95A3-ED1B-65FE497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40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B5B4-C4A3-38A0-8EC8-28E485B9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E9CAC-1121-7FA7-D4E7-70CD7ECE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2CAB-1B43-8DE8-AA51-37E8385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20F1-2E90-BB08-C6E5-6440D697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72D7-A07E-5F11-617D-E37EFECA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78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70CF-C410-091B-D20C-912A81FE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1787-7493-EDA4-8F96-6848A18A1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EE2F-FD1A-8684-EDFD-20F1FFEA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EFD60-A61A-08F8-D9AF-1925620B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6A0E-05B7-E4F9-0C9A-1E6E5F20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D72D3-5A09-2422-BB35-3D17EC68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81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4EA3-0266-B2B8-C55A-8807B259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38D6-32FC-3B14-8431-DED70EF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7E6E-4257-364E-8687-6A5193349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3681E-B73F-0854-27BA-1AAD89C5B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FBE4F-8C79-6D6C-BC94-AC56C25EF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FB0BB-3C53-B6CE-C3B0-5A18B358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54338-AAA3-C0CB-923C-E6FCA6CF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17790-1B2A-806C-D6C4-F71595A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3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14D5-9C11-A9CD-6742-384461D9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FD30E-26A6-84E0-3D68-65916E0E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B4F97-4532-3D4C-33D7-D4C9C5F4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45527-DF2D-B75A-88B3-9FC4FD9C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8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E9A5F-F75B-A634-2A4C-00A2FD4C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14BB2-3807-6C58-454E-FE8C05B8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18330-7B65-F580-FB01-8A4263A7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18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6299-E385-1CB6-0010-EC955AFD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30AF-CCB4-8995-983C-13022511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921D-7A9D-6118-81EB-D8D1B123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5029D-30B1-BEBB-1D8D-B44422ED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00A1-5FFB-A820-BF2D-06EA157C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BCF0E-E6E1-4A9A-7017-21180597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32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F837-CC6A-5F51-1817-937432D8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C541B-25B5-DC84-96E6-B22118FA0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1D634-F0EF-9AA5-8903-CEB263326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018F-7312-1002-359E-60A442DB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650E-8838-4EF0-9231-2B5BD85C2A91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9661-49E3-92E3-4F38-D7FB547B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96308-4034-CFA8-3484-F42AA2CF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8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7333C-4517-1C10-09C7-DF5C7BC8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A615-BF09-C6B7-7409-9975E8EE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DA4A-6174-E41C-E237-A988B4631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650E-8838-4EF0-9231-2B5BD85C2A91}" type="datetimeFigureOut">
              <a:rPr lang="it-IT" smtClean="0"/>
              <a:t>17/05/2023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713A-F03F-A5C8-9ED8-02826DF27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70EE-D7DB-CC31-FC6F-819C1DA63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F6F8-8BDF-475A-BFDE-2C3D229A41F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6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FF99D-74B0-41ED-0BCD-AEC7AFE14EC7}"/>
              </a:ext>
            </a:extLst>
          </p:cNvPr>
          <p:cNvSpPr txBox="1"/>
          <p:nvPr/>
        </p:nvSpPr>
        <p:spPr>
          <a:xfrm>
            <a:off x="9396413" y="3393892"/>
            <a:ext cx="1971675" cy="646331"/>
          </a:xfrm>
          <a:prstGeom prst="rect">
            <a:avLst/>
          </a:prstGeom>
          <a:ln w="15875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Device Connector for RPI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C318-02E2-8A23-D515-77BEF4D7008A}"/>
              </a:ext>
            </a:extLst>
          </p:cNvPr>
          <p:cNvSpPr txBox="1"/>
          <p:nvPr/>
        </p:nvSpPr>
        <p:spPr>
          <a:xfrm>
            <a:off x="9396412" y="4482803"/>
            <a:ext cx="197167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Device Connector for Arduino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CA49-B8C2-BC8B-1DBA-8CA2B1AED99F}"/>
              </a:ext>
            </a:extLst>
          </p:cNvPr>
          <p:cNvSpPr txBox="1"/>
          <p:nvPr/>
        </p:nvSpPr>
        <p:spPr>
          <a:xfrm>
            <a:off x="5814520" y="3404116"/>
            <a:ext cx="16784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F4363-68DC-E455-D26D-B17B2FE214E6}"/>
              </a:ext>
            </a:extLst>
          </p:cNvPr>
          <p:cNvSpPr txBox="1"/>
          <p:nvPr/>
        </p:nvSpPr>
        <p:spPr>
          <a:xfrm>
            <a:off x="5709734" y="5885527"/>
            <a:ext cx="1324979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Catalog</a:t>
            </a:r>
            <a:endParaRPr lang="it-IT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147D-E50D-F2CB-6EEC-529E9EB9DC3E}"/>
              </a:ext>
            </a:extLst>
          </p:cNvPr>
          <p:cNvSpPr txBox="1"/>
          <p:nvPr/>
        </p:nvSpPr>
        <p:spPr>
          <a:xfrm>
            <a:off x="2611083" y="1602298"/>
            <a:ext cx="1838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Adaptor</a:t>
            </a:r>
            <a:r>
              <a:rPr lang="it-IT" dirty="0"/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D6DE8-3143-AD0E-2B40-536A0C68ACDA}"/>
              </a:ext>
            </a:extLst>
          </p:cNvPr>
          <p:cNvSpPr txBox="1"/>
          <p:nvPr/>
        </p:nvSpPr>
        <p:spPr>
          <a:xfrm>
            <a:off x="341906" y="1607528"/>
            <a:ext cx="1457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2CC2-062C-B990-5494-1749FAB912CA}"/>
              </a:ext>
            </a:extLst>
          </p:cNvPr>
          <p:cNvSpPr txBox="1"/>
          <p:nvPr/>
        </p:nvSpPr>
        <p:spPr>
          <a:xfrm>
            <a:off x="641069" y="3890588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TelegramBot</a:t>
            </a:r>
            <a:endParaRPr lang="it-IT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70832-5BC5-9513-288D-80E7DCFADAE7}"/>
              </a:ext>
            </a:extLst>
          </p:cNvPr>
          <p:cNvSpPr txBox="1"/>
          <p:nvPr/>
        </p:nvSpPr>
        <p:spPr>
          <a:xfrm>
            <a:off x="4578619" y="1049804"/>
            <a:ext cx="2088881" cy="61555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700" dirty="0" err="1"/>
              <a:t>Battery</a:t>
            </a:r>
            <a:r>
              <a:rPr lang="it-IT" sz="1700" dirty="0"/>
              <a:t> </a:t>
            </a:r>
            <a:r>
              <a:rPr lang="it-IT" sz="1700" dirty="0" err="1"/>
              <a:t>Charger</a:t>
            </a:r>
            <a:r>
              <a:rPr lang="it-IT" sz="1700" dirty="0"/>
              <a:t> System Control (1)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60829-DACC-1743-D705-2777E8A3C972}"/>
              </a:ext>
            </a:extLst>
          </p:cNvPr>
          <p:cNvSpPr txBox="1"/>
          <p:nvPr/>
        </p:nvSpPr>
        <p:spPr>
          <a:xfrm>
            <a:off x="6846925" y="1040279"/>
            <a:ext cx="1828800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State Control (1)(2)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588E1-F1E0-25F4-0820-0B2C852B614C}"/>
              </a:ext>
            </a:extLst>
          </p:cNvPr>
          <p:cNvSpPr/>
          <p:nvPr/>
        </p:nvSpPr>
        <p:spPr>
          <a:xfrm>
            <a:off x="9299154" y="3070727"/>
            <a:ext cx="2443620" cy="265747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A3D1C-B58F-4CE5-6305-903E201C5344}"/>
              </a:ext>
            </a:extLst>
          </p:cNvPr>
          <p:cNvSpPr txBox="1"/>
          <p:nvPr/>
        </p:nvSpPr>
        <p:spPr>
          <a:xfrm rot="5400000">
            <a:off x="10573779" y="41274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E30F80-849A-7460-2C6C-BA7C040A3D2C}"/>
              </a:ext>
            </a:extLst>
          </p:cNvPr>
          <p:cNvSpPr/>
          <p:nvPr/>
        </p:nvSpPr>
        <p:spPr>
          <a:xfrm>
            <a:off x="4556684" y="871479"/>
            <a:ext cx="6305547" cy="119552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3EC21-2697-0175-F153-09EDAF131BC3}"/>
              </a:ext>
            </a:extLst>
          </p:cNvPr>
          <p:cNvSpPr txBox="1"/>
          <p:nvPr/>
        </p:nvSpPr>
        <p:spPr>
          <a:xfrm>
            <a:off x="7876345" y="1726248"/>
            <a:ext cx="16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Post-</a:t>
            </a:r>
            <a:r>
              <a:rPr lang="it-IT" dirty="0" err="1"/>
              <a:t>Process</a:t>
            </a:r>
            <a:endParaRPr lang="it-IT" dirty="0"/>
          </a:p>
          <a:p>
            <a:pPr algn="ctr"/>
            <a:r>
              <a:rPr lang="it-IT" dirty="0"/>
              <a:t>Data-Analytics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FF5F37-B786-F3CB-1AC2-93C4B6909B0B}"/>
              </a:ext>
            </a:extLst>
          </p:cNvPr>
          <p:cNvSpPr/>
          <p:nvPr/>
        </p:nvSpPr>
        <p:spPr>
          <a:xfrm>
            <a:off x="323850" y="3771913"/>
            <a:ext cx="2443615" cy="832229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93BB-5F7C-954B-6625-485326A51743}"/>
              </a:ext>
            </a:extLst>
          </p:cNvPr>
          <p:cNvSpPr txBox="1"/>
          <p:nvPr/>
        </p:nvSpPr>
        <p:spPr>
          <a:xfrm>
            <a:off x="592706" y="4318772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Awareness</a:t>
            </a:r>
            <a:endParaRPr lang="it-IT" dirty="0"/>
          </a:p>
          <a:p>
            <a:endParaRPr lang="it-I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8791B-AF4A-8060-B9CC-7033319C5D57}"/>
              </a:ext>
            </a:extLst>
          </p:cNvPr>
          <p:cNvCxnSpPr>
            <a:cxnSpLocks/>
          </p:cNvCxnSpPr>
          <p:nvPr/>
        </p:nvCxnSpPr>
        <p:spPr>
          <a:xfrm>
            <a:off x="5905500" y="1696135"/>
            <a:ext cx="514753" cy="17058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981F-5895-FB9A-66BF-0C8BF887FDF5}"/>
              </a:ext>
            </a:extLst>
          </p:cNvPr>
          <p:cNvCxnSpPr>
            <a:cxnSpLocks/>
          </p:cNvCxnSpPr>
          <p:nvPr/>
        </p:nvCxnSpPr>
        <p:spPr>
          <a:xfrm>
            <a:off x="7305589" y="3773448"/>
            <a:ext cx="2090823" cy="1208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E3D87-9EE2-9E4C-D63E-5813BA912B9F}"/>
              </a:ext>
            </a:extLst>
          </p:cNvPr>
          <p:cNvCxnSpPr/>
          <p:nvPr/>
        </p:nvCxnSpPr>
        <p:spPr>
          <a:xfrm>
            <a:off x="7501177" y="3588511"/>
            <a:ext cx="1881187" cy="30358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CBFAF-D0D5-0F96-B93D-0382F9E988C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43725" y="1686610"/>
            <a:ext cx="817600" cy="17072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88AB-5131-FBB2-9123-67C54795FF38}"/>
              </a:ext>
            </a:extLst>
          </p:cNvPr>
          <p:cNvCxnSpPr>
            <a:cxnSpLocks/>
          </p:cNvCxnSpPr>
          <p:nvPr/>
        </p:nvCxnSpPr>
        <p:spPr>
          <a:xfrm>
            <a:off x="4127711" y="2288172"/>
            <a:ext cx="1901614" cy="11159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5088FE-3D43-1F8B-D1CD-3B8382D1CCFD}"/>
              </a:ext>
            </a:extLst>
          </p:cNvPr>
          <p:cNvCxnSpPr/>
          <p:nvPr/>
        </p:nvCxnSpPr>
        <p:spPr>
          <a:xfrm>
            <a:off x="5385895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9556E-4C89-C60B-ACFA-72C37F4768AA}"/>
              </a:ext>
            </a:extLst>
          </p:cNvPr>
          <p:cNvCxnSpPr/>
          <p:nvPr/>
        </p:nvCxnSpPr>
        <p:spPr>
          <a:xfrm>
            <a:off x="6433429" y="5728202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FA649F-B57D-88EA-B0C1-7B077BF4F058}"/>
              </a:ext>
            </a:extLst>
          </p:cNvPr>
          <p:cNvCxnSpPr>
            <a:cxnSpLocks/>
          </p:cNvCxnSpPr>
          <p:nvPr/>
        </p:nvCxnSpPr>
        <p:spPr>
          <a:xfrm>
            <a:off x="9146084" y="4849952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4774C-B85D-C872-BFFE-32A70BF29C7C}"/>
              </a:ext>
            </a:extLst>
          </p:cNvPr>
          <p:cNvCxnSpPr>
            <a:cxnSpLocks/>
          </p:cNvCxnSpPr>
          <p:nvPr/>
        </p:nvCxnSpPr>
        <p:spPr>
          <a:xfrm>
            <a:off x="9146084" y="4669695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40EAA6-D3BF-F250-8411-E3C0F25D33EC}"/>
              </a:ext>
            </a:extLst>
          </p:cNvPr>
          <p:cNvCxnSpPr>
            <a:cxnSpLocks/>
          </p:cNvCxnSpPr>
          <p:nvPr/>
        </p:nvCxnSpPr>
        <p:spPr>
          <a:xfrm>
            <a:off x="9160132" y="3755181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7435F2-77AE-F640-7498-A0179758B717}"/>
              </a:ext>
            </a:extLst>
          </p:cNvPr>
          <p:cNvCxnSpPr>
            <a:cxnSpLocks/>
          </p:cNvCxnSpPr>
          <p:nvPr/>
        </p:nvCxnSpPr>
        <p:spPr>
          <a:xfrm>
            <a:off x="9160132" y="3572659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D3C9F1-622A-D5F4-D102-33A2E6774638}"/>
              </a:ext>
            </a:extLst>
          </p:cNvPr>
          <p:cNvCxnSpPr/>
          <p:nvPr/>
        </p:nvCxnSpPr>
        <p:spPr>
          <a:xfrm>
            <a:off x="7967170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8D7670-4B41-89B8-EE1E-0B2B1A3F3123}"/>
              </a:ext>
            </a:extLst>
          </p:cNvPr>
          <p:cNvCxnSpPr>
            <a:cxnSpLocks/>
          </p:cNvCxnSpPr>
          <p:nvPr/>
        </p:nvCxnSpPr>
        <p:spPr>
          <a:xfrm>
            <a:off x="3547570" y="1372969"/>
            <a:ext cx="0" cy="247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9C664-D8C6-EF88-FDC4-BF4DB876E833}"/>
              </a:ext>
            </a:extLst>
          </p:cNvPr>
          <p:cNvCxnSpPr/>
          <p:nvPr/>
        </p:nvCxnSpPr>
        <p:spPr>
          <a:xfrm>
            <a:off x="1166320" y="3707545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698BF-E34F-5F38-40EA-FE3B796F3D78}"/>
              </a:ext>
            </a:extLst>
          </p:cNvPr>
          <p:cNvCxnSpPr>
            <a:cxnSpLocks/>
          </p:cNvCxnSpPr>
          <p:nvPr/>
        </p:nvCxnSpPr>
        <p:spPr>
          <a:xfrm flipH="1">
            <a:off x="2576512" y="4136112"/>
            <a:ext cx="357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DC7C3-4AE6-D3A2-16DF-958406E361FE}"/>
              </a:ext>
            </a:extLst>
          </p:cNvPr>
          <p:cNvCxnSpPr/>
          <p:nvPr/>
        </p:nvCxnSpPr>
        <p:spPr>
          <a:xfrm>
            <a:off x="1166320" y="2264628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76FB92-4ACE-AD76-35AF-7D60AD8A1D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97643" y="1925464"/>
            <a:ext cx="213440" cy="5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D7DB01-547D-651A-9247-88245D5B1667}"/>
              </a:ext>
            </a:extLst>
          </p:cNvPr>
          <p:cNvCxnSpPr>
            <a:cxnSpLocks/>
          </p:cNvCxnSpPr>
          <p:nvPr/>
        </p:nvCxnSpPr>
        <p:spPr>
          <a:xfrm flipH="1">
            <a:off x="1791616" y="1918679"/>
            <a:ext cx="13861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2231251-2531-F39D-F137-1DE995D3DAA4}"/>
              </a:ext>
            </a:extLst>
          </p:cNvPr>
          <p:cNvSpPr/>
          <p:nvPr/>
        </p:nvSpPr>
        <p:spPr>
          <a:xfrm>
            <a:off x="6379250" y="5623715"/>
            <a:ext cx="122409" cy="994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CE4693F-A523-1229-0090-434E2FEFB90D}"/>
              </a:ext>
            </a:extLst>
          </p:cNvPr>
          <p:cNvSpPr/>
          <p:nvPr/>
        </p:nvSpPr>
        <p:spPr>
          <a:xfrm flipH="1">
            <a:off x="9063781" y="4604394"/>
            <a:ext cx="154848" cy="130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20763C9-B2C6-F4C7-B2A5-A5C767BBD72B}"/>
              </a:ext>
            </a:extLst>
          </p:cNvPr>
          <p:cNvSpPr/>
          <p:nvPr/>
        </p:nvSpPr>
        <p:spPr>
          <a:xfrm flipV="1">
            <a:off x="9071627" y="3514585"/>
            <a:ext cx="147002" cy="12563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792D48D-06B2-A268-6EED-584B376DF608}"/>
              </a:ext>
            </a:extLst>
          </p:cNvPr>
          <p:cNvSpPr/>
          <p:nvPr/>
        </p:nvSpPr>
        <p:spPr>
          <a:xfrm>
            <a:off x="1924728" y="1859379"/>
            <a:ext cx="161870" cy="13216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C39ABBC-4917-AE93-C99D-16EB7495C98D}"/>
              </a:ext>
            </a:extLst>
          </p:cNvPr>
          <p:cNvSpPr/>
          <p:nvPr/>
        </p:nvSpPr>
        <p:spPr>
          <a:xfrm>
            <a:off x="1105115" y="2409558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D1639D6-2352-ED49-5F93-8E2CD58DACCC}"/>
              </a:ext>
            </a:extLst>
          </p:cNvPr>
          <p:cNvSpPr/>
          <p:nvPr/>
        </p:nvSpPr>
        <p:spPr>
          <a:xfrm rot="10800000">
            <a:off x="3480318" y="1250302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0EAE5ED-D254-71BF-975F-9D4197B54986}"/>
              </a:ext>
            </a:extLst>
          </p:cNvPr>
          <p:cNvSpPr/>
          <p:nvPr/>
        </p:nvSpPr>
        <p:spPr>
          <a:xfrm rot="10800000">
            <a:off x="5315915" y="744405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B1E1F23-B1A9-7868-D6AA-DAD73B03E51F}"/>
              </a:ext>
            </a:extLst>
          </p:cNvPr>
          <p:cNvSpPr/>
          <p:nvPr/>
        </p:nvSpPr>
        <p:spPr>
          <a:xfrm rot="10800000">
            <a:off x="7897190" y="74047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92694AB0-A832-9636-6C69-B5E445A5D80E}"/>
              </a:ext>
            </a:extLst>
          </p:cNvPr>
          <p:cNvSpPr/>
          <p:nvPr/>
        </p:nvSpPr>
        <p:spPr>
          <a:xfrm rot="5400000">
            <a:off x="9007137" y="477961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3B3A866B-E012-42E5-0F34-FF4FA005666E}"/>
              </a:ext>
            </a:extLst>
          </p:cNvPr>
          <p:cNvSpPr/>
          <p:nvPr/>
        </p:nvSpPr>
        <p:spPr>
          <a:xfrm rot="5400000">
            <a:off x="9036629" y="368484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113D844-1727-5561-1562-B8681AF7A48E}"/>
              </a:ext>
            </a:extLst>
          </p:cNvPr>
          <p:cNvSpPr/>
          <p:nvPr/>
        </p:nvSpPr>
        <p:spPr>
          <a:xfrm rot="16200000">
            <a:off x="2932691" y="406577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5A2B493D-148C-E452-5083-A8DEDC58C538}"/>
              </a:ext>
            </a:extLst>
          </p:cNvPr>
          <p:cNvSpPr/>
          <p:nvPr/>
        </p:nvSpPr>
        <p:spPr>
          <a:xfrm rot="10800000">
            <a:off x="1091842" y="3605041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97AACA25-449A-0F45-B9B5-DA7DABFE67A5}"/>
              </a:ext>
            </a:extLst>
          </p:cNvPr>
          <p:cNvSpPr/>
          <p:nvPr/>
        </p:nvSpPr>
        <p:spPr>
          <a:xfrm rot="5400000">
            <a:off x="2258138" y="1838015"/>
            <a:ext cx="176261" cy="161331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3CC3D-085B-A96A-352C-2BE0F8BBBDBC}"/>
              </a:ext>
            </a:extLst>
          </p:cNvPr>
          <p:cNvCxnSpPr>
            <a:cxnSpLocks/>
          </p:cNvCxnSpPr>
          <p:nvPr/>
        </p:nvCxnSpPr>
        <p:spPr>
          <a:xfrm>
            <a:off x="1161594" y="2596083"/>
            <a:ext cx="0" cy="104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F931CE-98C3-2961-BADA-85D6352FD8DA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2086598" y="1925464"/>
            <a:ext cx="25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BDC7BE-F2E4-C73A-CC08-BE8114180841}"/>
              </a:ext>
            </a:extLst>
          </p:cNvPr>
          <p:cNvCxnSpPr>
            <a:cxnSpLocks/>
          </p:cNvCxnSpPr>
          <p:nvPr/>
        </p:nvCxnSpPr>
        <p:spPr>
          <a:xfrm>
            <a:off x="5385895" y="333375"/>
            <a:ext cx="0" cy="477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177824-175E-0583-CDC5-585D11F52E2A}"/>
              </a:ext>
            </a:extLst>
          </p:cNvPr>
          <p:cNvCxnSpPr>
            <a:cxnSpLocks/>
          </p:cNvCxnSpPr>
          <p:nvPr/>
        </p:nvCxnSpPr>
        <p:spPr>
          <a:xfrm>
            <a:off x="7967170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8B21D-9B69-8B9C-F61E-DC611743FE85}"/>
              </a:ext>
            </a:extLst>
          </p:cNvPr>
          <p:cNvCxnSpPr>
            <a:cxnSpLocks/>
          </p:cNvCxnSpPr>
          <p:nvPr/>
        </p:nvCxnSpPr>
        <p:spPr>
          <a:xfrm>
            <a:off x="5385895" y="141982"/>
            <a:ext cx="0" cy="668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A2CA2F-CC40-3F71-273C-B9FDA13B624F}"/>
              </a:ext>
            </a:extLst>
          </p:cNvPr>
          <p:cNvCxnSpPr>
            <a:cxnSpLocks/>
          </p:cNvCxnSpPr>
          <p:nvPr/>
        </p:nvCxnSpPr>
        <p:spPr>
          <a:xfrm>
            <a:off x="3073004" y="4183484"/>
            <a:ext cx="5919732" cy="486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068899-4019-95F8-2BD1-8F97476DADAE}"/>
              </a:ext>
            </a:extLst>
          </p:cNvPr>
          <p:cNvCxnSpPr>
            <a:cxnSpLocks/>
          </p:cNvCxnSpPr>
          <p:nvPr/>
        </p:nvCxnSpPr>
        <p:spPr>
          <a:xfrm>
            <a:off x="3084684" y="4206092"/>
            <a:ext cx="3189156" cy="14673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4E92CB-5CA0-CE37-CDD3-0E901E714C9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6483733" y="3755181"/>
            <a:ext cx="2545021" cy="1883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944417-ADCB-A0C0-6EE6-0093784F718E}"/>
              </a:ext>
            </a:extLst>
          </p:cNvPr>
          <p:cNvCxnSpPr>
            <a:cxnSpLocks/>
            <a:stCxn id="67" idx="6"/>
            <a:endCxn id="8" idx="2"/>
          </p:cNvCxnSpPr>
          <p:nvPr/>
        </p:nvCxnSpPr>
        <p:spPr>
          <a:xfrm flipV="1">
            <a:off x="6501659" y="4849952"/>
            <a:ext cx="2575458" cy="8234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A7329-0A1C-1471-4FC7-57F140E26779}"/>
              </a:ext>
            </a:extLst>
          </p:cNvPr>
          <p:cNvCxnSpPr>
            <a:cxnSpLocks/>
          </p:cNvCxnSpPr>
          <p:nvPr/>
        </p:nvCxnSpPr>
        <p:spPr>
          <a:xfrm>
            <a:off x="3547570" y="141982"/>
            <a:ext cx="0" cy="115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9AB890-E8F6-6408-3B83-4255173131E3}"/>
              </a:ext>
            </a:extLst>
          </p:cNvPr>
          <p:cNvCxnSpPr>
            <a:cxnSpLocks/>
          </p:cNvCxnSpPr>
          <p:nvPr/>
        </p:nvCxnSpPr>
        <p:spPr>
          <a:xfrm>
            <a:off x="3530245" y="141982"/>
            <a:ext cx="8537930" cy="2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064345-1A66-14EA-0F38-BA4854B052EA}"/>
              </a:ext>
            </a:extLst>
          </p:cNvPr>
          <p:cNvCxnSpPr>
            <a:cxnSpLocks/>
          </p:cNvCxnSpPr>
          <p:nvPr/>
        </p:nvCxnSpPr>
        <p:spPr>
          <a:xfrm flipH="1">
            <a:off x="12013174" y="170970"/>
            <a:ext cx="55001" cy="593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0613E-48DF-5E6C-4E38-2F2E67021F04}"/>
              </a:ext>
            </a:extLst>
          </p:cNvPr>
          <p:cNvSpPr txBox="1"/>
          <p:nvPr/>
        </p:nvSpPr>
        <p:spPr>
          <a:xfrm>
            <a:off x="9085279" y="1071587"/>
            <a:ext cx="1490246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Analysis</a:t>
            </a:r>
          </a:p>
          <a:p>
            <a:r>
              <a:rPr lang="it-IT" dirty="0"/>
              <a:t>(1)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FAA28A-105E-F98F-DB04-FDF3DDD8C3CD}"/>
              </a:ext>
            </a:extLst>
          </p:cNvPr>
          <p:cNvCxnSpPr/>
          <p:nvPr/>
        </p:nvCxnSpPr>
        <p:spPr>
          <a:xfrm>
            <a:off x="10043620" y="888544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ck Arc 112">
            <a:extLst>
              <a:ext uri="{FF2B5EF4-FFF2-40B4-BE49-F238E27FC236}">
                <a16:creationId xmlns:a16="http://schemas.microsoft.com/office/drawing/2014/main" id="{764F7454-AB10-B0F2-8B15-C16484523621}"/>
              </a:ext>
            </a:extLst>
          </p:cNvPr>
          <p:cNvSpPr/>
          <p:nvPr/>
        </p:nvSpPr>
        <p:spPr>
          <a:xfrm rot="10800000">
            <a:off x="9959452" y="76033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517C95-CD6A-17A7-1050-F4FB239911EC}"/>
              </a:ext>
            </a:extLst>
          </p:cNvPr>
          <p:cNvCxnSpPr>
            <a:cxnSpLocks/>
          </p:cNvCxnSpPr>
          <p:nvPr/>
        </p:nvCxnSpPr>
        <p:spPr>
          <a:xfrm>
            <a:off x="10029432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782BF5-0376-72B4-0E48-A0544BD0D3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34713" y="6100970"/>
            <a:ext cx="4978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02CFD3-00C4-E0A3-ABD7-252B81893FD3}"/>
              </a:ext>
            </a:extLst>
          </p:cNvPr>
          <p:cNvSpPr txBox="1"/>
          <p:nvPr/>
        </p:nvSpPr>
        <p:spPr>
          <a:xfrm>
            <a:off x="766201" y="539838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012A1-4884-116B-D11B-610FB640D24A}"/>
              </a:ext>
            </a:extLst>
          </p:cNvPr>
          <p:cNvCxnSpPr>
            <a:cxnSpLocks/>
          </p:cNvCxnSpPr>
          <p:nvPr/>
        </p:nvCxnSpPr>
        <p:spPr>
          <a:xfrm>
            <a:off x="845901" y="6305464"/>
            <a:ext cx="30024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lock Arc 125">
            <a:extLst>
              <a:ext uri="{FF2B5EF4-FFF2-40B4-BE49-F238E27FC236}">
                <a16:creationId xmlns:a16="http://schemas.microsoft.com/office/drawing/2014/main" id="{2BABE592-ACB6-40DE-4C8B-AB639E028E13}"/>
              </a:ext>
            </a:extLst>
          </p:cNvPr>
          <p:cNvSpPr/>
          <p:nvPr/>
        </p:nvSpPr>
        <p:spPr>
          <a:xfrm rot="5400000" flipV="1">
            <a:off x="997259" y="6482174"/>
            <a:ext cx="163102" cy="165569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74F623-2080-75C0-D14C-6F8406D942AC}"/>
              </a:ext>
            </a:extLst>
          </p:cNvPr>
          <p:cNvCxnSpPr>
            <a:cxnSpLocks/>
          </p:cNvCxnSpPr>
          <p:nvPr/>
        </p:nvCxnSpPr>
        <p:spPr>
          <a:xfrm flipH="1">
            <a:off x="874143" y="6567287"/>
            <a:ext cx="1095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84951F-BA67-4109-104C-861FD04420A8}"/>
              </a:ext>
            </a:extLst>
          </p:cNvPr>
          <p:cNvCxnSpPr>
            <a:cxnSpLocks/>
          </p:cNvCxnSpPr>
          <p:nvPr/>
        </p:nvCxnSpPr>
        <p:spPr>
          <a:xfrm flipH="1">
            <a:off x="888553" y="6745962"/>
            <a:ext cx="1902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3F537BF-B091-61AA-3770-482C6A33573A}"/>
              </a:ext>
            </a:extLst>
          </p:cNvPr>
          <p:cNvSpPr/>
          <p:nvPr/>
        </p:nvSpPr>
        <p:spPr>
          <a:xfrm>
            <a:off x="983681" y="6678820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079D1B-BD8C-FDB1-7A35-E3FA2B821CB4}"/>
              </a:ext>
            </a:extLst>
          </p:cNvPr>
          <p:cNvSpPr txBox="1"/>
          <p:nvPr/>
        </p:nvSpPr>
        <p:spPr>
          <a:xfrm>
            <a:off x="1174848" y="6087200"/>
            <a:ext cx="1696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MQTT </a:t>
            </a:r>
            <a:r>
              <a:rPr lang="it-IT" sz="1300" dirty="0" err="1"/>
              <a:t>communication</a:t>
            </a:r>
            <a:endParaRPr lang="it-IT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DC12C7-5ED3-7D60-391C-7248506DEAC2}"/>
              </a:ext>
            </a:extLst>
          </p:cNvPr>
          <p:cNvSpPr txBox="1"/>
          <p:nvPr/>
        </p:nvSpPr>
        <p:spPr>
          <a:xfrm>
            <a:off x="1159611" y="6609166"/>
            <a:ext cx="2068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(provider)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AE324F-63FA-3F13-26B6-7FEFA76C8748}"/>
              </a:ext>
            </a:extLst>
          </p:cNvPr>
          <p:cNvSpPr txBox="1"/>
          <p:nvPr/>
        </p:nvSpPr>
        <p:spPr>
          <a:xfrm>
            <a:off x="1161594" y="6357310"/>
            <a:ext cx="2168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(consumer)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9A13CF-061D-78CC-6C21-A91B640ADADE}"/>
              </a:ext>
            </a:extLst>
          </p:cNvPr>
          <p:cNvSpPr txBox="1"/>
          <p:nvPr/>
        </p:nvSpPr>
        <p:spPr>
          <a:xfrm>
            <a:off x="813150" y="5665023"/>
            <a:ext cx="1245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300" dirty="0"/>
              <a:t>Publisher</a:t>
            </a:r>
          </a:p>
          <a:p>
            <a:pPr marL="342900" indent="-342900">
              <a:buAutoNum type="arabicParenBoth"/>
            </a:pPr>
            <a:r>
              <a:rPr lang="it-IT" sz="1300" dirty="0" err="1"/>
              <a:t>Subscriber</a:t>
            </a:r>
            <a:endParaRPr lang="it-IT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679EE-A4E9-FC02-4F0B-3764066C218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391693" y="1717918"/>
            <a:ext cx="2438709" cy="16899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A4703-AEA0-BD7C-A91D-9CA7C04AED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84684" y="3588782"/>
            <a:ext cx="2729836" cy="5473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FF99D-74B0-41ED-0BCD-AEC7AFE14EC7}"/>
              </a:ext>
            </a:extLst>
          </p:cNvPr>
          <p:cNvSpPr txBox="1"/>
          <p:nvPr/>
        </p:nvSpPr>
        <p:spPr>
          <a:xfrm>
            <a:off x="9396413" y="3393892"/>
            <a:ext cx="1971675" cy="646331"/>
          </a:xfrm>
          <a:prstGeom prst="rect">
            <a:avLst/>
          </a:prstGeom>
          <a:ln w="15875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Device Connector for RPI 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5C318-02E2-8A23-D515-77BEF4D7008A}"/>
              </a:ext>
            </a:extLst>
          </p:cNvPr>
          <p:cNvSpPr txBox="1"/>
          <p:nvPr/>
        </p:nvSpPr>
        <p:spPr>
          <a:xfrm>
            <a:off x="9396412" y="4482803"/>
            <a:ext cx="197167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Device Connector for Arduino 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CA49-B8C2-BC8B-1DBA-8CA2B1AED99F}"/>
              </a:ext>
            </a:extLst>
          </p:cNvPr>
          <p:cNvSpPr txBox="1"/>
          <p:nvPr/>
        </p:nvSpPr>
        <p:spPr>
          <a:xfrm>
            <a:off x="5814520" y="3404116"/>
            <a:ext cx="167840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F4363-68DC-E455-D26D-B17B2FE214E6}"/>
              </a:ext>
            </a:extLst>
          </p:cNvPr>
          <p:cNvSpPr txBox="1"/>
          <p:nvPr/>
        </p:nvSpPr>
        <p:spPr>
          <a:xfrm>
            <a:off x="5709734" y="5885527"/>
            <a:ext cx="1324979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Catalog</a:t>
            </a:r>
            <a:endParaRPr lang="it-IT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147D-E50D-F2CB-6EEC-529E9EB9DC3E}"/>
              </a:ext>
            </a:extLst>
          </p:cNvPr>
          <p:cNvSpPr txBox="1"/>
          <p:nvPr/>
        </p:nvSpPr>
        <p:spPr>
          <a:xfrm>
            <a:off x="2611083" y="1602298"/>
            <a:ext cx="1838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Adaptor</a:t>
            </a:r>
            <a:r>
              <a:rPr lang="it-IT" dirty="0"/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D6DE8-3143-AD0E-2B40-536A0C68ACDA}"/>
              </a:ext>
            </a:extLst>
          </p:cNvPr>
          <p:cNvSpPr txBox="1"/>
          <p:nvPr/>
        </p:nvSpPr>
        <p:spPr>
          <a:xfrm>
            <a:off x="341906" y="1607528"/>
            <a:ext cx="1457325" cy="646331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ThingSpeak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2CC2-062C-B990-5494-1749FAB912CA}"/>
              </a:ext>
            </a:extLst>
          </p:cNvPr>
          <p:cNvSpPr txBox="1"/>
          <p:nvPr/>
        </p:nvSpPr>
        <p:spPr>
          <a:xfrm>
            <a:off x="641069" y="3890588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TelegramBot</a:t>
            </a:r>
            <a:endParaRPr lang="it-IT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70832-5BC5-9513-288D-80E7DCFADAE7}"/>
              </a:ext>
            </a:extLst>
          </p:cNvPr>
          <p:cNvSpPr txBox="1"/>
          <p:nvPr/>
        </p:nvSpPr>
        <p:spPr>
          <a:xfrm>
            <a:off x="4578619" y="1049804"/>
            <a:ext cx="2088881" cy="61555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700" dirty="0" err="1"/>
              <a:t>Battery</a:t>
            </a:r>
            <a:r>
              <a:rPr lang="it-IT" sz="1700" dirty="0"/>
              <a:t> </a:t>
            </a:r>
            <a:r>
              <a:rPr lang="it-IT" sz="1700" dirty="0" err="1"/>
              <a:t>Charger</a:t>
            </a:r>
            <a:r>
              <a:rPr lang="it-IT" sz="1700" dirty="0"/>
              <a:t> System Control (1)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60829-DACC-1743-D705-2777E8A3C972}"/>
              </a:ext>
            </a:extLst>
          </p:cNvPr>
          <p:cNvSpPr txBox="1"/>
          <p:nvPr/>
        </p:nvSpPr>
        <p:spPr>
          <a:xfrm>
            <a:off x="6846925" y="1040279"/>
            <a:ext cx="1828800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State Control (1)(2)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4588E1-F1E0-25F4-0820-0B2C852B614C}"/>
              </a:ext>
            </a:extLst>
          </p:cNvPr>
          <p:cNvSpPr/>
          <p:nvPr/>
        </p:nvSpPr>
        <p:spPr>
          <a:xfrm>
            <a:off x="9299154" y="3070727"/>
            <a:ext cx="2443620" cy="2657475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A3D1C-B58F-4CE5-6305-903E201C5344}"/>
              </a:ext>
            </a:extLst>
          </p:cNvPr>
          <p:cNvSpPr txBox="1"/>
          <p:nvPr/>
        </p:nvSpPr>
        <p:spPr>
          <a:xfrm rot="5400000">
            <a:off x="10573779" y="41274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E30F80-849A-7460-2C6C-BA7C040A3D2C}"/>
              </a:ext>
            </a:extLst>
          </p:cNvPr>
          <p:cNvSpPr/>
          <p:nvPr/>
        </p:nvSpPr>
        <p:spPr>
          <a:xfrm>
            <a:off x="4556684" y="871479"/>
            <a:ext cx="6305547" cy="119552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3EC21-2697-0175-F153-09EDAF131BC3}"/>
              </a:ext>
            </a:extLst>
          </p:cNvPr>
          <p:cNvSpPr txBox="1"/>
          <p:nvPr/>
        </p:nvSpPr>
        <p:spPr>
          <a:xfrm>
            <a:off x="7876345" y="1726248"/>
            <a:ext cx="16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Post-</a:t>
            </a:r>
            <a:r>
              <a:rPr lang="it-IT" dirty="0" err="1"/>
              <a:t>Process</a:t>
            </a:r>
            <a:endParaRPr lang="it-IT" dirty="0"/>
          </a:p>
          <a:p>
            <a:pPr algn="ctr"/>
            <a:r>
              <a:rPr lang="it-IT" dirty="0"/>
              <a:t>Data-Analytics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FF5F37-B786-F3CB-1AC2-93C4B6909B0B}"/>
              </a:ext>
            </a:extLst>
          </p:cNvPr>
          <p:cNvSpPr/>
          <p:nvPr/>
        </p:nvSpPr>
        <p:spPr>
          <a:xfrm>
            <a:off x="323850" y="3771913"/>
            <a:ext cx="2456784" cy="1426630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B93BB-5F7C-954B-6625-485326A51743}"/>
              </a:ext>
            </a:extLst>
          </p:cNvPr>
          <p:cNvSpPr txBox="1"/>
          <p:nvPr/>
        </p:nvSpPr>
        <p:spPr>
          <a:xfrm>
            <a:off x="653399" y="4878153"/>
            <a:ext cx="168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User </a:t>
            </a:r>
            <a:r>
              <a:rPr lang="it-IT" dirty="0" err="1"/>
              <a:t>Awareness</a:t>
            </a:r>
            <a:endParaRPr lang="it-IT" dirty="0"/>
          </a:p>
          <a:p>
            <a:endParaRPr lang="it-I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D8791B-AF4A-8060-B9CC-7033319C5D57}"/>
              </a:ext>
            </a:extLst>
          </p:cNvPr>
          <p:cNvCxnSpPr>
            <a:cxnSpLocks/>
          </p:cNvCxnSpPr>
          <p:nvPr/>
        </p:nvCxnSpPr>
        <p:spPr>
          <a:xfrm>
            <a:off x="5905500" y="1696135"/>
            <a:ext cx="514753" cy="17058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981F-5895-FB9A-66BF-0C8BF887FDF5}"/>
              </a:ext>
            </a:extLst>
          </p:cNvPr>
          <p:cNvCxnSpPr>
            <a:cxnSpLocks/>
          </p:cNvCxnSpPr>
          <p:nvPr/>
        </p:nvCxnSpPr>
        <p:spPr>
          <a:xfrm>
            <a:off x="7305589" y="3773448"/>
            <a:ext cx="2090823" cy="120812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E3D87-9EE2-9E4C-D63E-5813BA912B9F}"/>
              </a:ext>
            </a:extLst>
          </p:cNvPr>
          <p:cNvCxnSpPr/>
          <p:nvPr/>
        </p:nvCxnSpPr>
        <p:spPr>
          <a:xfrm>
            <a:off x="7501177" y="3588511"/>
            <a:ext cx="1881187" cy="30358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CBFAF-D0D5-0F96-B93D-0382F9E988C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943725" y="1686610"/>
            <a:ext cx="817600" cy="17072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88AB-5131-FBB2-9123-67C54795FF38}"/>
              </a:ext>
            </a:extLst>
          </p:cNvPr>
          <p:cNvCxnSpPr>
            <a:cxnSpLocks/>
          </p:cNvCxnSpPr>
          <p:nvPr/>
        </p:nvCxnSpPr>
        <p:spPr>
          <a:xfrm>
            <a:off x="4127711" y="2288172"/>
            <a:ext cx="1901614" cy="11159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5088FE-3D43-1F8B-D1CD-3B8382D1CCFD}"/>
              </a:ext>
            </a:extLst>
          </p:cNvPr>
          <p:cNvCxnSpPr/>
          <p:nvPr/>
        </p:nvCxnSpPr>
        <p:spPr>
          <a:xfrm>
            <a:off x="5385895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9556E-4C89-C60B-ACFA-72C37F4768AA}"/>
              </a:ext>
            </a:extLst>
          </p:cNvPr>
          <p:cNvCxnSpPr/>
          <p:nvPr/>
        </p:nvCxnSpPr>
        <p:spPr>
          <a:xfrm>
            <a:off x="6433429" y="5728202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FA649F-B57D-88EA-B0C1-7B077BF4F058}"/>
              </a:ext>
            </a:extLst>
          </p:cNvPr>
          <p:cNvCxnSpPr>
            <a:cxnSpLocks/>
          </p:cNvCxnSpPr>
          <p:nvPr/>
        </p:nvCxnSpPr>
        <p:spPr>
          <a:xfrm>
            <a:off x="9146084" y="4849952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A4774C-B85D-C872-BFFE-32A70BF29C7C}"/>
              </a:ext>
            </a:extLst>
          </p:cNvPr>
          <p:cNvCxnSpPr>
            <a:cxnSpLocks/>
          </p:cNvCxnSpPr>
          <p:nvPr/>
        </p:nvCxnSpPr>
        <p:spPr>
          <a:xfrm>
            <a:off x="9146084" y="4669695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40EAA6-D3BF-F250-8411-E3C0F25D33EC}"/>
              </a:ext>
            </a:extLst>
          </p:cNvPr>
          <p:cNvCxnSpPr>
            <a:cxnSpLocks/>
          </p:cNvCxnSpPr>
          <p:nvPr/>
        </p:nvCxnSpPr>
        <p:spPr>
          <a:xfrm>
            <a:off x="9160132" y="3755181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7435F2-77AE-F640-7498-A0179758B717}"/>
              </a:ext>
            </a:extLst>
          </p:cNvPr>
          <p:cNvCxnSpPr>
            <a:cxnSpLocks/>
          </p:cNvCxnSpPr>
          <p:nvPr/>
        </p:nvCxnSpPr>
        <p:spPr>
          <a:xfrm>
            <a:off x="9160132" y="3572659"/>
            <a:ext cx="236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D3C9F1-622A-D5F4-D102-33A2E6774638}"/>
              </a:ext>
            </a:extLst>
          </p:cNvPr>
          <p:cNvCxnSpPr/>
          <p:nvPr/>
        </p:nvCxnSpPr>
        <p:spPr>
          <a:xfrm>
            <a:off x="7967170" y="866761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8D7670-4B41-89B8-EE1E-0B2B1A3F3123}"/>
              </a:ext>
            </a:extLst>
          </p:cNvPr>
          <p:cNvCxnSpPr>
            <a:cxnSpLocks/>
          </p:cNvCxnSpPr>
          <p:nvPr/>
        </p:nvCxnSpPr>
        <p:spPr>
          <a:xfrm>
            <a:off x="3547570" y="1372969"/>
            <a:ext cx="0" cy="247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9C664-D8C6-EF88-FDC4-BF4DB876E833}"/>
              </a:ext>
            </a:extLst>
          </p:cNvPr>
          <p:cNvCxnSpPr/>
          <p:nvPr/>
        </p:nvCxnSpPr>
        <p:spPr>
          <a:xfrm>
            <a:off x="1166320" y="3707545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2698BF-E34F-5F38-40EA-FE3B796F3D78}"/>
              </a:ext>
            </a:extLst>
          </p:cNvPr>
          <p:cNvCxnSpPr>
            <a:cxnSpLocks/>
          </p:cNvCxnSpPr>
          <p:nvPr/>
        </p:nvCxnSpPr>
        <p:spPr>
          <a:xfrm flipH="1">
            <a:off x="2576512" y="4136112"/>
            <a:ext cx="357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BDC7C3-4AE6-D3A2-16DF-958406E361FE}"/>
              </a:ext>
            </a:extLst>
          </p:cNvPr>
          <p:cNvCxnSpPr/>
          <p:nvPr/>
        </p:nvCxnSpPr>
        <p:spPr>
          <a:xfrm>
            <a:off x="1166320" y="2264628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76FB92-4ACE-AD76-35AF-7D60AD8A1D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97643" y="1925464"/>
            <a:ext cx="213440" cy="52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D7DB01-547D-651A-9247-88245D5B1667}"/>
              </a:ext>
            </a:extLst>
          </p:cNvPr>
          <p:cNvCxnSpPr>
            <a:cxnSpLocks/>
          </p:cNvCxnSpPr>
          <p:nvPr/>
        </p:nvCxnSpPr>
        <p:spPr>
          <a:xfrm flipH="1">
            <a:off x="1791616" y="1918679"/>
            <a:ext cx="13861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2231251-2531-F39D-F137-1DE995D3DAA4}"/>
              </a:ext>
            </a:extLst>
          </p:cNvPr>
          <p:cNvSpPr/>
          <p:nvPr/>
        </p:nvSpPr>
        <p:spPr>
          <a:xfrm>
            <a:off x="6379250" y="5623715"/>
            <a:ext cx="122409" cy="994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CE4693F-A523-1229-0090-434E2FEFB90D}"/>
              </a:ext>
            </a:extLst>
          </p:cNvPr>
          <p:cNvSpPr/>
          <p:nvPr/>
        </p:nvSpPr>
        <p:spPr>
          <a:xfrm flipH="1">
            <a:off x="9063781" y="4604394"/>
            <a:ext cx="154848" cy="13060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20763C9-B2C6-F4C7-B2A5-A5C767BBD72B}"/>
              </a:ext>
            </a:extLst>
          </p:cNvPr>
          <p:cNvSpPr/>
          <p:nvPr/>
        </p:nvSpPr>
        <p:spPr>
          <a:xfrm flipV="1">
            <a:off x="9071627" y="3514585"/>
            <a:ext cx="147002" cy="12563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7792D48D-06B2-A268-6EED-584B376DF608}"/>
              </a:ext>
            </a:extLst>
          </p:cNvPr>
          <p:cNvSpPr/>
          <p:nvPr/>
        </p:nvSpPr>
        <p:spPr>
          <a:xfrm>
            <a:off x="1924728" y="1859379"/>
            <a:ext cx="161870" cy="132169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CC39ABBC-4917-AE93-C99D-16EB7495C98D}"/>
              </a:ext>
            </a:extLst>
          </p:cNvPr>
          <p:cNvSpPr/>
          <p:nvPr/>
        </p:nvSpPr>
        <p:spPr>
          <a:xfrm>
            <a:off x="1105115" y="2409558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D1639D6-2352-ED49-5F93-8E2CD58DACCC}"/>
              </a:ext>
            </a:extLst>
          </p:cNvPr>
          <p:cNvSpPr/>
          <p:nvPr/>
        </p:nvSpPr>
        <p:spPr>
          <a:xfrm rot="10800000">
            <a:off x="3480318" y="1250302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0EAE5ED-D254-71BF-975F-9D4197B54986}"/>
              </a:ext>
            </a:extLst>
          </p:cNvPr>
          <p:cNvSpPr/>
          <p:nvPr/>
        </p:nvSpPr>
        <p:spPr>
          <a:xfrm rot="10800000">
            <a:off x="5315915" y="744405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B1E1F23-B1A9-7868-D6AA-DAD73B03E51F}"/>
              </a:ext>
            </a:extLst>
          </p:cNvPr>
          <p:cNvSpPr/>
          <p:nvPr/>
        </p:nvSpPr>
        <p:spPr>
          <a:xfrm rot="10800000">
            <a:off x="7897190" y="74047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92694AB0-A832-9636-6C69-B5E445A5D80E}"/>
              </a:ext>
            </a:extLst>
          </p:cNvPr>
          <p:cNvSpPr/>
          <p:nvPr/>
        </p:nvSpPr>
        <p:spPr>
          <a:xfrm rot="5400000">
            <a:off x="9007137" y="477961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3B3A866B-E012-42E5-0F34-FF4FA005666E}"/>
              </a:ext>
            </a:extLst>
          </p:cNvPr>
          <p:cNvSpPr/>
          <p:nvPr/>
        </p:nvSpPr>
        <p:spPr>
          <a:xfrm rot="5400000">
            <a:off x="9036629" y="368484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2113D844-1727-5561-1562-B8681AF7A48E}"/>
              </a:ext>
            </a:extLst>
          </p:cNvPr>
          <p:cNvSpPr/>
          <p:nvPr/>
        </p:nvSpPr>
        <p:spPr>
          <a:xfrm rot="16200000">
            <a:off x="2932691" y="4065779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5A2B493D-148C-E452-5083-A8DEDC58C538}"/>
              </a:ext>
            </a:extLst>
          </p:cNvPr>
          <p:cNvSpPr/>
          <p:nvPr/>
        </p:nvSpPr>
        <p:spPr>
          <a:xfrm rot="10800000">
            <a:off x="1091842" y="3605041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97AACA25-449A-0F45-B9B5-DA7DABFE67A5}"/>
              </a:ext>
            </a:extLst>
          </p:cNvPr>
          <p:cNvSpPr/>
          <p:nvPr/>
        </p:nvSpPr>
        <p:spPr>
          <a:xfrm rot="5400000">
            <a:off x="2258138" y="1838015"/>
            <a:ext cx="176261" cy="161331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3CC3D-085B-A96A-352C-2BE0F8BBBDBC}"/>
              </a:ext>
            </a:extLst>
          </p:cNvPr>
          <p:cNvCxnSpPr>
            <a:cxnSpLocks/>
          </p:cNvCxnSpPr>
          <p:nvPr/>
        </p:nvCxnSpPr>
        <p:spPr>
          <a:xfrm>
            <a:off x="1161594" y="2596083"/>
            <a:ext cx="0" cy="104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F931CE-98C3-2961-BADA-85D6352FD8DA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2086598" y="1925464"/>
            <a:ext cx="252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BDC7BE-F2E4-C73A-CC08-BE8114180841}"/>
              </a:ext>
            </a:extLst>
          </p:cNvPr>
          <p:cNvCxnSpPr>
            <a:cxnSpLocks/>
          </p:cNvCxnSpPr>
          <p:nvPr/>
        </p:nvCxnSpPr>
        <p:spPr>
          <a:xfrm>
            <a:off x="5385895" y="333375"/>
            <a:ext cx="0" cy="477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177824-175E-0583-CDC5-585D11F52E2A}"/>
              </a:ext>
            </a:extLst>
          </p:cNvPr>
          <p:cNvCxnSpPr>
            <a:cxnSpLocks/>
          </p:cNvCxnSpPr>
          <p:nvPr/>
        </p:nvCxnSpPr>
        <p:spPr>
          <a:xfrm>
            <a:off x="7967170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68B21D-9B69-8B9C-F61E-DC611743FE85}"/>
              </a:ext>
            </a:extLst>
          </p:cNvPr>
          <p:cNvCxnSpPr>
            <a:cxnSpLocks/>
          </p:cNvCxnSpPr>
          <p:nvPr/>
        </p:nvCxnSpPr>
        <p:spPr>
          <a:xfrm>
            <a:off x="5385895" y="141982"/>
            <a:ext cx="0" cy="668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9A2CA2F-CC40-3F71-273C-B9FDA13B624F}"/>
              </a:ext>
            </a:extLst>
          </p:cNvPr>
          <p:cNvCxnSpPr>
            <a:cxnSpLocks/>
          </p:cNvCxnSpPr>
          <p:nvPr/>
        </p:nvCxnSpPr>
        <p:spPr>
          <a:xfrm>
            <a:off x="3073004" y="4183484"/>
            <a:ext cx="5919732" cy="486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068899-4019-95F8-2BD1-8F97476DADAE}"/>
              </a:ext>
            </a:extLst>
          </p:cNvPr>
          <p:cNvCxnSpPr>
            <a:cxnSpLocks/>
          </p:cNvCxnSpPr>
          <p:nvPr/>
        </p:nvCxnSpPr>
        <p:spPr>
          <a:xfrm>
            <a:off x="3084684" y="4206092"/>
            <a:ext cx="3189156" cy="146732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4E92CB-5CA0-CE37-CDD3-0E901E714C9C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6483733" y="3755181"/>
            <a:ext cx="2545021" cy="18830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944417-ADCB-A0C0-6EE6-0093784F718E}"/>
              </a:ext>
            </a:extLst>
          </p:cNvPr>
          <p:cNvCxnSpPr>
            <a:cxnSpLocks/>
            <a:stCxn id="67" idx="6"/>
            <a:endCxn id="8" idx="2"/>
          </p:cNvCxnSpPr>
          <p:nvPr/>
        </p:nvCxnSpPr>
        <p:spPr>
          <a:xfrm flipV="1">
            <a:off x="6501659" y="4849952"/>
            <a:ext cx="2575458" cy="8234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1A7329-0A1C-1471-4FC7-57F140E26779}"/>
              </a:ext>
            </a:extLst>
          </p:cNvPr>
          <p:cNvCxnSpPr>
            <a:cxnSpLocks/>
          </p:cNvCxnSpPr>
          <p:nvPr/>
        </p:nvCxnSpPr>
        <p:spPr>
          <a:xfrm>
            <a:off x="3547570" y="141982"/>
            <a:ext cx="0" cy="1150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9AB890-E8F6-6408-3B83-4255173131E3}"/>
              </a:ext>
            </a:extLst>
          </p:cNvPr>
          <p:cNvCxnSpPr>
            <a:cxnSpLocks/>
          </p:cNvCxnSpPr>
          <p:nvPr/>
        </p:nvCxnSpPr>
        <p:spPr>
          <a:xfrm>
            <a:off x="3530245" y="141982"/>
            <a:ext cx="8537930" cy="28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9064345-1A66-14EA-0F38-BA4854B052EA}"/>
              </a:ext>
            </a:extLst>
          </p:cNvPr>
          <p:cNvCxnSpPr>
            <a:cxnSpLocks/>
          </p:cNvCxnSpPr>
          <p:nvPr/>
        </p:nvCxnSpPr>
        <p:spPr>
          <a:xfrm flipH="1">
            <a:off x="12013174" y="170970"/>
            <a:ext cx="55001" cy="593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0613E-48DF-5E6C-4E38-2F2E67021F04}"/>
              </a:ext>
            </a:extLst>
          </p:cNvPr>
          <p:cNvSpPr txBox="1"/>
          <p:nvPr/>
        </p:nvSpPr>
        <p:spPr>
          <a:xfrm>
            <a:off x="9085279" y="1071587"/>
            <a:ext cx="1490246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Data Analysis</a:t>
            </a:r>
          </a:p>
          <a:p>
            <a:r>
              <a:rPr lang="it-IT" dirty="0"/>
              <a:t>(1)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5FAA28A-105E-F98F-DB04-FDF3DDD8C3CD}"/>
              </a:ext>
            </a:extLst>
          </p:cNvPr>
          <p:cNvCxnSpPr/>
          <p:nvPr/>
        </p:nvCxnSpPr>
        <p:spPr>
          <a:xfrm>
            <a:off x="10043620" y="888544"/>
            <a:ext cx="0" cy="183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ck Arc 112">
            <a:extLst>
              <a:ext uri="{FF2B5EF4-FFF2-40B4-BE49-F238E27FC236}">
                <a16:creationId xmlns:a16="http://schemas.microsoft.com/office/drawing/2014/main" id="{764F7454-AB10-B0F2-8B15-C16484523621}"/>
              </a:ext>
            </a:extLst>
          </p:cNvPr>
          <p:cNvSpPr/>
          <p:nvPr/>
        </p:nvSpPr>
        <p:spPr>
          <a:xfrm rot="10800000">
            <a:off x="9959452" y="760338"/>
            <a:ext cx="139960" cy="140666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517C95-CD6A-17A7-1050-F4FB239911EC}"/>
              </a:ext>
            </a:extLst>
          </p:cNvPr>
          <p:cNvCxnSpPr>
            <a:cxnSpLocks/>
          </p:cNvCxnSpPr>
          <p:nvPr/>
        </p:nvCxnSpPr>
        <p:spPr>
          <a:xfrm>
            <a:off x="10029432" y="170970"/>
            <a:ext cx="0" cy="63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8782BF5-0376-72B4-0E48-A0544BD0D32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34713" y="6100970"/>
            <a:ext cx="4978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002CFD3-00C4-E0A3-ABD7-252B81893FD3}"/>
              </a:ext>
            </a:extLst>
          </p:cNvPr>
          <p:cNvSpPr txBox="1"/>
          <p:nvPr/>
        </p:nvSpPr>
        <p:spPr>
          <a:xfrm>
            <a:off x="766201" y="539838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Legend: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2012A1-4884-116B-D11B-610FB640D24A}"/>
              </a:ext>
            </a:extLst>
          </p:cNvPr>
          <p:cNvCxnSpPr>
            <a:cxnSpLocks/>
          </p:cNvCxnSpPr>
          <p:nvPr/>
        </p:nvCxnSpPr>
        <p:spPr>
          <a:xfrm>
            <a:off x="845901" y="6305464"/>
            <a:ext cx="30024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lock Arc 125">
            <a:extLst>
              <a:ext uri="{FF2B5EF4-FFF2-40B4-BE49-F238E27FC236}">
                <a16:creationId xmlns:a16="http://schemas.microsoft.com/office/drawing/2014/main" id="{2BABE592-ACB6-40DE-4C8B-AB639E028E13}"/>
              </a:ext>
            </a:extLst>
          </p:cNvPr>
          <p:cNvSpPr/>
          <p:nvPr/>
        </p:nvSpPr>
        <p:spPr>
          <a:xfrm rot="5400000" flipV="1">
            <a:off x="997259" y="6482174"/>
            <a:ext cx="163102" cy="165569"/>
          </a:xfrm>
          <a:prstGeom prst="blockArc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374F623-2080-75C0-D14C-6F8406D942AC}"/>
              </a:ext>
            </a:extLst>
          </p:cNvPr>
          <p:cNvCxnSpPr>
            <a:cxnSpLocks/>
          </p:cNvCxnSpPr>
          <p:nvPr/>
        </p:nvCxnSpPr>
        <p:spPr>
          <a:xfrm flipH="1">
            <a:off x="874143" y="6567287"/>
            <a:ext cx="1095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484951F-BA67-4109-104C-861FD04420A8}"/>
              </a:ext>
            </a:extLst>
          </p:cNvPr>
          <p:cNvCxnSpPr>
            <a:cxnSpLocks/>
          </p:cNvCxnSpPr>
          <p:nvPr/>
        </p:nvCxnSpPr>
        <p:spPr>
          <a:xfrm flipH="1">
            <a:off x="888553" y="6745962"/>
            <a:ext cx="1902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83F537BF-B091-61AA-3770-482C6A33573A}"/>
              </a:ext>
            </a:extLst>
          </p:cNvPr>
          <p:cNvSpPr/>
          <p:nvPr/>
        </p:nvSpPr>
        <p:spPr>
          <a:xfrm>
            <a:off x="983681" y="6678820"/>
            <a:ext cx="142651" cy="134283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079D1B-BD8C-FDB1-7A35-E3FA2B821CB4}"/>
              </a:ext>
            </a:extLst>
          </p:cNvPr>
          <p:cNvSpPr txBox="1"/>
          <p:nvPr/>
        </p:nvSpPr>
        <p:spPr>
          <a:xfrm>
            <a:off x="1174848" y="6087200"/>
            <a:ext cx="1696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/>
              <a:t>MQTT </a:t>
            </a:r>
            <a:r>
              <a:rPr lang="it-IT" sz="1300" dirty="0" err="1"/>
              <a:t>communication</a:t>
            </a:r>
            <a:endParaRPr lang="it-IT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DC12C7-5ED3-7D60-391C-7248506DEAC2}"/>
              </a:ext>
            </a:extLst>
          </p:cNvPr>
          <p:cNvSpPr txBox="1"/>
          <p:nvPr/>
        </p:nvSpPr>
        <p:spPr>
          <a:xfrm>
            <a:off x="1159611" y="6609166"/>
            <a:ext cx="2068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(provider)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1AE324F-63FA-3F13-26B6-7FEFA76C8748}"/>
              </a:ext>
            </a:extLst>
          </p:cNvPr>
          <p:cNvSpPr txBox="1"/>
          <p:nvPr/>
        </p:nvSpPr>
        <p:spPr>
          <a:xfrm>
            <a:off x="1161594" y="6357310"/>
            <a:ext cx="21680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/>
              <a:t>Rest</a:t>
            </a:r>
            <a:r>
              <a:rPr lang="it-IT" sz="1300" dirty="0"/>
              <a:t> Web Service (consumer)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9A13CF-061D-78CC-6C21-A91B640ADADE}"/>
              </a:ext>
            </a:extLst>
          </p:cNvPr>
          <p:cNvSpPr txBox="1"/>
          <p:nvPr/>
        </p:nvSpPr>
        <p:spPr>
          <a:xfrm>
            <a:off x="813150" y="5665023"/>
            <a:ext cx="1245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it-IT" sz="1300" dirty="0"/>
              <a:t>Publisher</a:t>
            </a:r>
          </a:p>
          <a:p>
            <a:pPr marL="342900" indent="-342900">
              <a:buAutoNum type="arabicParenBoth"/>
            </a:pPr>
            <a:r>
              <a:rPr lang="it-IT" sz="1300" dirty="0" err="1"/>
              <a:t>Subscriber</a:t>
            </a:r>
            <a:endParaRPr lang="it-IT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C2679EE-A4E9-FC02-4F0B-3764066C218F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391693" y="1717918"/>
            <a:ext cx="2438709" cy="16899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8A4703-AEA0-BD7C-A91D-9CA7C04AED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84684" y="3588782"/>
            <a:ext cx="2729836" cy="54733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6911B0-7986-42B1-BEF1-0635F9035786}"/>
              </a:ext>
            </a:extLst>
          </p:cNvPr>
          <p:cNvSpPr txBox="1"/>
          <p:nvPr/>
        </p:nvSpPr>
        <p:spPr>
          <a:xfrm>
            <a:off x="641069" y="4407665"/>
            <a:ext cx="1935441" cy="430887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Node</a:t>
            </a:r>
            <a:r>
              <a:rPr lang="it-IT" sz="2200" dirty="0"/>
              <a:t>-red</a:t>
            </a:r>
          </a:p>
        </p:txBody>
      </p:sp>
    </p:spTree>
    <p:extLst>
      <p:ext uri="{BB962C8B-B14F-4D97-AF65-F5344CB8AC3E}">
        <p14:creationId xmlns:p14="http://schemas.microsoft.com/office/powerpoint/2010/main" val="34915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AC471-7078-8BCA-E437-AB5E2DAC817E}"/>
              </a:ext>
            </a:extLst>
          </p:cNvPr>
          <p:cNvSpPr txBox="1"/>
          <p:nvPr/>
        </p:nvSpPr>
        <p:spPr>
          <a:xfrm>
            <a:off x="1838750" y="134019"/>
            <a:ext cx="157169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ManualFlag</a:t>
            </a:r>
            <a:r>
              <a:rPr lang="it-IT" dirty="0"/>
              <a:t>=2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E621F-3BE0-0BD7-C239-3311BF1299F8}"/>
              </a:ext>
            </a:extLst>
          </p:cNvPr>
          <p:cNvSpPr txBox="1"/>
          <p:nvPr/>
        </p:nvSpPr>
        <p:spPr>
          <a:xfrm>
            <a:off x="1278351" y="625410"/>
            <a:ext cx="2692492" cy="3231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500" dirty="0" err="1"/>
              <a:t>Receives</a:t>
            </a:r>
            <a:r>
              <a:rPr lang="it-IT" sz="1500" dirty="0"/>
              <a:t> data from </a:t>
            </a:r>
            <a:r>
              <a:rPr lang="it-IT" sz="1500" dirty="0" err="1"/>
              <a:t>sensors</a:t>
            </a:r>
            <a:endParaRPr lang="it-IT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50C8E-77A0-3503-DBE3-C7AE1D838188}"/>
              </a:ext>
            </a:extLst>
          </p:cNvPr>
          <p:cNvSpPr txBox="1"/>
          <p:nvPr/>
        </p:nvSpPr>
        <p:spPr>
          <a:xfrm>
            <a:off x="1050640" y="1109951"/>
            <a:ext cx="3147913" cy="36933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it-IT" dirty="0"/>
              <a:t>Control Strategies </a:t>
            </a:r>
            <a:r>
              <a:rPr lang="it-IT" dirty="0" err="1"/>
              <a:t>every</a:t>
            </a:r>
            <a:r>
              <a:rPr lang="it-IT" dirty="0"/>
              <a:t> minute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24D81-00D9-994A-22C7-737E03CCB702}"/>
              </a:ext>
            </a:extLst>
          </p:cNvPr>
          <p:cNvSpPr txBox="1"/>
          <p:nvPr/>
        </p:nvSpPr>
        <p:spPr>
          <a:xfrm>
            <a:off x="387456" y="2994929"/>
            <a:ext cx="2766426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Car in </a:t>
            </a:r>
            <a:r>
              <a:rPr lang="it-IT" dirty="0" err="1"/>
              <a:t>Charge</a:t>
            </a:r>
            <a:r>
              <a:rPr lang="it-IT" dirty="0"/>
              <a:t> (</a:t>
            </a:r>
            <a:r>
              <a:rPr lang="it-IT" dirty="0" err="1"/>
              <a:t>Present</a:t>
            </a:r>
            <a:r>
              <a:rPr lang="it-IT" dirty="0"/>
              <a:t> in the garage)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A8E68-2245-32D4-7349-30591AF4177C}"/>
              </a:ext>
            </a:extLst>
          </p:cNvPr>
          <p:cNvSpPr txBox="1"/>
          <p:nvPr/>
        </p:nvSpPr>
        <p:spPr>
          <a:xfrm>
            <a:off x="1051337" y="2067581"/>
            <a:ext cx="14386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Actuator</a:t>
            </a:r>
            <a:r>
              <a:rPr lang="it-IT" b="1" dirty="0">
                <a:solidFill>
                  <a:srgbClr val="FF0000"/>
                </a:solidFill>
              </a:rPr>
              <a:t> OFF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0D4CA-9EE1-E398-C2CC-09C6FB2CE924}"/>
              </a:ext>
            </a:extLst>
          </p:cNvPr>
          <p:cNvSpPr txBox="1"/>
          <p:nvPr/>
        </p:nvSpPr>
        <p:spPr>
          <a:xfrm>
            <a:off x="783696" y="5101764"/>
            <a:ext cx="124848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Sunny</a:t>
            </a:r>
            <a:r>
              <a:rPr lang="it-IT" dirty="0"/>
              <a:t> day?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E0385-E64F-15D9-E8BC-9A208DA07BB2}"/>
              </a:ext>
            </a:extLst>
          </p:cNvPr>
          <p:cNvSpPr txBox="1"/>
          <p:nvPr/>
        </p:nvSpPr>
        <p:spPr>
          <a:xfrm>
            <a:off x="2696492" y="4963265"/>
            <a:ext cx="2855168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Conditioning</a:t>
            </a:r>
            <a:r>
              <a:rPr lang="it-IT" dirty="0"/>
              <a:t> ON (Temperature </a:t>
            </a:r>
            <a:r>
              <a:rPr lang="it-IT" dirty="0" err="1"/>
              <a:t>sensors</a:t>
            </a:r>
            <a:r>
              <a:rPr lang="it-IT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47F05-C5F0-B467-0F5A-7E0B680337C2}"/>
              </a:ext>
            </a:extLst>
          </p:cNvPr>
          <p:cNvSpPr txBox="1"/>
          <p:nvPr/>
        </p:nvSpPr>
        <p:spPr>
          <a:xfrm>
            <a:off x="6484928" y="3279910"/>
            <a:ext cx="2612572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% </a:t>
            </a:r>
            <a:r>
              <a:rPr lang="it-IT" dirty="0" err="1"/>
              <a:t>battery</a:t>
            </a:r>
            <a:r>
              <a:rPr lang="it-IT" dirty="0"/>
              <a:t> for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appointment</a:t>
            </a:r>
            <a:r>
              <a:rPr lang="it-IT"/>
              <a:t> +15  </a:t>
            </a:r>
            <a:r>
              <a:rPr lang="it-IT" dirty="0"/>
              <a:t>&lt; %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08276-073E-AF35-6A05-107FF3695BB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770669" y="2436913"/>
            <a:ext cx="0" cy="558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B35037-EA07-88BD-2DFD-00569550512B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 flipH="1">
            <a:off x="1770330" y="3641260"/>
            <a:ext cx="339" cy="42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A1775C-8C3C-54E2-C542-A5CB44C2DF5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032179" y="5286430"/>
            <a:ext cx="6643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562C9E-2504-D956-ADD2-CEBA11CDD070}"/>
              </a:ext>
            </a:extLst>
          </p:cNvPr>
          <p:cNvSpPr txBox="1"/>
          <p:nvPr/>
        </p:nvSpPr>
        <p:spPr>
          <a:xfrm>
            <a:off x="1378683" y="26271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DDD9B-ADF2-E60A-3708-BF7AA1A742E7}"/>
              </a:ext>
            </a:extLst>
          </p:cNvPr>
          <p:cNvSpPr txBox="1"/>
          <p:nvPr/>
        </p:nvSpPr>
        <p:spPr>
          <a:xfrm>
            <a:off x="523920" y="453644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459DA2-52E6-BB5C-AAAC-320B238144DC}"/>
              </a:ext>
            </a:extLst>
          </p:cNvPr>
          <p:cNvSpPr txBox="1"/>
          <p:nvPr/>
        </p:nvSpPr>
        <p:spPr>
          <a:xfrm>
            <a:off x="3283481" y="6268310"/>
            <a:ext cx="137935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Actuator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 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F09E8B5-8BF5-AE31-4622-20C872E302D7}"/>
              </a:ext>
            </a:extLst>
          </p:cNvPr>
          <p:cNvCxnSpPr>
            <a:cxnSpLocks/>
            <a:stCxn id="12" idx="2"/>
            <a:endCxn id="29" idx="1"/>
          </p:cNvCxnSpPr>
          <p:nvPr/>
        </p:nvCxnSpPr>
        <p:spPr>
          <a:xfrm rot="16200000" flipH="1">
            <a:off x="1854769" y="5024264"/>
            <a:ext cx="981880" cy="1875543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BD8DFA-E72C-AA30-3E5B-8CF0F9E2EFFA}"/>
              </a:ext>
            </a:extLst>
          </p:cNvPr>
          <p:cNvSpPr txBox="1"/>
          <p:nvPr/>
        </p:nvSpPr>
        <p:spPr>
          <a:xfrm>
            <a:off x="1926902" y="6089252"/>
            <a:ext cx="51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9CE17-CD0D-D42C-AB1F-816F71BB5287}"/>
              </a:ext>
            </a:extLst>
          </p:cNvPr>
          <p:cNvSpPr txBox="1"/>
          <p:nvPr/>
        </p:nvSpPr>
        <p:spPr>
          <a:xfrm>
            <a:off x="2108077" y="499765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4085D0-06EB-308F-C2EC-10065C3CEC60}"/>
              </a:ext>
            </a:extLst>
          </p:cNvPr>
          <p:cNvSpPr txBox="1"/>
          <p:nvPr/>
        </p:nvSpPr>
        <p:spPr>
          <a:xfrm>
            <a:off x="6043185" y="497882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26C347-7ADC-1899-8C84-15AA7440AB60}"/>
              </a:ext>
            </a:extLst>
          </p:cNvPr>
          <p:cNvSpPr txBox="1"/>
          <p:nvPr/>
        </p:nvSpPr>
        <p:spPr>
          <a:xfrm>
            <a:off x="5998403" y="3464576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756AEFF-6C73-4FDF-2E9C-EFFFAE7DE5A3}"/>
              </a:ext>
            </a:extLst>
          </p:cNvPr>
          <p:cNvCxnSpPr>
            <a:cxnSpLocks/>
            <a:stCxn id="48" idx="2"/>
            <a:endCxn id="29" idx="3"/>
          </p:cNvCxnSpPr>
          <p:nvPr/>
        </p:nvCxnSpPr>
        <p:spPr>
          <a:xfrm rot="5400000">
            <a:off x="5988944" y="4566785"/>
            <a:ext cx="560080" cy="3212302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356743-3CFE-2044-B5CE-95A4A411F691}"/>
              </a:ext>
            </a:extLst>
          </p:cNvPr>
          <p:cNvSpPr txBox="1"/>
          <p:nvPr/>
        </p:nvSpPr>
        <p:spPr>
          <a:xfrm>
            <a:off x="5571128" y="6123734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2C367B5-6F78-BF8D-BFFB-2400E26CEE31}"/>
              </a:ext>
            </a:extLst>
          </p:cNvPr>
          <p:cNvCxnSpPr>
            <a:cxnSpLocks/>
            <a:stCxn id="14" idx="3"/>
            <a:endCxn id="11" idx="3"/>
          </p:cNvCxnSpPr>
          <p:nvPr/>
        </p:nvCxnSpPr>
        <p:spPr>
          <a:xfrm flipH="1" flipV="1">
            <a:off x="2490001" y="2252247"/>
            <a:ext cx="6607499" cy="1489328"/>
          </a:xfrm>
          <a:prstGeom prst="bentConnector3">
            <a:avLst>
              <a:gd name="adj1" fmla="val -346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5A3D78C-2376-D655-E415-66C063ABCC33}"/>
              </a:ext>
            </a:extLst>
          </p:cNvPr>
          <p:cNvSpPr txBox="1"/>
          <p:nvPr/>
        </p:nvSpPr>
        <p:spPr>
          <a:xfrm>
            <a:off x="8718828" y="19526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E6BB968-478F-1091-CCE3-C6748DF3F8BE}"/>
              </a:ext>
            </a:extLst>
          </p:cNvPr>
          <p:cNvSpPr/>
          <p:nvPr/>
        </p:nvSpPr>
        <p:spPr>
          <a:xfrm>
            <a:off x="195682" y="1782722"/>
            <a:ext cx="9888241" cy="4940660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2DE27-305F-B68D-885F-136D6932817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24597" y="503351"/>
            <a:ext cx="0" cy="12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60DAD6-8B33-C183-0B48-D090244E99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624597" y="948575"/>
            <a:ext cx="0" cy="161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BC6293-DBBF-349F-E06D-0941F0C975CA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 flipH="1">
            <a:off x="1050639" y="786993"/>
            <a:ext cx="227711" cy="507624"/>
          </a:xfrm>
          <a:prstGeom prst="bentConnector3">
            <a:avLst>
              <a:gd name="adj1" fmla="val -1003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3925543-8884-0413-91EA-1991A51014B1}"/>
              </a:ext>
            </a:extLst>
          </p:cNvPr>
          <p:cNvSpPr txBox="1"/>
          <p:nvPr/>
        </p:nvSpPr>
        <p:spPr>
          <a:xfrm>
            <a:off x="1097774" y="4070045"/>
            <a:ext cx="1345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Solar </a:t>
            </a:r>
            <a:r>
              <a:rPr lang="it-IT" dirty="0" err="1"/>
              <a:t>Pannel</a:t>
            </a:r>
            <a:endParaRPr lang="it-IT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B891E73-C6C9-F645-56B1-A9F85453BAAA}"/>
              </a:ext>
            </a:extLst>
          </p:cNvPr>
          <p:cNvCxnSpPr>
            <a:cxnSpLocks/>
            <a:stCxn id="63" idx="1"/>
            <a:endCxn id="12" idx="1"/>
          </p:cNvCxnSpPr>
          <p:nvPr/>
        </p:nvCxnSpPr>
        <p:spPr>
          <a:xfrm rot="10800000" flipV="1">
            <a:off x="783696" y="4254710"/>
            <a:ext cx="314078" cy="1031719"/>
          </a:xfrm>
          <a:prstGeom prst="bentConnector3">
            <a:avLst>
              <a:gd name="adj1" fmla="val 1727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DBB4E3A-E190-57D1-CB7A-2A29F8610E24}"/>
              </a:ext>
            </a:extLst>
          </p:cNvPr>
          <p:cNvSpPr txBox="1"/>
          <p:nvPr/>
        </p:nvSpPr>
        <p:spPr>
          <a:xfrm>
            <a:off x="1304042" y="3702416"/>
            <a:ext cx="48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Yes</a:t>
            </a:r>
          </a:p>
          <a:p>
            <a:endParaRPr lang="it-IT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88AC8F0-0472-1665-BECC-81DAE07CBDFE}"/>
              </a:ext>
            </a:extLst>
          </p:cNvPr>
          <p:cNvCxnSpPr>
            <a:stCxn id="63" idx="3"/>
            <a:endCxn id="13" idx="0"/>
          </p:cNvCxnSpPr>
          <p:nvPr/>
        </p:nvCxnSpPr>
        <p:spPr>
          <a:xfrm>
            <a:off x="2442886" y="4254711"/>
            <a:ext cx="1681190" cy="708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6751FD6-4174-4B13-2A69-7BEADB5F4C7F}"/>
              </a:ext>
            </a:extLst>
          </p:cNvPr>
          <p:cNvSpPr txBox="1"/>
          <p:nvPr/>
        </p:nvSpPr>
        <p:spPr>
          <a:xfrm>
            <a:off x="3650854" y="443937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F4821FD-0D05-B7E4-3FF6-B1BD7602461B}"/>
              </a:ext>
            </a:extLst>
          </p:cNvPr>
          <p:cNvSpPr/>
          <p:nvPr/>
        </p:nvSpPr>
        <p:spPr>
          <a:xfrm>
            <a:off x="652594" y="77143"/>
            <a:ext cx="4112815" cy="16198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4D0AB9CA-3C7E-300E-C9F1-E8A17401582D}"/>
              </a:ext>
            </a:extLst>
          </p:cNvPr>
          <p:cNvSpPr/>
          <p:nvPr/>
        </p:nvSpPr>
        <p:spPr>
          <a:xfrm>
            <a:off x="2150519" y="1571180"/>
            <a:ext cx="390380" cy="438803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C8D832-E161-2AC9-4178-E810157EB80E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>
            <a:off x="5551660" y="5286431"/>
            <a:ext cx="983050" cy="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6462AA-2DDE-8B41-90D2-94C1E484735A}"/>
              </a:ext>
            </a:extLst>
          </p:cNvPr>
          <p:cNvSpPr txBox="1"/>
          <p:nvPr/>
        </p:nvSpPr>
        <p:spPr>
          <a:xfrm>
            <a:off x="6534710" y="4692567"/>
            <a:ext cx="2680849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[% </a:t>
            </a:r>
            <a:r>
              <a:rPr lang="it-IT" dirty="0" err="1"/>
              <a:t>battery</a:t>
            </a:r>
            <a:r>
              <a:rPr lang="it-IT" dirty="0"/>
              <a:t> for </a:t>
            </a:r>
            <a:r>
              <a:rPr lang="it-IT" dirty="0" err="1"/>
              <a:t>daily</a:t>
            </a:r>
            <a:r>
              <a:rPr lang="it-IT" dirty="0"/>
              <a:t> </a:t>
            </a:r>
            <a:r>
              <a:rPr lang="it-IT" dirty="0" err="1"/>
              <a:t>appointment</a:t>
            </a:r>
            <a:r>
              <a:rPr lang="it-IT" dirty="0"/>
              <a:t> * 1,2]+15 (20%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usual</a:t>
            </a:r>
            <a:r>
              <a:rPr lang="it-IT" dirty="0"/>
              <a:t>) &lt; % </a:t>
            </a:r>
            <a:r>
              <a:rPr lang="it-IT" dirty="0" err="1"/>
              <a:t>battery</a:t>
            </a:r>
            <a:endParaRPr lang="it-IT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8DB1183-C854-8ABC-0E5B-5651A281BF1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5551660" y="3741575"/>
            <a:ext cx="933268" cy="154485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467A2A2-4B1F-A44D-C128-75D2A35BDB4D}"/>
              </a:ext>
            </a:extLst>
          </p:cNvPr>
          <p:cNvCxnSpPr>
            <a:stCxn id="48" idx="2"/>
            <a:endCxn id="29" idx="3"/>
          </p:cNvCxnSpPr>
          <p:nvPr/>
        </p:nvCxnSpPr>
        <p:spPr>
          <a:xfrm rot="5400000">
            <a:off x="5988944" y="4566785"/>
            <a:ext cx="560080" cy="3212302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30536AD6-8258-5985-186A-32583858F38A}"/>
              </a:ext>
            </a:extLst>
          </p:cNvPr>
          <p:cNvCxnSpPr>
            <a:cxnSpLocks/>
            <a:stCxn id="14" idx="3"/>
            <a:endCxn id="29" idx="3"/>
          </p:cNvCxnSpPr>
          <p:nvPr/>
        </p:nvCxnSpPr>
        <p:spPr>
          <a:xfrm flipH="1">
            <a:off x="4662833" y="3741575"/>
            <a:ext cx="4434667" cy="2711401"/>
          </a:xfrm>
          <a:prstGeom prst="bentConnector3">
            <a:avLst>
              <a:gd name="adj1" fmla="val -1315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AEE8C32-B438-58CD-118C-5E68333B7879}"/>
              </a:ext>
            </a:extLst>
          </p:cNvPr>
          <p:cNvCxnSpPr>
            <a:stCxn id="48" idx="3"/>
          </p:cNvCxnSpPr>
          <p:nvPr/>
        </p:nvCxnSpPr>
        <p:spPr>
          <a:xfrm flipV="1">
            <a:off x="9215559" y="3649242"/>
            <a:ext cx="115053" cy="164349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AD8E98D-DDA3-8CDA-BF6A-C145881CD456}"/>
              </a:ext>
            </a:extLst>
          </p:cNvPr>
          <p:cNvSpPr txBox="1"/>
          <p:nvPr/>
        </p:nvSpPr>
        <p:spPr>
          <a:xfrm>
            <a:off x="5824602" y="198123"/>
            <a:ext cx="157169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ManualFlag</a:t>
            </a:r>
            <a:r>
              <a:rPr lang="it-IT" dirty="0"/>
              <a:t>=0 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9D8831D-9C88-0B8D-DF57-33097E26A408}"/>
              </a:ext>
            </a:extLst>
          </p:cNvPr>
          <p:cNvCxnSpPr>
            <a:cxnSpLocks/>
            <a:stCxn id="102" idx="2"/>
            <a:endCxn id="116" idx="0"/>
          </p:cNvCxnSpPr>
          <p:nvPr/>
        </p:nvCxnSpPr>
        <p:spPr>
          <a:xfrm>
            <a:off x="6610449" y="567455"/>
            <a:ext cx="7045" cy="4890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7FDFB82-20D0-A797-78E5-15F1A29A7488}"/>
              </a:ext>
            </a:extLst>
          </p:cNvPr>
          <p:cNvSpPr/>
          <p:nvPr/>
        </p:nvSpPr>
        <p:spPr>
          <a:xfrm>
            <a:off x="5641404" y="47464"/>
            <a:ext cx="1881591" cy="16198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929D3B5-794A-E020-F937-5DBBD7CDF946}"/>
              </a:ext>
            </a:extLst>
          </p:cNvPr>
          <p:cNvSpPr txBox="1"/>
          <p:nvPr/>
        </p:nvSpPr>
        <p:spPr>
          <a:xfrm>
            <a:off x="7931639" y="156859"/>
            <a:ext cx="157169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ManualFlag</a:t>
            </a:r>
            <a:r>
              <a:rPr lang="it-IT" dirty="0"/>
              <a:t>=1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1C423F7-9C08-F8BC-76AB-E2777B132C69}"/>
              </a:ext>
            </a:extLst>
          </p:cNvPr>
          <p:cNvCxnSpPr>
            <a:cxnSpLocks/>
            <a:stCxn id="109" idx="2"/>
            <a:endCxn id="125" idx="0"/>
          </p:cNvCxnSpPr>
          <p:nvPr/>
        </p:nvCxnSpPr>
        <p:spPr>
          <a:xfrm flipH="1">
            <a:off x="8717485" y="526191"/>
            <a:ext cx="1" cy="5537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9F3CEAB-33B5-13DC-505B-296B33991234}"/>
              </a:ext>
            </a:extLst>
          </p:cNvPr>
          <p:cNvSpPr/>
          <p:nvPr/>
        </p:nvSpPr>
        <p:spPr>
          <a:xfrm>
            <a:off x="7743867" y="37726"/>
            <a:ext cx="1881591" cy="1619839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8BBD3B-C820-8B70-79A7-F31EA7693550}"/>
              </a:ext>
            </a:extLst>
          </p:cNvPr>
          <p:cNvSpPr txBox="1"/>
          <p:nvPr/>
        </p:nvSpPr>
        <p:spPr>
          <a:xfrm>
            <a:off x="5898162" y="1056461"/>
            <a:ext cx="14386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Actuator</a:t>
            </a:r>
            <a:r>
              <a:rPr lang="it-IT" b="1" dirty="0">
                <a:solidFill>
                  <a:srgbClr val="FF0000"/>
                </a:solidFill>
              </a:rPr>
              <a:t> OFF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03F61A-75CC-72B5-E9E1-BF6BFE711836}"/>
              </a:ext>
            </a:extLst>
          </p:cNvPr>
          <p:cNvSpPr txBox="1"/>
          <p:nvPr/>
        </p:nvSpPr>
        <p:spPr>
          <a:xfrm>
            <a:off x="8027809" y="1079960"/>
            <a:ext cx="137935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6">
                    <a:lumMod val="75000"/>
                  </a:schemeClr>
                </a:solidFill>
              </a:rPr>
              <a:t>Actuator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207215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AC640-C85B-D067-7738-4372274FF3B2}"/>
              </a:ext>
            </a:extLst>
          </p:cNvPr>
          <p:cNvSpPr txBox="1"/>
          <p:nvPr/>
        </p:nvSpPr>
        <p:spPr>
          <a:xfrm>
            <a:off x="335902" y="495096"/>
            <a:ext cx="242595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Capacity</a:t>
            </a:r>
            <a:r>
              <a:rPr lang="it-IT" dirty="0"/>
              <a:t> (KWh)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EADD2-8616-E13E-51C3-E55B80A538C7}"/>
              </a:ext>
            </a:extLst>
          </p:cNvPr>
          <p:cNvSpPr txBox="1"/>
          <p:nvPr/>
        </p:nvSpPr>
        <p:spPr>
          <a:xfrm>
            <a:off x="3772677" y="495096"/>
            <a:ext cx="3234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Consumption</a:t>
            </a:r>
            <a:r>
              <a:rPr lang="it-IT" dirty="0"/>
              <a:t> (km/KWh)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881CA23-9814-F44F-F5CD-107EFF1368DF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1626114" y="787196"/>
            <a:ext cx="699289" cy="8537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9F25AE-8D17-2B46-B33F-D44C7C94CDDC}"/>
              </a:ext>
            </a:extLst>
          </p:cNvPr>
          <p:cNvSpPr txBox="1"/>
          <p:nvPr/>
        </p:nvSpPr>
        <p:spPr>
          <a:xfrm>
            <a:off x="2402634" y="1102052"/>
            <a:ext cx="23419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Autonomy</a:t>
            </a:r>
            <a:r>
              <a:rPr lang="it-IT" dirty="0"/>
              <a:t> of the </a:t>
            </a:r>
            <a:r>
              <a:rPr lang="it-IT" dirty="0" err="1"/>
              <a:t>electric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with 100 % of </a:t>
            </a:r>
            <a:r>
              <a:rPr lang="it-IT" dirty="0" err="1"/>
              <a:t>battery</a:t>
            </a:r>
            <a:r>
              <a:rPr lang="it-IT" dirty="0"/>
              <a:t> (km)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3B45D4D-7C2E-9E2B-662A-2FF18073757E}"/>
              </a:ext>
            </a:extLst>
          </p:cNvPr>
          <p:cNvCxnSpPr>
            <a:stCxn id="3" idx="2"/>
            <a:endCxn id="6" idx="3"/>
          </p:cNvCxnSpPr>
          <p:nvPr/>
        </p:nvCxnSpPr>
        <p:spPr>
          <a:xfrm rot="5400000">
            <a:off x="4717657" y="891389"/>
            <a:ext cx="699289" cy="64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4F1D17-A405-DAE3-1BE2-A4B770C6CF24}"/>
              </a:ext>
            </a:extLst>
          </p:cNvPr>
          <p:cNvSpPr txBox="1"/>
          <p:nvPr/>
        </p:nvSpPr>
        <p:spPr>
          <a:xfrm>
            <a:off x="2402634" y="2279666"/>
            <a:ext cx="2341984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Km </a:t>
            </a:r>
            <a:r>
              <a:rPr lang="it-IT" dirty="0" err="1">
                <a:solidFill>
                  <a:schemeClr val="tx1"/>
                </a:solidFill>
              </a:rPr>
              <a:t>necessary</a:t>
            </a:r>
            <a:r>
              <a:rPr lang="it-IT" dirty="0">
                <a:solidFill>
                  <a:schemeClr val="tx1"/>
                </a:solidFill>
              </a:rPr>
              <a:t> to cover </a:t>
            </a:r>
            <a:r>
              <a:rPr lang="it-IT" dirty="0" err="1">
                <a:solidFill>
                  <a:schemeClr val="tx1"/>
                </a:solidFill>
              </a:rPr>
              <a:t>all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daily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appointment</a:t>
            </a:r>
            <a:r>
              <a:rPr lang="it-IT" dirty="0">
                <a:solidFill>
                  <a:schemeClr val="tx1"/>
                </a:solidFill>
              </a:rPr>
              <a:t> &gt; max </a:t>
            </a:r>
            <a:r>
              <a:rPr lang="it-IT" dirty="0" err="1">
                <a:solidFill>
                  <a:schemeClr val="tx1"/>
                </a:solidFill>
              </a:rPr>
              <a:t>autonomy</a:t>
            </a:r>
            <a:r>
              <a:rPr lang="it-IT" dirty="0">
                <a:solidFill>
                  <a:schemeClr val="tx1"/>
                </a:solidFill>
              </a:rPr>
              <a:t> in km of the </a:t>
            </a:r>
            <a:r>
              <a:rPr lang="it-IT" dirty="0" err="1">
                <a:solidFill>
                  <a:schemeClr val="tx1"/>
                </a:solidFill>
              </a:rPr>
              <a:t>user’s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battery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B1221B-245C-FDE2-4805-E426743115B4}"/>
              </a:ext>
            </a:extLst>
          </p:cNvPr>
          <p:cNvSpPr/>
          <p:nvPr/>
        </p:nvSpPr>
        <p:spPr>
          <a:xfrm>
            <a:off x="4441371" y="4086808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3D2F95-7046-F2CB-8FAA-EEBCA79D164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3573626" y="2025382"/>
            <a:ext cx="0" cy="25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248C5B4-BC1E-376A-5820-4CD3604B8DC6}"/>
              </a:ext>
            </a:extLst>
          </p:cNvPr>
          <p:cNvCxnSpPr>
            <a:cxnSpLocks/>
            <a:stCxn id="11" idx="1"/>
            <a:endCxn id="26" idx="0"/>
          </p:cNvCxnSpPr>
          <p:nvPr/>
        </p:nvCxnSpPr>
        <p:spPr>
          <a:xfrm rot="10800000" flipV="1">
            <a:off x="1362270" y="3018330"/>
            <a:ext cx="1040364" cy="99294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FC9C16-B325-6356-701B-8516938F30AD}"/>
              </a:ext>
            </a:extLst>
          </p:cNvPr>
          <p:cNvSpPr txBox="1"/>
          <p:nvPr/>
        </p:nvSpPr>
        <p:spPr>
          <a:xfrm>
            <a:off x="191278" y="4011278"/>
            <a:ext cx="2341984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an </a:t>
            </a:r>
            <a:r>
              <a:rPr lang="it-IT" dirty="0" err="1"/>
              <a:t>alert</a:t>
            </a:r>
            <a:r>
              <a:rPr lang="it-IT" dirty="0"/>
              <a:t> to </a:t>
            </a:r>
            <a:r>
              <a:rPr lang="it-IT" dirty="0" err="1"/>
              <a:t>communicate</a:t>
            </a:r>
            <a:r>
              <a:rPr lang="it-IT" dirty="0"/>
              <a:t> to the USER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total</a:t>
            </a:r>
            <a:r>
              <a:rPr lang="it-IT" dirty="0"/>
              <a:t> km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high so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recharge</a:t>
            </a:r>
            <a:r>
              <a:rPr lang="it-IT" dirty="0"/>
              <a:t> the car </a:t>
            </a:r>
            <a:r>
              <a:rPr lang="it-IT" dirty="0" err="1"/>
              <a:t>between</a:t>
            </a:r>
            <a:r>
              <a:rPr lang="it-IT" dirty="0"/>
              <a:t> 2 </a:t>
            </a:r>
            <a:r>
              <a:rPr lang="it-IT" dirty="0" err="1"/>
              <a:t>appointment</a:t>
            </a:r>
            <a:r>
              <a:rPr lang="it-IT" dirty="0"/>
              <a:t>. 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93A449A-8104-444E-7CD2-E0FFD728459B}"/>
              </a:ext>
            </a:extLst>
          </p:cNvPr>
          <p:cNvCxnSpPr>
            <a:cxnSpLocks/>
            <a:stCxn id="11" idx="3"/>
            <a:endCxn id="47" idx="0"/>
          </p:cNvCxnSpPr>
          <p:nvPr/>
        </p:nvCxnSpPr>
        <p:spPr>
          <a:xfrm>
            <a:off x="4744618" y="3018330"/>
            <a:ext cx="858415" cy="110346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854C92-1311-1426-191D-48B10531A6C2}"/>
              </a:ext>
            </a:extLst>
          </p:cNvPr>
          <p:cNvSpPr txBox="1"/>
          <p:nvPr/>
        </p:nvSpPr>
        <p:spPr>
          <a:xfrm>
            <a:off x="4432041" y="4121793"/>
            <a:ext cx="2341984" cy="14773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to the </a:t>
            </a:r>
            <a:r>
              <a:rPr lang="it-IT" dirty="0" err="1"/>
              <a:t>actuator</a:t>
            </a:r>
            <a:r>
              <a:rPr lang="it-IT" dirty="0"/>
              <a:t> control strategy the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battery’s</a:t>
            </a:r>
            <a:r>
              <a:rPr lang="it-IT" dirty="0"/>
              <a:t> </a:t>
            </a:r>
            <a:r>
              <a:rPr lang="it-IT" dirty="0" err="1"/>
              <a:t>percentage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for the following day.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D4CA3A-1CA7-380D-1239-A96BC2930A5C}"/>
                  </a:ext>
                </a:extLst>
              </p:cNvPr>
              <p:cNvSpPr txBox="1"/>
              <p:nvPr/>
            </p:nvSpPr>
            <p:spPr>
              <a:xfrm>
                <a:off x="3982910" y="6336157"/>
                <a:ext cx="3240246" cy="424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Battery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𝐸𝑛𝑒𝑟𝑔𝑦𝑁𝑒𝑐𝑒𝑠𝑠𝑎𝑟𝑦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∗100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𝐵𝑎𝑡𝑡𝑒𝑟𝑦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𝐶𝑎𝑝𝑎𝑐𝑖𝑡𝑦</m:t>
                        </m:r>
                      </m:den>
                    </m:f>
                  </m:oMath>
                </a14:m>
                <a:r>
                  <a:rPr lang="en-US" dirty="0"/>
                  <a:t> [%] </a:t>
                </a:r>
                <a:endParaRPr lang="it-IT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D4CA3A-1CA7-380D-1239-A96BC2930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910" y="6336157"/>
                <a:ext cx="3240246" cy="424283"/>
              </a:xfrm>
              <a:prstGeom prst="rect">
                <a:avLst/>
              </a:prstGeom>
              <a:blipFill>
                <a:blip r:embed="rId2"/>
                <a:stretch>
                  <a:fillRect l="-4323" t="-4286" r="-3383" b="-1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C875CF-146A-FCD1-7640-48369E273BDA}"/>
                  </a:ext>
                </a:extLst>
              </p:cNvPr>
              <p:cNvSpPr txBox="1"/>
              <p:nvPr/>
            </p:nvSpPr>
            <p:spPr>
              <a:xfrm>
                <a:off x="3583382" y="5762019"/>
                <a:ext cx="4326056" cy="429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EnergyNecessary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𝑁𝑢𝑚𝑏𝑒𝑟𝐾𝑚𝑃𝑒𝑟𝐷𝑎𝑦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𝐵𝑎𝑡𝑡𝑒𝑟𝑦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𝐶𝑜𝑛𝑠𝑢𝑚𝑝𝑡𝑖𝑜𝑛</m:t>
                        </m:r>
                      </m:den>
                    </m:f>
                  </m:oMath>
                </a14:m>
                <a:r>
                  <a:rPr lang="en-US" sz="1400" dirty="0"/>
                  <a:t>[KWh] </a:t>
                </a:r>
                <a:endParaRPr lang="it-IT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C875CF-146A-FCD1-7640-48369E273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82" y="5762019"/>
                <a:ext cx="4326056" cy="429926"/>
              </a:xfrm>
              <a:prstGeom prst="rect">
                <a:avLst/>
              </a:prstGeom>
              <a:blipFill>
                <a:blip r:embed="rId3"/>
                <a:stretch>
                  <a:fillRect l="-3385" t="-2817" b="-169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1D404DA-9BD3-4463-7AF5-2D9018A338B8}"/>
              </a:ext>
            </a:extLst>
          </p:cNvPr>
          <p:cNvSpPr txBox="1"/>
          <p:nvPr/>
        </p:nvSpPr>
        <p:spPr>
          <a:xfrm>
            <a:off x="1679511" y="2729974"/>
            <a:ext cx="59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7C5806-C0F4-64D3-4F31-7F8CC96B5EF8}"/>
              </a:ext>
            </a:extLst>
          </p:cNvPr>
          <p:cNvSpPr txBox="1"/>
          <p:nvPr/>
        </p:nvSpPr>
        <p:spPr>
          <a:xfrm>
            <a:off x="4877577" y="2722598"/>
            <a:ext cx="59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No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7A4E5-D10C-F5CF-FE6D-7B9F39FF57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5" r="1"/>
          <a:stretch/>
        </p:blipFill>
        <p:spPr>
          <a:xfrm>
            <a:off x="7604874" y="166740"/>
            <a:ext cx="2770345" cy="1842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04D21-C60A-2A8C-7001-35C3D386EA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22712"/>
          <a:stretch/>
        </p:blipFill>
        <p:spPr>
          <a:xfrm>
            <a:off x="7604874" y="2125171"/>
            <a:ext cx="2770345" cy="37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7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9B3C0-4442-419F-B011-1D3C4C0583EE}"/>
              </a:ext>
            </a:extLst>
          </p:cNvPr>
          <p:cNvSpPr txBox="1"/>
          <p:nvPr/>
        </p:nvSpPr>
        <p:spPr>
          <a:xfrm>
            <a:off x="5747282" y="1243225"/>
            <a:ext cx="27578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Battery</a:t>
            </a:r>
            <a:r>
              <a:rPr lang="it-IT" sz="1400" dirty="0"/>
              <a:t> </a:t>
            </a:r>
            <a:r>
              <a:rPr lang="it-IT" sz="1400" dirty="0" err="1"/>
              <a:t>Consumption</a:t>
            </a:r>
            <a:r>
              <a:rPr lang="it-IT" sz="1400" dirty="0"/>
              <a:t> (km/KWh)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8BD661B-C93D-4394-A8B3-5BB241D34867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4199866" y="1810373"/>
            <a:ext cx="622932" cy="1382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3B864D-01C6-49AE-AE5D-A33635D12EC3}"/>
              </a:ext>
            </a:extLst>
          </p:cNvPr>
          <p:cNvSpPr txBox="1"/>
          <p:nvPr/>
        </p:nvSpPr>
        <p:spPr>
          <a:xfrm>
            <a:off x="4580442" y="1821617"/>
            <a:ext cx="234198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Autonomy</a:t>
            </a:r>
            <a:r>
              <a:rPr lang="it-IT" sz="1400" dirty="0"/>
              <a:t> of the </a:t>
            </a:r>
            <a:r>
              <a:rPr lang="it-IT" sz="1400" dirty="0" err="1"/>
              <a:t>electric</a:t>
            </a:r>
            <a:r>
              <a:rPr lang="it-IT" sz="1400" dirty="0"/>
              <a:t> </a:t>
            </a:r>
            <a:r>
              <a:rPr lang="it-IT" sz="1400" dirty="0" err="1"/>
              <a:t>vehicle</a:t>
            </a:r>
            <a:r>
              <a:rPr lang="it-IT" sz="1400" dirty="0"/>
              <a:t> with 100 % of </a:t>
            </a:r>
            <a:r>
              <a:rPr lang="it-IT" sz="1400" dirty="0" err="1"/>
              <a:t>battery</a:t>
            </a:r>
            <a:r>
              <a:rPr lang="it-IT" sz="1400" dirty="0"/>
              <a:t> (km)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E1C27E0-C7FB-456D-A278-9437AC9226E2}"/>
              </a:ext>
            </a:extLst>
          </p:cNvPr>
          <p:cNvCxnSpPr>
            <a:cxnSpLocks/>
            <a:stCxn id="2" idx="2"/>
            <a:endCxn id="4" idx="3"/>
          </p:cNvCxnSpPr>
          <p:nvPr/>
        </p:nvCxnSpPr>
        <p:spPr>
          <a:xfrm rot="5400000">
            <a:off x="6704353" y="1769075"/>
            <a:ext cx="639947" cy="203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7772D3-6C54-4BB4-AF6C-69D46E8D7DBC}"/>
              </a:ext>
            </a:extLst>
          </p:cNvPr>
          <p:cNvSpPr txBox="1"/>
          <p:nvPr/>
        </p:nvSpPr>
        <p:spPr>
          <a:xfrm>
            <a:off x="4590782" y="2875363"/>
            <a:ext cx="2341984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/>
                </a:solidFill>
              </a:rPr>
              <a:t>Km </a:t>
            </a:r>
            <a:r>
              <a:rPr lang="it-IT" sz="1400" dirty="0" err="1">
                <a:solidFill>
                  <a:schemeClr val="tx1"/>
                </a:solidFill>
              </a:rPr>
              <a:t>necessary</a:t>
            </a:r>
            <a:r>
              <a:rPr lang="it-IT" sz="1400" dirty="0">
                <a:solidFill>
                  <a:schemeClr val="tx1"/>
                </a:solidFill>
              </a:rPr>
              <a:t> to cover </a:t>
            </a:r>
            <a:r>
              <a:rPr lang="it-IT" sz="1400" dirty="0" err="1">
                <a:solidFill>
                  <a:schemeClr val="tx1"/>
                </a:solidFill>
              </a:rPr>
              <a:t>all</a:t>
            </a:r>
            <a:r>
              <a:rPr lang="it-IT" sz="1400" dirty="0">
                <a:solidFill>
                  <a:schemeClr val="tx1"/>
                </a:solidFill>
              </a:rPr>
              <a:t> the </a:t>
            </a:r>
            <a:r>
              <a:rPr lang="it-IT" sz="1400" dirty="0" err="1">
                <a:solidFill>
                  <a:schemeClr val="tx1"/>
                </a:solidFill>
              </a:rPr>
              <a:t>daily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appointment</a:t>
            </a:r>
            <a:r>
              <a:rPr lang="it-IT" sz="1400" dirty="0">
                <a:solidFill>
                  <a:schemeClr val="tx1"/>
                </a:solidFill>
              </a:rPr>
              <a:t> &gt; max </a:t>
            </a:r>
            <a:r>
              <a:rPr lang="it-IT" sz="1400" dirty="0" err="1">
                <a:solidFill>
                  <a:schemeClr val="tx1"/>
                </a:solidFill>
              </a:rPr>
              <a:t>autonomy</a:t>
            </a:r>
            <a:r>
              <a:rPr lang="it-IT" sz="1400" dirty="0">
                <a:solidFill>
                  <a:schemeClr val="tx1"/>
                </a:solidFill>
              </a:rPr>
              <a:t> in km of the </a:t>
            </a:r>
            <a:r>
              <a:rPr lang="it-IT" sz="1400" dirty="0" err="1">
                <a:solidFill>
                  <a:schemeClr val="tx1"/>
                </a:solidFill>
              </a:rPr>
              <a:t>user’s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battery</a:t>
            </a:r>
            <a:r>
              <a:rPr lang="it-IT" sz="1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10A449-D8BF-4504-8D9E-06F6AE85EDF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751434" y="2560281"/>
            <a:ext cx="10340" cy="3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F7D270E-209B-421B-A68C-4FAB3A19A1FC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rot="10800000" flipV="1">
            <a:off x="4234164" y="3352417"/>
            <a:ext cx="356618" cy="66619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50E25B-173A-475F-969F-CEABFF80AC92}"/>
              </a:ext>
            </a:extLst>
          </p:cNvPr>
          <p:cNvSpPr txBox="1"/>
          <p:nvPr/>
        </p:nvSpPr>
        <p:spPr>
          <a:xfrm>
            <a:off x="3471981" y="4018607"/>
            <a:ext cx="1524365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Send</a:t>
            </a:r>
            <a:r>
              <a:rPr lang="it-IT" sz="1400" dirty="0"/>
              <a:t> an </a:t>
            </a:r>
            <a:r>
              <a:rPr lang="it-IT" sz="1400" dirty="0" err="1"/>
              <a:t>alert</a:t>
            </a:r>
            <a:r>
              <a:rPr lang="it-IT" sz="1400" dirty="0"/>
              <a:t> to the USER.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0A575EB-D29D-417E-AB02-CBC11C466CDF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6932766" y="3352417"/>
            <a:ext cx="405564" cy="66619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554832-9DA8-4158-B4CE-02258D7624E2}"/>
              </a:ext>
            </a:extLst>
          </p:cNvPr>
          <p:cNvSpPr txBox="1"/>
          <p:nvPr/>
        </p:nvSpPr>
        <p:spPr>
          <a:xfrm>
            <a:off x="6167338" y="4018607"/>
            <a:ext cx="2341984" cy="954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Compute the </a:t>
            </a:r>
            <a:r>
              <a:rPr lang="it-IT" sz="1400" dirty="0" err="1"/>
              <a:t>value</a:t>
            </a:r>
            <a:r>
              <a:rPr lang="it-IT" sz="1400" dirty="0"/>
              <a:t> of the </a:t>
            </a:r>
            <a:r>
              <a:rPr lang="it-IT" sz="1400" dirty="0" err="1"/>
              <a:t>battery’s</a:t>
            </a:r>
            <a:r>
              <a:rPr lang="it-IT" sz="1400" dirty="0"/>
              <a:t> </a:t>
            </a:r>
            <a:r>
              <a:rPr lang="it-IT" sz="1400" dirty="0" err="1"/>
              <a:t>percentage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 for the following day.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37772F-F96C-46B7-B6BE-C8CC089D8439}"/>
                  </a:ext>
                </a:extLst>
              </p:cNvPr>
              <p:cNvSpPr txBox="1"/>
              <p:nvPr/>
            </p:nvSpPr>
            <p:spPr>
              <a:xfrm>
                <a:off x="5987704" y="5587044"/>
                <a:ext cx="2701252" cy="329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Battery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𝐸𝑛𝑒𝑟𝑔𝑦𝑁𝑒𝑐𝑒𝑠𝑠𝑎𝑟𝑦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∗100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𝐵𝑎𝑡𝑡𝑒𝑟𝑦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𝐶𝑎𝑝𝑎𝑐𝑖𝑡𝑦</m:t>
                        </m:r>
                      </m:den>
                    </m:f>
                  </m:oMath>
                </a14:m>
                <a:r>
                  <a:rPr lang="en-US" sz="1400" dirty="0"/>
                  <a:t> [%]</a:t>
                </a:r>
                <a:r>
                  <a:rPr lang="en-US" dirty="0"/>
                  <a:t> </a:t>
                </a:r>
                <a:endParaRPr lang="it-IT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37772F-F96C-46B7-B6BE-C8CC089D8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704" y="5587044"/>
                <a:ext cx="2701252" cy="329962"/>
              </a:xfrm>
              <a:prstGeom prst="rect">
                <a:avLst/>
              </a:prstGeom>
              <a:blipFill>
                <a:blip r:embed="rId2"/>
                <a:stretch>
                  <a:fillRect l="-4063" t="-3704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1C783CC-38A3-48D9-953A-0F95C88FA2DB}"/>
              </a:ext>
            </a:extLst>
          </p:cNvPr>
          <p:cNvSpPr txBox="1"/>
          <p:nvPr/>
        </p:nvSpPr>
        <p:spPr>
          <a:xfrm>
            <a:off x="4105260" y="3012444"/>
            <a:ext cx="59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ED4D4-50BC-4687-9D91-406869BC868F}"/>
              </a:ext>
            </a:extLst>
          </p:cNvPr>
          <p:cNvSpPr txBox="1"/>
          <p:nvPr/>
        </p:nvSpPr>
        <p:spPr>
          <a:xfrm>
            <a:off x="6942084" y="3015754"/>
            <a:ext cx="59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F43592-22B9-40FC-8A44-5B12475B66C5}"/>
              </a:ext>
            </a:extLst>
          </p:cNvPr>
          <p:cNvSpPr txBox="1"/>
          <p:nvPr/>
        </p:nvSpPr>
        <p:spPr>
          <a:xfrm>
            <a:off x="3332917" y="1243225"/>
            <a:ext cx="2218609" cy="30777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Battery</a:t>
            </a:r>
            <a:r>
              <a:rPr lang="it-IT" sz="1400" dirty="0"/>
              <a:t> </a:t>
            </a:r>
            <a:r>
              <a:rPr lang="it-IT" sz="1400" dirty="0" err="1"/>
              <a:t>Capacity</a:t>
            </a:r>
            <a:r>
              <a:rPr lang="it-IT" sz="1400" dirty="0"/>
              <a:t> (KWh)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F4E6DF-4A3D-4B45-B310-E23BB30E9CD1}"/>
                  </a:ext>
                </a:extLst>
              </p:cNvPr>
              <p:cNvSpPr txBox="1"/>
              <p:nvPr/>
            </p:nvSpPr>
            <p:spPr>
              <a:xfrm>
                <a:off x="5747282" y="5104053"/>
                <a:ext cx="3529437" cy="334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EnergyNecessary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𝑁𝑢𝑚𝑏𝑒𝑟𝐾𝑚𝑃𝑒𝑟𝐷𝑎𝑦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𝐵𝑎𝑡𝑡𝑒𝑟𝑦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𝐶𝑜𝑛𝑠𝑢𝑚𝑝𝑡𝑖𝑜𝑛</m:t>
                        </m:r>
                      </m:den>
                    </m:f>
                  </m:oMath>
                </a14:m>
                <a:r>
                  <a:rPr lang="en-US" sz="1400" dirty="0"/>
                  <a:t>[</a:t>
                </a:r>
                <a:r>
                  <a:rPr lang="en-US" sz="1400" dirty="0" err="1"/>
                  <a:t>KWh</a:t>
                </a:r>
                <a:r>
                  <a:rPr lang="en-US" sz="1400" dirty="0"/>
                  <a:t>]</a:t>
                </a:r>
                <a:endParaRPr lang="it-IT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F4E6DF-4A3D-4B45-B310-E23BB30E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282" y="5104053"/>
                <a:ext cx="3529437" cy="334322"/>
              </a:xfrm>
              <a:prstGeom prst="rect">
                <a:avLst/>
              </a:prstGeom>
              <a:blipFill>
                <a:blip r:embed="rId3"/>
                <a:stretch>
                  <a:fillRect l="-3109" b="-18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9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404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GERACI ANNA</dc:creator>
  <cp:lastModifiedBy>Anna Geraci</cp:lastModifiedBy>
  <cp:revision>13</cp:revision>
  <dcterms:created xsi:type="dcterms:W3CDTF">2022-12-05T19:27:16Z</dcterms:created>
  <dcterms:modified xsi:type="dcterms:W3CDTF">2023-05-17T09:55:29Z</dcterms:modified>
</cp:coreProperties>
</file>