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57" r:id="rId4"/>
    <p:sldId id="260" r:id="rId5"/>
    <p:sldId id="259" r:id="rId6"/>
    <p:sldId id="261" r:id="rId7"/>
    <p:sldId id="275" r:id="rId8"/>
    <p:sldId id="276" r:id="rId9"/>
    <p:sldId id="271" r:id="rId10"/>
    <p:sldId id="277" r:id="rId11"/>
    <p:sldId id="278" r:id="rId12"/>
    <p:sldId id="274" r:id="rId13"/>
    <p:sldId id="279" r:id="rId14"/>
    <p:sldId id="283" r:id="rId15"/>
    <p:sldId id="284" r:id="rId16"/>
    <p:sldId id="294" r:id="rId17"/>
    <p:sldId id="280" r:id="rId18"/>
    <p:sldId id="281" r:id="rId19"/>
    <p:sldId id="282" r:id="rId20"/>
    <p:sldId id="285" r:id="rId21"/>
    <p:sldId id="286" r:id="rId22"/>
    <p:sldId id="263" r:id="rId23"/>
    <p:sldId id="293" r:id="rId24"/>
    <p:sldId id="268" r:id="rId25"/>
    <p:sldId id="264" r:id="rId26"/>
    <p:sldId id="287" r:id="rId27"/>
    <p:sldId id="288" r:id="rId28"/>
    <p:sldId id="289" r:id="rId29"/>
    <p:sldId id="290" r:id="rId30"/>
    <p:sldId id="291" r:id="rId31"/>
    <p:sldId id="266" r:id="rId32"/>
    <p:sldId id="267" r:id="rId33"/>
    <p:sldId id="269" r:id="rId34"/>
    <p:sldId id="27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2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9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4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82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7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6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2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7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3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0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25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5FA8-FEF5-4078-A009-D10F19796D95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42DB85-F737-4CC5-80C2-EC6E6EFF02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5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6991-C60C-60FB-1338-4BD0EAB6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1183-33F2-5525-464E-CE5FA54D3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For </a:t>
            </a:r>
            <a:r>
              <a:rPr lang="it-IT" dirty="0" err="1"/>
              <a:t>you</a:t>
            </a:r>
            <a:r>
              <a:rPr lang="it-IT" dirty="0"/>
              <a:t> and for the world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B9BDAC-655E-6D5E-FFC4-1C19FEB8EA11}"/>
              </a:ext>
            </a:extLst>
          </p:cNvPr>
          <p:cNvSpPr txBox="1">
            <a:spLocks/>
          </p:cNvSpPr>
          <p:nvPr/>
        </p:nvSpPr>
        <p:spPr>
          <a:xfrm>
            <a:off x="712983" y="4645625"/>
            <a:ext cx="4181746" cy="2148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/>
                </a:solidFill>
              </a:rPr>
              <a:t>Team </a:t>
            </a:r>
            <a:r>
              <a:rPr lang="it-IT" sz="1600" dirty="0" err="1">
                <a:solidFill>
                  <a:schemeClr val="tx1"/>
                </a:solidFill>
              </a:rPr>
              <a:t>members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Anna Geraci s296018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Carlo Simone s297278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Fabio </a:t>
            </a:r>
            <a:r>
              <a:rPr lang="it-IT" sz="1600" dirty="0" err="1">
                <a:solidFill>
                  <a:schemeClr val="tx1"/>
                </a:solidFill>
              </a:rPr>
              <a:t>Gianino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Michele Claudio Petrocelli</a:t>
            </a:r>
          </a:p>
        </p:txBody>
      </p:sp>
    </p:spTree>
    <p:extLst>
      <p:ext uri="{BB962C8B-B14F-4D97-AF65-F5344CB8AC3E}">
        <p14:creationId xmlns:p14="http://schemas.microsoft.com/office/powerpoint/2010/main" val="66221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8D7D-CC50-65DA-52B6-3A515E29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44" y="176282"/>
            <a:ext cx="4339237" cy="1320800"/>
          </a:xfrm>
        </p:spPr>
        <p:txBody>
          <a:bodyPr/>
          <a:lstStyle/>
          <a:p>
            <a:r>
              <a:rPr lang="it-IT" dirty="0"/>
              <a:t>PUT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4F1AD-6B4E-43CA-84EB-6BC8163ACBB4}"/>
              </a:ext>
            </a:extLst>
          </p:cNvPr>
          <p:cNvSpPr txBox="1"/>
          <p:nvPr/>
        </p:nvSpPr>
        <p:spPr>
          <a:xfrm>
            <a:off x="677334" y="1544917"/>
            <a:ext cx="3845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communicates with all the other actors in the platform exploiting REST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GET: Retrieve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PUT: Update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POST: Add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A4F5-6FAD-481B-AFFE-05102E1B3351}"/>
              </a:ext>
            </a:extLst>
          </p:cNvPr>
          <p:cNvSpPr/>
          <p:nvPr/>
        </p:nvSpPr>
        <p:spPr>
          <a:xfrm>
            <a:off x="3048001" y="3429000"/>
            <a:ext cx="1398494" cy="73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6BB627-E08A-41D5-A371-02E3C9DB30A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446495" y="3600080"/>
            <a:ext cx="2141830" cy="19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60F1FE-ECF7-44CB-BC6D-83FB97206994}"/>
              </a:ext>
            </a:extLst>
          </p:cNvPr>
          <p:cNvSpPr txBox="1"/>
          <p:nvPr/>
        </p:nvSpPr>
        <p:spPr>
          <a:xfrm>
            <a:off x="6588325" y="3415414"/>
            <a:ext cx="12112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B31B7-0F30-41A5-B8AA-6D3627F328A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446495" y="2387873"/>
            <a:ext cx="2130251" cy="141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AC1259-1DAB-4C77-9833-13421BD4289C}"/>
              </a:ext>
            </a:extLst>
          </p:cNvPr>
          <p:cNvSpPr txBox="1"/>
          <p:nvPr/>
        </p:nvSpPr>
        <p:spPr>
          <a:xfrm>
            <a:off x="6576746" y="2203207"/>
            <a:ext cx="12112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IP/Device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7204C-2252-4E68-B42C-69F39BF3BEF9}"/>
              </a:ext>
            </a:extLst>
          </p:cNvPr>
          <p:cNvSpPr txBox="1"/>
          <p:nvPr/>
        </p:nvSpPr>
        <p:spPr>
          <a:xfrm>
            <a:off x="6588325" y="4097230"/>
            <a:ext cx="221502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AgendaUpdate</a:t>
            </a:r>
            <a:endParaRPr lang="it-IT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B64B66-1024-438E-8AAC-BAF24C7C6185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446495" y="3798794"/>
            <a:ext cx="2141830" cy="48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8365639-F56A-4DD3-BA29-A6E26D39FF19}"/>
              </a:ext>
            </a:extLst>
          </p:cNvPr>
          <p:cNvSpPr/>
          <p:nvPr/>
        </p:nvSpPr>
        <p:spPr>
          <a:xfrm>
            <a:off x="1004046" y="2672521"/>
            <a:ext cx="555812" cy="30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121BF-87AD-4731-B419-4FFE5637C887}"/>
              </a:ext>
            </a:extLst>
          </p:cNvPr>
          <p:cNvSpPr txBox="1"/>
          <p:nvPr/>
        </p:nvSpPr>
        <p:spPr>
          <a:xfrm>
            <a:off x="6576746" y="4800374"/>
            <a:ext cx="216447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AgendaRemove</a:t>
            </a:r>
            <a:endParaRPr lang="it-IT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BDA9D8-751A-4E91-8E02-2F5D73F91C48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4446495" y="3798794"/>
            <a:ext cx="2130251" cy="118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FC47225-4362-4EC1-B5B6-2C16A03E5890}"/>
              </a:ext>
            </a:extLst>
          </p:cNvPr>
          <p:cNvSpPr/>
          <p:nvPr/>
        </p:nvSpPr>
        <p:spPr>
          <a:xfrm>
            <a:off x="9499243" y="2203207"/>
            <a:ext cx="1476001" cy="935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Methods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</a:t>
            </a:r>
            <a:r>
              <a:rPr lang="it-IT" dirty="0" err="1"/>
              <a:t>sensors</a:t>
            </a:r>
            <a:endParaRPr lang="it-IT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1877EB-96F4-4E14-8269-E51EA3C085E9}"/>
              </a:ext>
            </a:extLst>
          </p:cNvPr>
          <p:cNvSpPr txBox="1"/>
          <p:nvPr/>
        </p:nvSpPr>
        <p:spPr>
          <a:xfrm>
            <a:off x="8152433" y="2233984"/>
            <a:ext cx="1124311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lastUpdate</a:t>
            </a:r>
            <a:r>
              <a:rPr lang="it-IT" sz="1400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819882-B3C3-4F20-B3EA-37B64D5BA205}"/>
              </a:ext>
            </a:extLst>
          </p:cNvPr>
          <p:cNvSpPr txBox="1"/>
          <p:nvPr/>
        </p:nvSpPr>
        <p:spPr>
          <a:xfrm>
            <a:off x="8012083" y="3446191"/>
            <a:ext cx="1264661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Battery</a:t>
            </a:r>
            <a:r>
              <a:rPr lang="it-IT" sz="1400" dirty="0"/>
              <a:t> info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F1CD30-651D-459E-91D2-766B8E749917}"/>
              </a:ext>
            </a:extLst>
          </p:cNvPr>
          <p:cNvSpPr txBox="1"/>
          <p:nvPr/>
        </p:nvSpPr>
        <p:spPr>
          <a:xfrm>
            <a:off x="8355251" y="2686198"/>
            <a:ext cx="718674" cy="30777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value</a:t>
            </a:r>
            <a:r>
              <a:rPr lang="it-IT" sz="1400" dirty="0"/>
              <a:t> 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D28F1892-C35E-457E-BCC9-667F5363CABF}"/>
              </a:ext>
            </a:extLst>
          </p:cNvPr>
          <p:cNvSpPr/>
          <p:nvPr/>
        </p:nvSpPr>
        <p:spPr>
          <a:xfrm>
            <a:off x="9366420" y="3299243"/>
            <a:ext cx="329226" cy="20952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EF1A81D-8865-43A0-999D-546DC923A85D}"/>
              </a:ext>
            </a:extLst>
          </p:cNvPr>
          <p:cNvSpPr/>
          <p:nvPr/>
        </p:nvSpPr>
        <p:spPr>
          <a:xfrm>
            <a:off x="9901943" y="3698246"/>
            <a:ext cx="1834599" cy="1297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Methods </a:t>
            </a:r>
            <a:r>
              <a:rPr lang="it-IT" dirty="0" err="1"/>
              <a:t>used</a:t>
            </a:r>
            <a:r>
              <a:rPr lang="it-IT" dirty="0"/>
              <a:t> by user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PostMan</a:t>
            </a:r>
            <a:endParaRPr lang="it-IT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6EDE2E-5B75-4373-A6BD-8D9F7763B77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4446495" y="2924111"/>
            <a:ext cx="2130251" cy="87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1CE29D2-99EF-4B9D-9B19-95829412C858}"/>
              </a:ext>
            </a:extLst>
          </p:cNvPr>
          <p:cNvSpPr txBox="1"/>
          <p:nvPr/>
        </p:nvSpPr>
        <p:spPr>
          <a:xfrm>
            <a:off x="6576746" y="2739445"/>
            <a:ext cx="147600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Actuator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58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8D7D-CC50-65DA-52B6-3A515E29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16" y="252933"/>
            <a:ext cx="8596668" cy="1320800"/>
          </a:xfrm>
        </p:spPr>
        <p:txBody>
          <a:bodyPr/>
          <a:lstStyle/>
          <a:p>
            <a:r>
              <a:rPr lang="it-IT" dirty="0"/>
              <a:t>POST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4F1AD-6B4E-43CA-84EB-6BC8163ACBB4}"/>
              </a:ext>
            </a:extLst>
          </p:cNvPr>
          <p:cNvSpPr txBox="1"/>
          <p:nvPr/>
        </p:nvSpPr>
        <p:spPr>
          <a:xfrm>
            <a:off x="677334" y="1544917"/>
            <a:ext cx="3845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communicates with all the other actors in the platform exploiting REST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GET: Retrieve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PUT: Update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POST: Add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A4F5-6FAD-481B-AFFE-05102E1B3351}"/>
              </a:ext>
            </a:extLst>
          </p:cNvPr>
          <p:cNvSpPr/>
          <p:nvPr/>
        </p:nvSpPr>
        <p:spPr>
          <a:xfrm>
            <a:off x="3048001" y="3429000"/>
            <a:ext cx="1398494" cy="73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POST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B31B7-0F30-41A5-B8AA-6D3627F328A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446495" y="2685401"/>
            <a:ext cx="2388045" cy="111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AC1259-1DAB-4C77-9833-13421BD4289C}"/>
              </a:ext>
            </a:extLst>
          </p:cNvPr>
          <p:cNvSpPr txBox="1"/>
          <p:nvPr/>
        </p:nvSpPr>
        <p:spPr>
          <a:xfrm>
            <a:off x="6834540" y="2500735"/>
            <a:ext cx="12112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IP/Device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A5A8E-C3C5-4FAF-B89F-6680B729FAC6}"/>
              </a:ext>
            </a:extLst>
          </p:cNvPr>
          <p:cNvSpPr txBox="1"/>
          <p:nvPr/>
        </p:nvSpPr>
        <p:spPr>
          <a:xfrm>
            <a:off x="6834540" y="3174427"/>
            <a:ext cx="121123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F5D09-0A22-4F93-BCFD-427CB1379BC8}"/>
              </a:ext>
            </a:extLst>
          </p:cNvPr>
          <p:cNvSpPr txBox="1"/>
          <p:nvPr/>
        </p:nvSpPr>
        <p:spPr>
          <a:xfrm>
            <a:off x="6822960" y="3778775"/>
            <a:ext cx="12228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ChatID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C320A-A6F5-4A9F-9AC0-0845242FDAE3}"/>
              </a:ext>
            </a:extLst>
          </p:cNvPr>
          <p:cNvSpPr txBox="1"/>
          <p:nvPr/>
        </p:nvSpPr>
        <p:spPr>
          <a:xfrm>
            <a:off x="6834540" y="4909295"/>
            <a:ext cx="139505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IP/Agenda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3F379F-F465-4E46-8660-457BC090AC2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4446495" y="3359093"/>
            <a:ext cx="2388045" cy="43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667FF-0234-4842-9A33-7BB2A39FF0E5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446495" y="3798794"/>
            <a:ext cx="2376465" cy="16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074F90-EF3E-4BDF-9C13-ED59D4FC5983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446495" y="3798794"/>
            <a:ext cx="2388045" cy="129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8365639-F56A-4DD3-BA29-A6E26D39FF19}"/>
              </a:ext>
            </a:extLst>
          </p:cNvPr>
          <p:cNvSpPr/>
          <p:nvPr/>
        </p:nvSpPr>
        <p:spPr>
          <a:xfrm>
            <a:off x="1031318" y="2942432"/>
            <a:ext cx="555812" cy="30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A033926D-379E-4159-AF2E-2BD10A812BDB}"/>
              </a:ext>
            </a:extLst>
          </p:cNvPr>
          <p:cNvSpPr/>
          <p:nvPr/>
        </p:nvSpPr>
        <p:spPr>
          <a:xfrm>
            <a:off x="8412995" y="2398396"/>
            <a:ext cx="506644" cy="1801693"/>
          </a:xfrm>
          <a:prstGeom prst="rightBrace">
            <a:avLst>
              <a:gd name="adj1" fmla="val 8333"/>
              <a:gd name="adj2" fmla="val 5039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FC47225-4362-4EC1-B5B6-2C16A03E5890}"/>
              </a:ext>
            </a:extLst>
          </p:cNvPr>
          <p:cNvSpPr/>
          <p:nvPr/>
        </p:nvSpPr>
        <p:spPr>
          <a:xfrm>
            <a:off x="9134307" y="2757852"/>
            <a:ext cx="1834078" cy="1131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Method </a:t>
            </a:r>
            <a:r>
              <a:rPr lang="it-IT" sz="1400" dirty="0" err="1"/>
              <a:t>used</a:t>
            </a:r>
            <a:r>
              <a:rPr lang="it-IT" sz="1400" dirty="0"/>
              <a:t> by the user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postman</a:t>
            </a:r>
            <a:r>
              <a:rPr lang="it-IT" sz="1400"/>
              <a:t> </a:t>
            </a:r>
            <a:endParaRPr lang="it-IT" sz="14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3773C16-0167-4031-91B8-9EB06C6C2BF4}"/>
              </a:ext>
            </a:extLst>
          </p:cNvPr>
          <p:cNvSpPr/>
          <p:nvPr/>
        </p:nvSpPr>
        <p:spPr>
          <a:xfrm>
            <a:off x="9134307" y="4676564"/>
            <a:ext cx="1870533" cy="834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Method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could</a:t>
            </a:r>
            <a:r>
              <a:rPr lang="it-IT" sz="1400" dirty="0"/>
              <a:t> be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Telegram Bot</a:t>
            </a:r>
          </a:p>
        </p:txBody>
      </p:sp>
    </p:spTree>
    <p:extLst>
      <p:ext uri="{BB962C8B-B14F-4D97-AF65-F5344CB8AC3E}">
        <p14:creationId xmlns:p14="http://schemas.microsoft.com/office/powerpoint/2010/main" val="71813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F6EB-7476-5E9B-CC6F-A3134181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Update the </a:t>
            </a:r>
            <a:r>
              <a:rPr lang="it-IT" dirty="0" err="1"/>
              <a:t>DeviceList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9D6C3-35CA-4F3A-AB45-A680C596E315}"/>
              </a:ext>
            </a:extLst>
          </p:cNvPr>
          <p:cNvSpPr txBox="1"/>
          <p:nvPr/>
        </p:nvSpPr>
        <p:spPr>
          <a:xfrm>
            <a:off x="569757" y="2441388"/>
            <a:ext cx="384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catalog.json</a:t>
            </a:r>
            <a:r>
              <a:rPr lang="en-US" dirty="0"/>
              <a:t> file has a logic of maintenance that remove all the device that has a ‘</a:t>
            </a:r>
            <a:r>
              <a:rPr lang="en-US" dirty="0" err="1"/>
              <a:t>lastUpdate</a:t>
            </a:r>
            <a:r>
              <a:rPr lang="en-US" dirty="0"/>
              <a:t>’ section with a timestamp older than 120 seconds.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CBCE6-5827-4356-89CE-E8C6B93CEA02}"/>
              </a:ext>
            </a:extLst>
          </p:cNvPr>
          <p:cNvSpPr txBox="1"/>
          <p:nvPr/>
        </p:nvSpPr>
        <p:spPr>
          <a:xfrm>
            <a:off x="6221504" y="1116565"/>
            <a:ext cx="2725271" cy="3108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sensor</a:t>
            </a:r>
            <a:r>
              <a:rPr lang="it-IT" sz="1400" dirty="0"/>
              <a:t> sample with a </a:t>
            </a:r>
            <a:r>
              <a:rPr lang="it-IT" sz="1400" dirty="0" err="1"/>
              <a:t>period</a:t>
            </a:r>
            <a:r>
              <a:rPr lang="it-IT" sz="1400" dirty="0"/>
              <a:t> of 5 seconds and </a:t>
            </a:r>
            <a:r>
              <a:rPr lang="it-IT" sz="1400" dirty="0" err="1"/>
              <a:t>through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PUT </a:t>
            </a:r>
            <a:r>
              <a:rPr lang="it-IT" sz="1400" dirty="0" err="1"/>
              <a:t>method</a:t>
            </a:r>
            <a:r>
              <a:rPr lang="it-IT" sz="1400" dirty="0"/>
              <a:t> Update the Device List with the </a:t>
            </a:r>
            <a:r>
              <a:rPr lang="it-IT" sz="1400" dirty="0" err="1"/>
              <a:t>value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and the </a:t>
            </a:r>
            <a:r>
              <a:rPr lang="it-IT" sz="1400" dirty="0" err="1"/>
              <a:t>timestamp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POST </a:t>
            </a:r>
            <a:r>
              <a:rPr lang="it-IT" sz="1400" dirty="0" err="1"/>
              <a:t>publish</a:t>
            </a:r>
            <a:r>
              <a:rPr lang="it-IT" sz="1400" dirty="0"/>
              <a:t> the </a:t>
            </a:r>
            <a:r>
              <a:rPr lang="it-IT" sz="1400" dirty="0" err="1"/>
              <a:t>json</a:t>
            </a:r>
            <a:r>
              <a:rPr lang="it-IT" sz="1400" dirty="0"/>
              <a:t> with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useful</a:t>
            </a:r>
            <a:r>
              <a:rPr lang="it-IT" sz="1400" dirty="0"/>
              <a:t> information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The </a:t>
            </a:r>
            <a:r>
              <a:rPr lang="it-IT" sz="1400" dirty="0" err="1"/>
              <a:t>application</a:t>
            </a:r>
            <a:r>
              <a:rPr lang="it-IT" sz="1400" dirty="0"/>
              <a:t> check </a:t>
            </a:r>
            <a:r>
              <a:rPr lang="it-IT" sz="1400" dirty="0" err="1"/>
              <a:t>if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the list or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thte</a:t>
            </a:r>
            <a:r>
              <a:rPr lang="it-IT" sz="1400" dirty="0"/>
              <a:t> Device ID.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3F8C3-5BC2-4326-A89B-20EC4C45D80E}"/>
              </a:ext>
            </a:extLst>
          </p:cNvPr>
          <p:cNvSpPr txBox="1"/>
          <p:nvPr/>
        </p:nvSpPr>
        <p:spPr>
          <a:xfrm>
            <a:off x="6221504" y="5226307"/>
            <a:ext cx="2725271" cy="1169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If</a:t>
            </a:r>
            <a:r>
              <a:rPr lang="it-IT" sz="1400" dirty="0"/>
              <a:t> a </a:t>
            </a:r>
            <a:r>
              <a:rPr lang="it-IT" sz="1400" dirty="0" err="1"/>
              <a:t>sensor</a:t>
            </a:r>
            <a:r>
              <a:rPr lang="it-IT" sz="1400" dirty="0"/>
              <a:t> </a:t>
            </a:r>
            <a:r>
              <a:rPr lang="it-IT" sz="1400" dirty="0" err="1"/>
              <a:t>does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work for more </a:t>
            </a:r>
            <a:r>
              <a:rPr lang="it-IT" sz="1400" dirty="0" err="1"/>
              <a:t>than</a:t>
            </a:r>
            <a:r>
              <a:rPr lang="it-IT" sz="1400" dirty="0"/>
              <a:t> 120 seconds,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deleted</a:t>
            </a:r>
            <a:r>
              <a:rPr lang="it-IT" sz="1400" dirty="0"/>
              <a:t> from the Device List </a:t>
            </a:r>
            <a:r>
              <a:rPr lang="it-IT" sz="1400" dirty="0" err="1"/>
              <a:t>because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useless</a:t>
            </a:r>
            <a:r>
              <a:rPr lang="it-IT" sz="1400" dirty="0"/>
              <a:t>, to the </a:t>
            </a:r>
            <a:r>
              <a:rPr lang="it-IT" sz="1400" dirty="0" err="1"/>
              <a:t>objective</a:t>
            </a:r>
            <a:r>
              <a:rPr lang="it-IT" sz="1400" dirty="0"/>
              <a:t> of the </a:t>
            </a:r>
            <a:r>
              <a:rPr lang="it-IT" sz="1400" dirty="0" err="1"/>
              <a:t>application</a:t>
            </a:r>
            <a:r>
              <a:rPr lang="it-IT" sz="1400" dirty="0"/>
              <a:t>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B990D5-9597-49CA-BE3A-B83CFF9ABED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584140" y="4225108"/>
            <a:ext cx="0" cy="100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8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833-9FFF-B3F0-4547-9B5C40C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Device </a:t>
            </a:r>
            <a:r>
              <a:rPr lang="it-IT" dirty="0" err="1"/>
              <a:t>Connectors</a:t>
            </a:r>
            <a:r>
              <a:rPr lang="it-IT" dirty="0"/>
              <a:t>: </a:t>
            </a:r>
            <a:r>
              <a:rPr lang="it-IT" dirty="0" err="1"/>
              <a:t>sensors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AF9DBD-089A-2408-D363-8C46A70A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176" y="1488613"/>
            <a:ext cx="8596668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sensor</a:t>
            </a:r>
            <a:r>
              <a:rPr lang="it-IT" sz="2800" dirty="0"/>
              <a:t> </a:t>
            </a:r>
            <a:r>
              <a:rPr lang="it-IT" sz="2800" dirty="0" err="1"/>
              <a:t>uses</a:t>
            </a:r>
            <a:r>
              <a:rPr lang="it-IT" sz="2800" dirty="0"/>
              <a:t>:</a:t>
            </a:r>
          </a:p>
          <a:p>
            <a:r>
              <a:rPr lang="it-IT" sz="2800" dirty="0"/>
              <a:t>REST: to </a:t>
            </a:r>
            <a:r>
              <a:rPr lang="it-IT" sz="2800" dirty="0" err="1"/>
              <a:t>communicate</a:t>
            </a:r>
            <a:r>
              <a:rPr lang="it-IT" sz="2800" dirty="0"/>
              <a:t> with the server and update the </a:t>
            </a:r>
            <a:r>
              <a:rPr lang="it-IT" sz="2800" dirty="0" err="1"/>
              <a:t>catalog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</a:t>
            </a:r>
            <a:r>
              <a:rPr lang="it-IT" sz="2800" dirty="0" err="1"/>
              <a:t>each</a:t>
            </a:r>
            <a:r>
              <a:rPr lang="it-IT" sz="2800" dirty="0"/>
              <a:t> new </a:t>
            </a:r>
            <a:r>
              <a:rPr lang="it-IT" sz="2800" dirty="0" err="1"/>
              <a:t>occurrence</a:t>
            </a:r>
            <a:r>
              <a:rPr lang="it-IT" sz="2800" dirty="0"/>
              <a:t> of a </a:t>
            </a:r>
            <a:r>
              <a:rPr lang="it-IT" sz="2800" dirty="0" err="1"/>
              <a:t>measurement</a:t>
            </a:r>
            <a:endParaRPr lang="it-IT" sz="2800" dirty="0"/>
          </a:p>
          <a:p>
            <a:r>
              <a:rPr lang="it-IT" sz="2800" dirty="0"/>
              <a:t>MQTT: to </a:t>
            </a:r>
            <a:r>
              <a:rPr lang="it-IT" sz="2800" dirty="0" err="1"/>
              <a:t>transmit</a:t>
            </a:r>
            <a:r>
              <a:rPr lang="it-IT" sz="2800" dirty="0"/>
              <a:t> the </a:t>
            </a:r>
            <a:r>
              <a:rPr lang="it-IT" sz="2800" dirty="0" err="1"/>
              <a:t>values</a:t>
            </a:r>
            <a:r>
              <a:rPr lang="it-IT" sz="2800" dirty="0"/>
              <a:t> </a:t>
            </a:r>
            <a:r>
              <a:rPr lang="it-IT" sz="2800" dirty="0" err="1"/>
              <a:t>detected</a:t>
            </a:r>
            <a:r>
              <a:rPr lang="it-IT" sz="2800" dirty="0"/>
              <a:t> to the </a:t>
            </a:r>
            <a:r>
              <a:rPr lang="it-IT" sz="2800" dirty="0" err="1"/>
              <a:t>actors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use </a:t>
            </a:r>
            <a:r>
              <a:rPr lang="it-IT" sz="2800" dirty="0" err="1"/>
              <a:t>them</a:t>
            </a:r>
            <a:r>
              <a:rPr lang="it-IT" sz="2800" dirty="0"/>
              <a:t> (control strategy, </a:t>
            </a:r>
            <a:r>
              <a:rPr lang="it-IT" sz="2800" dirty="0" err="1"/>
              <a:t>ThingSpeak</a:t>
            </a:r>
            <a:r>
              <a:rPr lang="it-IT" sz="2800" dirty="0"/>
              <a:t>)</a:t>
            </a:r>
          </a:p>
          <a:p>
            <a:endParaRPr lang="it-IT" sz="2800" dirty="0"/>
          </a:p>
          <a:p>
            <a:pPr marL="0" indent="0">
              <a:buNone/>
            </a:pPr>
            <a:r>
              <a:rPr lang="it-IT" sz="2800" dirty="0"/>
              <a:t>In </a:t>
            </a:r>
            <a:r>
              <a:rPr lang="it-IT" sz="2800" dirty="0" err="1"/>
              <a:t>order</a:t>
            </a:r>
            <a:r>
              <a:rPr lang="it-IT" sz="2800" dirty="0"/>
              <a:t> to do </a:t>
            </a:r>
            <a:r>
              <a:rPr lang="it-IT" sz="2800" dirty="0" err="1"/>
              <a:t>this</a:t>
            </a:r>
            <a:r>
              <a:rPr lang="it-IT" sz="2800" dirty="0"/>
              <a:t>, some </a:t>
            </a:r>
            <a:r>
              <a:rPr lang="it-IT" sz="2800" dirty="0" err="1"/>
              <a:t>different</a:t>
            </a:r>
            <a:r>
              <a:rPr lang="it-IT" sz="2800" dirty="0"/>
              <a:t> Python classes are </a:t>
            </a:r>
            <a:r>
              <a:rPr lang="it-IT" sz="2800" dirty="0" err="1"/>
              <a:t>used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61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8F2BA-9AC1-8F8D-EC3F-C6403255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r>
              <a:rPr lang="it-IT" dirty="0"/>
              <a:t> </a:t>
            </a:r>
            <a:r>
              <a:rPr lang="it-IT" dirty="0" err="1"/>
              <a:t>taxonomy</a:t>
            </a:r>
            <a:endParaRPr lang="it-IT" dirty="0"/>
          </a:p>
        </p:txBody>
      </p: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D947C8A7-4FA6-6C2E-693E-7FC59A660AF1}"/>
              </a:ext>
            </a:extLst>
          </p:cNvPr>
          <p:cNvGraphicFramePr>
            <a:graphicFrameLocks/>
          </p:cNvGraphicFramePr>
          <p:nvPr/>
        </p:nvGraphicFramePr>
        <p:xfrm>
          <a:off x="713572" y="1519645"/>
          <a:ext cx="10801093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674">
                  <a:extLst>
                    <a:ext uri="{9D8B030D-6E8A-4147-A177-3AD203B41FA5}">
                      <a16:colId xmlns:a16="http://schemas.microsoft.com/office/drawing/2014/main" val="4291415236"/>
                    </a:ext>
                  </a:extLst>
                </a:gridCol>
                <a:gridCol w="1501629">
                  <a:extLst>
                    <a:ext uri="{9D8B030D-6E8A-4147-A177-3AD203B41FA5}">
                      <a16:colId xmlns:a16="http://schemas.microsoft.com/office/drawing/2014/main" val="3855231606"/>
                    </a:ext>
                  </a:extLst>
                </a:gridCol>
                <a:gridCol w="1149292">
                  <a:extLst>
                    <a:ext uri="{9D8B030D-6E8A-4147-A177-3AD203B41FA5}">
                      <a16:colId xmlns:a16="http://schemas.microsoft.com/office/drawing/2014/main" val="3519135861"/>
                    </a:ext>
                  </a:extLst>
                </a:gridCol>
                <a:gridCol w="2939761">
                  <a:extLst>
                    <a:ext uri="{9D8B030D-6E8A-4147-A177-3AD203B41FA5}">
                      <a16:colId xmlns:a16="http://schemas.microsoft.com/office/drawing/2014/main" val="2899806718"/>
                    </a:ext>
                  </a:extLst>
                </a:gridCol>
                <a:gridCol w="3977737">
                  <a:extLst>
                    <a:ext uri="{9D8B030D-6E8A-4147-A177-3AD203B41FA5}">
                      <a16:colId xmlns:a16="http://schemas.microsoft.com/office/drawing/2014/main" val="2616642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MEASURED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MEASUREMENT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SIMULATED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MQTT </a:t>
                      </a:r>
                      <a:r>
                        <a:rPr lang="it-IT" sz="1400" dirty="0" err="1"/>
                        <a:t>topic</a:t>
                      </a:r>
                      <a:r>
                        <a:rPr lang="it-IT" sz="1400" dirty="0"/>
                        <a:t> (after …/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sensor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Usage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6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Celsius degrees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 or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/temperature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environment</a:t>
                      </a:r>
                      <a:r>
                        <a:rPr lang="it-IT" sz="1400" dirty="0"/>
                        <a:t>)</a:t>
                      </a:r>
                    </a:p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temperatureB</a:t>
                      </a:r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Air </a:t>
                      </a:r>
                      <a:r>
                        <a:rPr lang="it-IT" sz="1400" dirty="0" err="1"/>
                        <a:t>conditioning</a:t>
                      </a:r>
                      <a:r>
                        <a:rPr lang="it-IT" sz="1400" dirty="0"/>
                        <a:t> control (</a:t>
                      </a:r>
                      <a:r>
                        <a:rPr lang="it-IT" sz="1400" dirty="0" err="1"/>
                        <a:t>environment</a:t>
                      </a:r>
                      <a:r>
                        <a:rPr lang="it-IT" sz="1400" dirty="0"/>
                        <a:t> T </a:t>
                      </a:r>
                      <a:r>
                        <a:rPr lang="it-IT" sz="1400" dirty="0" err="1"/>
                        <a:t>sensor</a:t>
                      </a:r>
                      <a:r>
                        <a:rPr lang="it-IT" sz="1400" dirty="0"/>
                        <a:t>)</a:t>
                      </a:r>
                    </a:p>
                    <a:p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charger</a:t>
                      </a:r>
                      <a:r>
                        <a:rPr lang="it-IT" sz="1400" dirty="0"/>
                        <a:t> control (</a:t>
                      </a:r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T </a:t>
                      </a:r>
                      <a:r>
                        <a:rPr lang="it-IT" sz="1400" dirty="0" err="1"/>
                        <a:t>sensor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Presence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Adimensional</a:t>
                      </a:r>
                      <a:r>
                        <a:rPr lang="it-IT" sz="1400" dirty="0"/>
                        <a:t> (</a:t>
                      </a:r>
                      <a:r>
                        <a:rPr lang="it-IT" sz="1400" dirty="0" err="1"/>
                        <a:t>binary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presence</a:t>
                      </a:r>
                      <a:endParaRPr lang="it-IT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Presence</a:t>
                      </a:r>
                      <a:r>
                        <a:rPr lang="it-IT" sz="1400" dirty="0"/>
                        <a:t> of the car in the garage (</a:t>
                      </a:r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charger</a:t>
                      </a:r>
                      <a:r>
                        <a:rPr lang="it-IT" sz="1400" dirty="0"/>
                        <a:t> control)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0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percentage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Percent</a:t>
                      </a:r>
                      <a:r>
                        <a:rPr lang="it-IT" sz="1400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battery</a:t>
                      </a:r>
                      <a:endParaRPr lang="it-IT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charger</a:t>
                      </a:r>
                      <a:r>
                        <a:rPr lang="it-IT" sz="1400" dirty="0"/>
                        <a:t>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2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Light (</a:t>
                      </a:r>
                      <a:r>
                        <a:rPr lang="it-IT" sz="1400" dirty="0" err="1"/>
                        <a:t>photons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Volts</a:t>
                      </a:r>
                      <a:r>
                        <a:rPr lang="it-IT" sz="1400" dirty="0"/>
                        <a:t> (V)*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photon</a:t>
                      </a:r>
                      <a:endParaRPr lang="it-IT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Checks </a:t>
                      </a:r>
                      <a:r>
                        <a:rPr lang="it-IT" sz="1400" dirty="0" err="1"/>
                        <a:t>whether</a:t>
                      </a:r>
                      <a:r>
                        <a:rPr lang="it-IT" sz="1400" dirty="0"/>
                        <a:t> the </a:t>
                      </a:r>
                      <a:r>
                        <a:rPr lang="it-IT" sz="1400" dirty="0" err="1"/>
                        <a:t>sunlight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radiation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is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sufficient</a:t>
                      </a:r>
                      <a:r>
                        <a:rPr lang="it-IT" sz="1400" dirty="0"/>
                        <a:t> to </a:t>
                      </a:r>
                      <a:r>
                        <a:rPr lang="it-IT" sz="1400" dirty="0" err="1"/>
                        <a:t>allow</a:t>
                      </a:r>
                      <a:r>
                        <a:rPr lang="it-IT" sz="1400" dirty="0"/>
                        <a:t> low-cost </a:t>
                      </a:r>
                      <a:r>
                        <a:rPr lang="it-IT" sz="1400" dirty="0" err="1"/>
                        <a:t>battery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charging</a:t>
                      </a:r>
                      <a:r>
                        <a:rPr lang="it-IT" sz="1400" dirty="0"/>
                        <a:t> in non-</a:t>
                      </a:r>
                      <a:r>
                        <a:rPr lang="it-IT" sz="1400" dirty="0" err="1"/>
                        <a:t>urgent</a:t>
                      </a:r>
                      <a:r>
                        <a:rPr lang="it-IT" sz="1400" dirty="0"/>
                        <a:t> situations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7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Switch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Adimensional</a:t>
                      </a:r>
                      <a:r>
                        <a:rPr lang="it-IT" sz="1400" dirty="0"/>
                        <a:t> (</a:t>
                      </a:r>
                      <a:r>
                        <a:rPr lang="it-IT" sz="1400" dirty="0" err="1"/>
                        <a:t>binary</a:t>
                      </a:r>
                      <a:r>
                        <a:rPr lang="it-IT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This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is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not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really</a:t>
                      </a:r>
                      <a:r>
                        <a:rPr lang="it-IT" sz="1400" dirty="0"/>
                        <a:t> a </a:t>
                      </a:r>
                      <a:r>
                        <a:rPr lang="it-IT" sz="1400" dirty="0" err="1"/>
                        <a:t>sensor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it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only</a:t>
                      </a:r>
                      <a:r>
                        <a:rPr lang="it-IT" sz="1400" dirty="0"/>
                        <a:t> acts </a:t>
                      </a:r>
                      <a:r>
                        <a:rPr lang="it-IT" sz="1400" dirty="0" err="1"/>
                        <a:t>as</a:t>
                      </a:r>
                      <a:r>
                        <a:rPr lang="it-IT" sz="1400" dirty="0"/>
                        <a:t> one for some </a:t>
                      </a:r>
                      <a:r>
                        <a:rPr lang="it-IT" sz="1400" dirty="0" err="1"/>
                        <a:t>aspects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Checks </a:t>
                      </a:r>
                      <a:r>
                        <a:rPr lang="it-IT" sz="1400" dirty="0" err="1"/>
                        <a:t>whether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manual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charge</a:t>
                      </a:r>
                      <a:r>
                        <a:rPr lang="it-IT" sz="1400" dirty="0"/>
                        <a:t> switch </a:t>
                      </a:r>
                      <a:r>
                        <a:rPr lang="it-IT" sz="1400" dirty="0" err="1"/>
                        <a:t>is</a:t>
                      </a:r>
                      <a:r>
                        <a:rPr lang="it-IT" sz="1400" dirty="0"/>
                        <a:t> on or off (</a:t>
                      </a:r>
                      <a:r>
                        <a:rPr lang="it-IT" sz="1400" dirty="0" err="1"/>
                        <a:t>relevant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when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actuator</a:t>
                      </a:r>
                      <a:r>
                        <a:rPr lang="it-IT" sz="1400" dirty="0"/>
                        <a:t> state flag ==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00495"/>
                  </a:ext>
                </a:extLst>
              </a:tr>
            </a:tbl>
          </a:graphicData>
        </a:graphic>
      </p:graphicFrame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522A9791-E033-F474-9B9A-6A3AF7A7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5069542"/>
            <a:ext cx="8757600" cy="365125"/>
          </a:xfrm>
        </p:spPr>
        <p:txBody>
          <a:bodyPr/>
          <a:lstStyle/>
          <a:p>
            <a:r>
              <a:rPr lang="en-US" sz="1200" dirty="0"/>
              <a:t>* Light sensor is a photoresistor, whose resistance value is higher when there is less light. Thus the Arduino or Raspberry Pi ADC detects higher values for brighter conditions.</a:t>
            </a:r>
          </a:p>
        </p:txBody>
      </p:sp>
    </p:spTree>
    <p:extLst>
      <p:ext uri="{BB962C8B-B14F-4D97-AF65-F5344CB8AC3E}">
        <p14:creationId xmlns:p14="http://schemas.microsoft.com/office/powerpoint/2010/main" val="1352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0376D-9BDA-D172-7E53-EFB9BEC6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</a:t>
            </a:r>
            <a:r>
              <a:rPr lang="it-IT" dirty="0" err="1"/>
              <a:t>connector</a:t>
            </a:r>
            <a:r>
              <a:rPr lang="it-IT" dirty="0"/>
              <a:t>: «</a:t>
            </a:r>
            <a:r>
              <a:rPr lang="it-IT" dirty="0" err="1"/>
              <a:t>Sensors</a:t>
            </a:r>
            <a:r>
              <a:rPr lang="it-IT" dirty="0"/>
              <a:t>» classes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CCADAB-69D7-7A9D-87BA-F43C3D03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797257" cy="3880773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various</a:t>
            </a:r>
            <a:r>
              <a:rPr lang="it-IT" sz="2400" dirty="0"/>
              <a:t> </a:t>
            </a:r>
            <a:r>
              <a:rPr lang="it-IT" sz="2400" dirty="0" err="1"/>
              <a:t>individual</a:t>
            </a:r>
            <a:r>
              <a:rPr lang="it-IT" sz="2400" dirty="0"/>
              <a:t> </a:t>
            </a:r>
            <a:r>
              <a:rPr lang="it-IT" sz="2400" dirty="0" err="1"/>
              <a:t>sensor</a:t>
            </a:r>
            <a:r>
              <a:rPr lang="it-IT" sz="2400" dirty="0"/>
              <a:t> classes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inherit</a:t>
            </a:r>
            <a:r>
              <a:rPr lang="it-IT" sz="2400" dirty="0"/>
              <a:t> </a:t>
            </a:r>
            <a:r>
              <a:rPr lang="it-IT" sz="2400" dirty="0" err="1"/>
              <a:t>most</a:t>
            </a:r>
            <a:r>
              <a:rPr lang="it-IT" sz="2400" dirty="0"/>
              <a:t> of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basic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from a </a:t>
            </a:r>
            <a:r>
              <a:rPr lang="it-IT" sz="2400" dirty="0" err="1"/>
              <a:t>parent</a:t>
            </a:r>
            <a:r>
              <a:rPr lang="it-IT" sz="2400" dirty="0"/>
              <a:t> 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  <a:r>
              <a:rPr lang="it-IT" sz="2400" dirty="0">
                <a:cs typeface="Courier New" panose="02070309020205020404" pitchFamily="49" charset="0"/>
              </a:rPr>
              <a:t> class (</a:t>
            </a:r>
            <a:r>
              <a:rPr lang="it-IT" sz="2400" dirty="0" err="1">
                <a:cs typeface="Courier New" panose="02070309020205020404" pitchFamily="49" charset="0"/>
              </a:rPr>
              <a:t>hierarchical</a:t>
            </a:r>
            <a:r>
              <a:rPr lang="it-IT" sz="2400" dirty="0">
                <a:cs typeface="Courier New" panose="02070309020205020404" pitchFamily="49" charset="0"/>
              </a:rPr>
              <a:t> </a:t>
            </a:r>
            <a:r>
              <a:rPr lang="it-IT" sz="2400" dirty="0" err="1">
                <a:cs typeface="Courier New" panose="02070309020205020404" pitchFamily="49" charset="0"/>
              </a:rPr>
              <a:t>inheritance</a:t>
            </a:r>
            <a:r>
              <a:rPr lang="it-IT" sz="2400" dirty="0">
                <a:cs typeface="Courier New" panose="02070309020205020404" pitchFamily="49" charset="0"/>
              </a:rPr>
              <a:t>).</a:t>
            </a:r>
          </a:p>
          <a:p>
            <a:pPr lvl="1"/>
            <a:r>
              <a:rPr lang="it-IT" sz="2000" dirty="0">
                <a:cs typeface="Courier New" panose="02070309020205020404" pitchFamily="49" charset="0"/>
              </a:rPr>
              <a:t>High </a:t>
            </a:r>
            <a:r>
              <a:rPr lang="it-IT" sz="2000" dirty="0" err="1">
                <a:cs typeface="Courier New" panose="02070309020205020404" pitchFamily="49" charset="0"/>
              </a:rPr>
              <a:t>level</a:t>
            </a:r>
            <a:r>
              <a:rPr lang="it-IT" sz="2000" dirty="0">
                <a:cs typeface="Courier New" panose="02070309020205020404" pitchFamily="49" charset="0"/>
              </a:rPr>
              <a:t> of </a:t>
            </a:r>
            <a:r>
              <a:rPr lang="it-IT" sz="2000" dirty="0" err="1">
                <a:cs typeface="Courier New" panose="02070309020205020404" pitchFamily="49" charset="0"/>
              </a:rPr>
              <a:t>intercompatibility</a:t>
            </a:r>
            <a:endParaRPr lang="it-IT" sz="2000" dirty="0">
              <a:cs typeface="Courier New" panose="02070309020205020404" pitchFamily="49" charset="0"/>
            </a:endParaRPr>
          </a:p>
          <a:p>
            <a:pPr lvl="1"/>
            <a:r>
              <a:rPr lang="it-IT" sz="2000" dirty="0">
                <a:cs typeface="Courier New" panose="02070309020205020404" pitchFamily="49" charset="0"/>
              </a:rPr>
              <a:t>No </a:t>
            </a:r>
            <a:r>
              <a:rPr lang="it-IT" sz="2000" dirty="0" err="1">
                <a:cs typeface="Courier New" panose="02070309020205020404" pitchFamily="49" charset="0"/>
              </a:rPr>
              <a:t>need</a:t>
            </a:r>
            <a:r>
              <a:rPr lang="it-IT" sz="2000" dirty="0">
                <a:cs typeface="Courier New" panose="02070309020205020404" pitchFamily="49" charset="0"/>
              </a:rPr>
              <a:t> for </a:t>
            </a:r>
            <a:r>
              <a:rPr lang="it-IT" sz="2000" dirty="0" err="1">
                <a:cs typeface="Courier New" panose="02070309020205020404" pitchFamily="49" charset="0"/>
              </a:rPr>
              <a:t>higher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level</a:t>
            </a:r>
            <a:r>
              <a:rPr lang="it-IT" sz="2000" dirty="0">
                <a:cs typeface="Courier New" panose="02070309020205020404" pitchFamily="49" charset="0"/>
              </a:rPr>
              <a:t> </a:t>
            </a:r>
            <a:r>
              <a:rPr lang="it-IT" sz="2000" dirty="0" err="1">
                <a:cs typeface="Courier New" panose="02070309020205020404" pitchFamily="49" charset="0"/>
              </a:rPr>
              <a:t>customization</a:t>
            </a:r>
            <a:endParaRPr lang="it-IT" sz="2000" dirty="0">
              <a:cs typeface="Courier New" panose="02070309020205020404" pitchFamily="49" charset="0"/>
            </a:endParaRPr>
          </a:p>
          <a:p>
            <a:r>
              <a:rPr lang="it-IT" sz="2400" dirty="0" err="1">
                <a:cs typeface="Courier New" panose="02070309020205020404" pitchFamily="49" charset="0"/>
              </a:rPr>
              <a:t>Most</a:t>
            </a:r>
            <a:r>
              <a:rPr lang="it-IT" sz="2400" dirty="0">
                <a:cs typeface="Courier New" panose="02070309020205020404" pitchFamily="49" charset="0"/>
              </a:rPr>
              <a:t> </a:t>
            </a:r>
            <a:r>
              <a:rPr lang="it-IT" sz="2400" dirty="0" err="1">
                <a:cs typeface="Courier New" panose="02070309020205020404" pitchFamily="49" charset="0"/>
              </a:rPr>
              <a:t>sensor</a:t>
            </a:r>
            <a:r>
              <a:rPr lang="it-IT" sz="2400" dirty="0">
                <a:cs typeface="Courier New" panose="02070309020205020404" pitchFamily="49" charset="0"/>
              </a:rPr>
              <a:t> classes generate </a:t>
            </a:r>
            <a:r>
              <a:rPr lang="it-IT" sz="2400" dirty="0" err="1">
                <a:cs typeface="Courier New" panose="02070309020205020404" pitchFamily="49" charset="0"/>
              </a:rPr>
              <a:t>values</a:t>
            </a:r>
            <a:r>
              <a:rPr lang="it-IT" sz="2400" dirty="0">
                <a:cs typeface="Courier New" panose="02070309020205020404" pitchFamily="49" charset="0"/>
              </a:rPr>
              <a:t> </a:t>
            </a:r>
            <a:r>
              <a:rPr lang="it-IT" sz="2400" dirty="0" err="1">
                <a:cs typeface="Courier New" panose="02070309020205020404" pitchFamily="49" charset="0"/>
              </a:rPr>
              <a:t>using</a:t>
            </a:r>
            <a:r>
              <a:rPr lang="it-IT" sz="2400" dirty="0">
                <a:cs typeface="Courier New" panose="02070309020205020404" pitchFamily="49" charset="0"/>
              </a:rPr>
              <a:t> </a:t>
            </a:r>
            <a:r>
              <a:rPr lang="it-IT" sz="2400" dirty="0" err="1">
                <a:cs typeface="Courier New" panose="02070309020205020404" pitchFamily="49" charset="0"/>
              </a:rPr>
              <a:t>instances</a:t>
            </a:r>
            <a:r>
              <a:rPr lang="it-IT" sz="2400" dirty="0">
                <a:cs typeface="Courier New" panose="02070309020205020404" pitchFamily="49" charset="0"/>
              </a:rPr>
              <a:t> of appropriate «simulator» classes.</a:t>
            </a:r>
          </a:p>
          <a:p>
            <a:pPr lvl="1"/>
            <a:r>
              <a:rPr lang="it-IT" sz="2200" dirty="0" err="1">
                <a:cs typeface="Courier New" panose="02070309020205020404" pitchFamily="49" charset="0"/>
              </a:rPr>
              <a:t>Possibility</a:t>
            </a:r>
            <a:r>
              <a:rPr lang="it-IT" sz="2200" dirty="0">
                <a:cs typeface="Courier New" panose="02070309020205020404" pitchFamily="49" charset="0"/>
              </a:rPr>
              <a:t> to </a:t>
            </a:r>
            <a:r>
              <a:rPr lang="it-IT" sz="2200" dirty="0" err="1">
                <a:cs typeface="Courier New" panose="02070309020205020404" pitchFamily="49" charset="0"/>
              </a:rPr>
              <a:t>implement</a:t>
            </a:r>
            <a:r>
              <a:rPr lang="it-IT" sz="2200" dirty="0">
                <a:cs typeface="Courier New" panose="02070309020205020404" pitchFamily="49" charset="0"/>
              </a:rPr>
              <a:t> </a:t>
            </a:r>
            <a:r>
              <a:rPr lang="it-IT" sz="2200" dirty="0" err="1">
                <a:cs typeface="Courier New" panose="02070309020205020404" pitchFamily="49" charset="0"/>
              </a:rPr>
              <a:t>physical</a:t>
            </a:r>
            <a:r>
              <a:rPr lang="it-IT" sz="2200" dirty="0">
                <a:cs typeface="Courier New" panose="02070309020205020404" pitchFamily="49" charset="0"/>
              </a:rPr>
              <a:t> </a:t>
            </a:r>
            <a:r>
              <a:rPr lang="it-IT" sz="2200" dirty="0" err="1">
                <a:cs typeface="Courier New" panose="02070309020205020404" pitchFamily="49" charset="0"/>
              </a:rPr>
              <a:t>sensors</a:t>
            </a:r>
            <a:r>
              <a:rPr lang="it-IT" sz="2200" dirty="0">
                <a:cs typeface="Courier New" panose="02070309020205020404" pitchFamily="49" charset="0"/>
              </a:rPr>
              <a:t> </a:t>
            </a:r>
            <a:r>
              <a:rPr lang="it-IT" sz="2200" dirty="0" err="1">
                <a:cs typeface="Courier New" panose="02070309020205020404" pitchFamily="49" charset="0"/>
              </a:rPr>
              <a:t>as</a:t>
            </a:r>
            <a:r>
              <a:rPr lang="it-IT" sz="2200" dirty="0">
                <a:cs typeface="Courier New" panose="02070309020205020404" pitchFamily="49" charset="0"/>
              </a:rPr>
              <a:t> </a:t>
            </a:r>
            <a:r>
              <a:rPr lang="it-IT" sz="2200" dirty="0" err="1">
                <a:cs typeface="Courier New" panose="02070309020205020404" pitchFamily="49" charset="0"/>
              </a:rPr>
              <a:t>well</a:t>
            </a:r>
            <a:endParaRPr lang="it-IT" sz="2200" dirty="0">
              <a:cs typeface="Courier New" panose="02070309020205020404" pitchFamily="49" charset="0"/>
            </a:endParaRPr>
          </a:p>
          <a:p>
            <a:r>
              <a:rPr lang="it-IT" sz="2400" dirty="0" err="1"/>
              <a:t>Built</a:t>
            </a:r>
            <a:r>
              <a:rPr lang="it-IT" sz="2400" dirty="0"/>
              <a:t>-in </a:t>
            </a:r>
            <a:r>
              <a:rPr lang="it-IT" sz="2400" dirty="0" err="1"/>
              <a:t>timeout</a:t>
            </a:r>
            <a:r>
              <a:rPr lang="it-IT" sz="2400" dirty="0"/>
              <a:t> </a:t>
            </a:r>
            <a:r>
              <a:rPr lang="it-IT" sz="2400" dirty="0" err="1"/>
              <a:t>error</a:t>
            </a:r>
            <a:r>
              <a:rPr lang="it-IT" sz="2400" dirty="0"/>
              <a:t> check</a:t>
            </a:r>
          </a:p>
          <a:p>
            <a:r>
              <a:rPr lang="it-IT" sz="2400" dirty="0"/>
              <a:t>Generation of </a:t>
            </a:r>
            <a:r>
              <a:rPr lang="it-IT" sz="2400" dirty="0" err="1"/>
              <a:t>SenML-compliant</a:t>
            </a:r>
            <a:r>
              <a:rPr lang="it-IT" sz="2400" dirty="0"/>
              <a:t> outputs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67B37F-E1DA-9D54-9D82-D3221DDE7FAF}"/>
              </a:ext>
            </a:extLst>
          </p:cNvPr>
          <p:cNvSpPr txBox="1"/>
          <p:nvPr/>
        </p:nvSpPr>
        <p:spPr>
          <a:xfrm>
            <a:off x="8229573" y="2156818"/>
            <a:ext cx="243702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28DEB7D-77AB-C8C3-6857-2FD565DD1C65}"/>
              </a:ext>
            </a:extLst>
          </p:cNvPr>
          <p:cNvCxnSpPr>
            <a:stCxn id="5" idx="2"/>
          </p:cNvCxnSpPr>
          <p:nvPr/>
        </p:nvCxnSpPr>
        <p:spPr>
          <a:xfrm flipH="1">
            <a:off x="9441810" y="2526150"/>
            <a:ext cx="6278" cy="44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4B7CDEA-357E-F75B-5F9F-845BF6719E5D}"/>
              </a:ext>
            </a:extLst>
          </p:cNvPr>
          <p:cNvCxnSpPr>
            <a:cxnSpLocks/>
          </p:cNvCxnSpPr>
          <p:nvPr/>
        </p:nvCxnSpPr>
        <p:spPr>
          <a:xfrm>
            <a:off x="7701093" y="2986481"/>
            <a:ext cx="3439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DA6E09D-679A-071A-2073-B85579551201}"/>
              </a:ext>
            </a:extLst>
          </p:cNvPr>
          <p:cNvCxnSpPr>
            <a:cxnSpLocks/>
          </p:cNvCxnSpPr>
          <p:nvPr/>
        </p:nvCxnSpPr>
        <p:spPr>
          <a:xfrm>
            <a:off x="7701093" y="2986481"/>
            <a:ext cx="0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9835608-5535-C83C-6789-1E078C0030B6}"/>
              </a:ext>
            </a:extLst>
          </p:cNvPr>
          <p:cNvCxnSpPr/>
          <p:nvPr/>
        </p:nvCxnSpPr>
        <p:spPr>
          <a:xfrm>
            <a:off x="10016455" y="2986481"/>
            <a:ext cx="0" cy="5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1F4A4F-FAA0-9489-CA0E-74F6DC82EC5A}"/>
              </a:ext>
            </a:extLst>
          </p:cNvPr>
          <p:cNvSpPr txBox="1"/>
          <p:nvPr/>
        </p:nvSpPr>
        <p:spPr>
          <a:xfrm>
            <a:off x="6744755" y="3506597"/>
            <a:ext cx="191684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4D5CCC-93BE-37A9-DC54-29ECF4FDC636}"/>
              </a:ext>
            </a:extLst>
          </p:cNvPr>
          <p:cNvSpPr txBox="1"/>
          <p:nvPr/>
        </p:nvSpPr>
        <p:spPr>
          <a:xfrm>
            <a:off x="9122992" y="3506597"/>
            <a:ext cx="18518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PhotonSensor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728E59A-6769-5D29-A726-E34B2C36AD50}"/>
              </a:ext>
            </a:extLst>
          </p:cNvPr>
          <p:cNvSpPr txBox="1"/>
          <p:nvPr/>
        </p:nvSpPr>
        <p:spPr>
          <a:xfrm>
            <a:off x="7712586" y="4001548"/>
            <a:ext cx="23090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DD7F250-AC84-B936-4C28-557B1E40D0C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867128" y="2986481"/>
            <a:ext cx="0" cy="10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769BD7A-2F22-10E5-58E5-D515E931BDC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1140580" y="2986481"/>
            <a:ext cx="0" cy="99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F5A4B20-6724-6707-FF29-2403D21B2C32}"/>
              </a:ext>
            </a:extLst>
          </p:cNvPr>
          <p:cNvSpPr txBox="1"/>
          <p:nvPr/>
        </p:nvSpPr>
        <p:spPr>
          <a:xfrm>
            <a:off x="10666602" y="3986159"/>
            <a:ext cx="9479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others</a:t>
            </a:r>
            <a:endParaRPr lang="it-IT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4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0376D-9BDA-D172-7E53-EFB9BEC6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</a:t>
            </a:r>
            <a:r>
              <a:rPr lang="it-IT" dirty="0" err="1"/>
              <a:t>Sensors</a:t>
            </a:r>
            <a:r>
              <a:rPr lang="it-IT" dirty="0"/>
              <a:t>» classes: common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CCADAB-69D7-7A9D-87BA-F43C3D03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6728"/>
            <a:ext cx="6797257" cy="4451659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 err="1"/>
              <a:t>Attributes</a:t>
            </a:r>
            <a:endParaRPr lang="it-IT" sz="2400" dirty="0"/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Device ID</a:t>
            </a: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User Association ID</a:t>
            </a: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MQTT </a:t>
            </a:r>
            <a:r>
              <a:rPr lang="it-IT" sz="2200" dirty="0" err="1">
                <a:cs typeface="Courier New" panose="02070309020205020404" pitchFamily="49" charset="0"/>
              </a:rPr>
              <a:t>topic</a:t>
            </a:r>
            <a:endParaRPr lang="it-IT" sz="2200" dirty="0">
              <a:cs typeface="Courier New" panose="02070309020205020404" pitchFamily="49" charset="0"/>
            </a:endParaRPr>
          </a:p>
          <a:p>
            <a:pPr lvl="1"/>
            <a:r>
              <a:rPr lang="it-IT" sz="2200" dirty="0">
                <a:cs typeface="Courier New" panose="02070309020205020404" pitchFamily="49" charset="0"/>
              </a:rPr>
              <a:t>Connection and last update times</a:t>
            </a:r>
          </a:p>
          <a:p>
            <a:pPr lvl="1"/>
            <a:r>
              <a:rPr lang="it-IT" sz="2400" dirty="0" err="1"/>
              <a:t>Measured</a:t>
            </a:r>
            <a:r>
              <a:rPr lang="it-IT" sz="2400" dirty="0"/>
              <a:t> </a:t>
            </a:r>
            <a:r>
              <a:rPr lang="it-IT" sz="2400" dirty="0" err="1"/>
              <a:t>quantity</a:t>
            </a:r>
            <a:r>
              <a:rPr lang="it-IT" sz="2400" dirty="0"/>
              <a:t> and </a:t>
            </a:r>
            <a:r>
              <a:rPr lang="it-IT" sz="2400" dirty="0" err="1"/>
              <a:t>value</a:t>
            </a:r>
            <a:endParaRPr lang="it-IT" sz="2400" dirty="0"/>
          </a:p>
          <a:p>
            <a:pPr lvl="1"/>
            <a:r>
              <a:rPr lang="it-IT" sz="2400" dirty="0" err="1"/>
              <a:t>SenML</a:t>
            </a:r>
            <a:r>
              <a:rPr lang="it-IT" sz="2400" dirty="0"/>
              <a:t> </a:t>
            </a:r>
            <a:r>
              <a:rPr lang="it-IT" sz="2400" dirty="0" err="1"/>
              <a:t>compliant</a:t>
            </a:r>
            <a:r>
              <a:rPr lang="it-IT" sz="2400" dirty="0"/>
              <a:t> </a:t>
            </a:r>
            <a:r>
              <a:rPr lang="it-IT" sz="2400" dirty="0" err="1"/>
              <a:t>dictionary</a:t>
            </a:r>
            <a:endParaRPr lang="it-IT" sz="2400" dirty="0"/>
          </a:p>
          <a:p>
            <a:r>
              <a:rPr lang="it-IT" sz="2600" dirty="0"/>
              <a:t>Methods</a:t>
            </a:r>
          </a:p>
          <a:p>
            <a:pPr lvl="1"/>
            <a:r>
              <a:rPr lang="it-IT" sz="2400" dirty="0"/>
              <a:t>Value and time update</a:t>
            </a:r>
          </a:p>
          <a:p>
            <a:pPr lvl="1"/>
            <a:r>
              <a:rPr lang="it-IT" sz="2400" dirty="0" err="1"/>
              <a:t>Error</a:t>
            </a:r>
            <a:r>
              <a:rPr lang="it-IT" sz="2400" dirty="0"/>
              <a:t> check</a:t>
            </a:r>
          </a:p>
          <a:p>
            <a:pPr lvl="1"/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67B37F-E1DA-9D54-9D82-D3221DDE7FAF}"/>
              </a:ext>
            </a:extLst>
          </p:cNvPr>
          <p:cNvSpPr txBox="1"/>
          <p:nvPr/>
        </p:nvSpPr>
        <p:spPr>
          <a:xfrm>
            <a:off x="8129681" y="2517213"/>
            <a:ext cx="243702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Sensor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28DEB7D-77AB-C8C3-6857-2FD565DD1C65}"/>
              </a:ext>
            </a:extLst>
          </p:cNvPr>
          <p:cNvCxnSpPr>
            <a:stCxn id="5" idx="2"/>
          </p:cNvCxnSpPr>
          <p:nvPr/>
        </p:nvCxnSpPr>
        <p:spPr>
          <a:xfrm flipH="1">
            <a:off x="9341918" y="2886545"/>
            <a:ext cx="6278" cy="44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4B7CDEA-357E-F75B-5F9F-845BF6719E5D}"/>
              </a:ext>
            </a:extLst>
          </p:cNvPr>
          <p:cNvCxnSpPr>
            <a:cxnSpLocks/>
          </p:cNvCxnSpPr>
          <p:nvPr/>
        </p:nvCxnSpPr>
        <p:spPr>
          <a:xfrm>
            <a:off x="7601201" y="3346876"/>
            <a:ext cx="3439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DA6E09D-679A-071A-2073-B85579551201}"/>
              </a:ext>
            </a:extLst>
          </p:cNvPr>
          <p:cNvCxnSpPr>
            <a:cxnSpLocks/>
          </p:cNvCxnSpPr>
          <p:nvPr/>
        </p:nvCxnSpPr>
        <p:spPr>
          <a:xfrm>
            <a:off x="7601201" y="3346876"/>
            <a:ext cx="0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9835608-5535-C83C-6789-1E078C0030B6}"/>
              </a:ext>
            </a:extLst>
          </p:cNvPr>
          <p:cNvCxnSpPr/>
          <p:nvPr/>
        </p:nvCxnSpPr>
        <p:spPr>
          <a:xfrm>
            <a:off x="9916563" y="3346876"/>
            <a:ext cx="0" cy="5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1F4A4F-FAA0-9489-CA0E-74F6DC82EC5A}"/>
              </a:ext>
            </a:extLst>
          </p:cNvPr>
          <p:cNvSpPr txBox="1"/>
          <p:nvPr/>
        </p:nvSpPr>
        <p:spPr>
          <a:xfrm>
            <a:off x="6644863" y="3866992"/>
            <a:ext cx="191684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PresenceSensor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4D5CCC-93BE-37A9-DC54-29ECF4FDC636}"/>
              </a:ext>
            </a:extLst>
          </p:cNvPr>
          <p:cNvSpPr txBox="1"/>
          <p:nvPr/>
        </p:nvSpPr>
        <p:spPr>
          <a:xfrm>
            <a:off x="9023100" y="3866992"/>
            <a:ext cx="18518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PhotonSensor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728E59A-6769-5D29-A726-E34B2C36AD50}"/>
              </a:ext>
            </a:extLst>
          </p:cNvPr>
          <p:cNvSpPr txBox="1"/>
          <p:nvPr/>
        </p:nvSpPr>
        <p:spPr>
          <a:xfrm>
            <a:off x="7612694" y="4361943"/>
            <a:ext cx="2309083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TemperatureSensor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DD7F250-AC84-B936-4C28-557B1E40D0C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767236" y="3346876"/>
            <a:ext cx="0" cy="10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769BD7A-2F22-10E5-58E5-D515E931BDC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1040688" y="3346876"/>
            <a:ext cx="0" cy="99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F5A4B20-6724-6707-FF29-2403D21B2C32}"/>
              </a:ext>
            </a:extLst>
          </p:cNvPr>
          <p:cNvSpPr txBox="1"/>
          <p:nvPr/>
        </p:nvSpPr>
        <p:spPr>
          <a:xfrm>
            <a:off x="10566710" y="4346554"/>
            <a:ext cx="9479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ysClr val="windowText" lastClr="000000"/>
                </a:solidFill>
              </a:rPr>
              <a:t>others</a:t>
            </a:r>
            <a:endParaRPr lang="it-IT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9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A3DEC-9ED5-E6C1-49A0-4F9119CD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</a:t>
            </a:r>
            <a:r>
              <a:rPr lang="it-IT" dirty="0" err="1"/>
              <a:t>connector</a:t>
            </a:r>
            <a:r>
              <a:rPr lang="it-IT" dirty="0"/>
              <a:t>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2141899-DD93-B7DF-0E9E-8782370F6522}"/>
              </a:ext>
            </a:extLst>
          </p:cNvPr>
          <p:cNvSpPr/>
          <p:nvPr/>
        </p:nvSpPr>
        <p:spPr>
          <a:xfrm>
            <a:off x="7354122" y="2324075"/>
            <a:ext cx="2751589" cy="1111971"/>
          </a:xfrm>
          <a:prstGeom prst="rect">
            <a:avLst/>
          </a:prstGeom>
          <a:solidFill>
            <a:srgbClr val="E76618">
              <a:alpha val="5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D2077-5CE0-D029-6FDA-A8B6B784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6574576" cy="388077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r>
              <a:rPr lang="it-IT" dirty="0">
                <a:cs typeface="Courier New" panose="02070309020205020404" pitchFamily="49" charset="0"/>
              </a:rPr>
              <a:t> class </a:t>
            </a:r>
            <a:r>
              <a:rPr lang="it-IT" dirty="0" err="1">
                <a:cs typeface="Courier New" panose="02070309020205020404" pitchFamily="49" charset="0"/>
              </a:rPr>
              <a:t>performs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all</a:t>
            </a:r>
            <a:r>
              <a:rPr lang="it-IT" dirty="0">
                <a:cs typeface="Courier New" panose="02070309020205020404" pitchFamily="49" charset="0"/>
              </a:rPr>
              <a:t> the </a:t>
            </a:r>
            <a:r>
              <a:rPr lang="it-IT" dirty="0" err="1">
                <a:cs typeface="Courier New" panose="02070309020205020404" pitchFamily="49" charset="0"/>
              </a:rPr>
              <a:t>operations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involving</a:t>
            </a:r>
            <a:r>
              <a:rPr lang="it-IT" dirty="0">
                <a:cs typeface="Courier New" panose="02070309020205020404" pitchFamily="49" charset="0"/>
              </a:rPr>
              <a:t> the </a:t>
            </a:r>
            <a:r>
              <a:rPr lang="it-IT" dirty="0" err="1">
                <a:cs typeface="Courier New" panose="02070309020205020404" pitchFamily="49" charset="0"/>
              </a:rPr>
              <a:t>sensors</a:t>
            </a:r>
            <a:r>
              <a:rPr lang="it-IT" dirty="0">
                <a:cs typeface="Courier New" panose="02070309020205020404" pitchFamily="49" charset="0"/>
              </a:rPr>
              <a:t>’ entries in the device </a:t>
            </a:r>
            <a:r>
              <a:rPr lang="it-IT" dirty="0" err="1">
                <a:cs typeface="Courier New" panose="02070309020205020404" pitchFamily="49" charset="0"/>
              </a:rPr>
              <a:t>catalog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using</a:t>
            </a:r>
            <a:r>
              <a:rPr lang="it-IT" dirty="0">
                <a:cs typeface="Courier New" panose="02070309020205020404" pitchFamily="49" charset="0"/>
              </a:rPr>
              <a:t> REST-</a:t>
            </a:r>
            <a:r>
              <a:rPr lang="it-IT" dirty="0" err="1">
                <a:cs typeface="Courier New" panose="02070309020205020404" pitchFamily="49" charset="0"/>
              </a:rPr>
              <a:t>compliant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requests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handled</a:t>
            </a:r>
            <a:r>
              <a:rPr lang="it-IT" dirty="0">
                <a:cs typeface="Courier New" panose="02070309020205020404" pitchFamily="49" charset="0"/>
              </a:rPr>
              <a:t> by </a:t>
            </a:r>
            <a:r>
              <a:rPr lang="it-IT" dirty="0" err="1">
                <a:cs typeface="Courier New" panose="02070309020205020404" pitchFamily="49" charset="0"/>
              </a:rPr>
              <a:t>CatalogServer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it-IT" dirty="0" err="1">
                <a:cs typeface="Courier New" panose="02070309020205020404" pitchFamily="49" charset="0"/>
              </a:rPr>
              <a:t>Presence</a:t>
            </a:r>
            <a:r>
              <a:rPr lang="it-IT" dirty="0">
                <a:cs typeface="Courier New" panose="02070309020205020404" pitchFamily="49" charset="0"/>
              </a:rPr>
              <a:t> check (GET </a:t>
            </a:r>
            <a:r>
              <a:rPr lang="it-IT" dirty="0" err="1">
                <a:cs typeface="Courier New" panose="02070309020205020404" pitchFamily="49" charset="0"/>
              </a:rPr>
              <a:t>request</a:t>
            </a:r>
            <a:r>
              <a:rPr lang="it-IT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Primary</a:t>
            </a:r>
            <a:r>
              <a:rPr lang="it-IT" dirty="0">
                <a:cs typeface="Courier New" panose="02070309020205020404" pitchFamily="49" charset="0"/>
              </a:rPr>
              <a:t> key: device ID (must be </a:t>
            </a:r>
            <a:r>
              <a:rPr lang="it-IT" dirty="0" err="1">
                <a:cs typeface="Courier New" panose="02070309020205020404" pitchFamily="49" charset="0"/>
              </a:rPr>
              <a:t>unique</a:t>
            </a:r>
            <a:r>
              <a:rPr lang="it-IT" dirty="0">
                <a:cs typeface="Courier New" panose="02070309020205020404" pitchFamily="49" charset="0"/>
              </a:rPr>
              <a:t> for </a:t>
            </a:r>
            <a:r>
              <a:rPr lang="it-IT" dirty="0" err="1">
                <a:cs typeface="Courier New" panose="02070309020205020404" pitchFamily="49" charset="0"/>
              </a:rPr>
              <a:t>each</a:t>
            </a:r>
            <a:r>
              <a:rPr lang="it-IT" dirty="0">
                <a:cs typeface="Courier New" panose="02070309020205020404" pitchFamily="49" charset="0"/>
              </a:rPr>
              <a:t> device in the </a:t>
            </a:r>
            <a:r>
              <a:rPr lang="it-IT" dirty="0" err="1">
                <a:cs typeface="Courier New" panose="02070309020205020404" pitchFamily="49" charset="0"/>
              </a:rPr>
              <a:t>whole</a:t>
            </a:r>
            <a:r>
              <a:rPr lang="it-IT" dirty="0">
                <a:cs typeface="Courier New" panose="02070309020205020404" pitchFamily="49" charset="0"/>
              </a:rPr>
              <a:t> system)</a:t>
            </a:r>
          </a:p>
          <a:p>
            <a:r>
              <a:rPr lang="it-IT" dirty="0">
                <a:cs typeface="Courier New" panose="02070309020205020404" pitchFamily="49" charset="0"/>
              </a:rPr>
              <a:t>Sensor </a:t>
            </a:r>
            <a:r>
              <a:rPr lang="it-IT" dirty="0" err="1">
                <a:cs typeface="Courier New" panose="02070309020205020404" pitchFamily="49" charset="0"/>
              </a:rPr>
              <a:t>insertion</a:t>
            </a:r>
            <a:r>
              <a:rPr lang="it-IT" dirty="0">
                <a:cs typeface="Courier New" panose="02070309020205020404" pitchFamily="49" charset="0"/>
              </a:rPr>
              <a:t> (POST </a:t>
            </a:r>
            <a:r>
              <a:rPr lang="it-IT" dirty="0" err="1">
                <a:cs typeface="Courier New" panose="02070309020205020404" pitchFamily="49" charset="0"/>
              </a:rPr>
              <a:t>request</a:t>
            </a:r>
            <a:r>
              <a:rPr lang="it-IT" dirty="0">
                <a:cs typeface="Courier New" panose="02070309020205020404" pitchFamily="49" charset="0"/>
              </a:rPr>
              <a:t>)</a:t>
            </a:r>
          </a:p>
          <a:p>
            <a:r>
              <a:rPr lang="it-IT" dirty="0">
                <a:cs typeface="Courier New" panose="02070309020205020404" pitchFamily="49" charset="0"/>
              </a:rPr>
              <a:t>Sensor update (PUT </a:t>
            </a:r>
            <a:r>
              <a:rPr lang="it-IT" dirty="0" err="1">
                <a:cs typeface="Courier New" panose="02070309020205020404" pitchFamily="49" charset="0"/>
              </a:rPr>
              <a:t>request</a:t>
            </a:r>
            <a:r>
              <a:rPr lang="it-IT" dirty="0">
                <a:cs typeface="Courier New" panose="02070309020205020404" pitchFamily="49" charset="0"/>
              </a:rPr>
              <a:t>)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581FA0C-36B3-69EA-40D1-562B00A0CF83}"/>
              </a:ext>
            </a:extLst>
          </p:cNvPr>
          <p:cNvSpPr/>
          <p:nvPr/>
        </p:nvSpPr>
        <p:spPr>
          <a:xfrm>
            <a:off x="7412917" y="4170251"/>
            <a:ext cx="2594408" cy="1111971"/>
          </a:xfrm>
          <a:prstGeom prst="rect">
            <a:avLst/>
          </a:prstGeom>
          <a:solidFill>
            <a:srgbClr val="90C2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4A4F173-C2F6-AA8B-45F8-CB164BD3E743}"/>
              </a:ext>
            </a:extLst>
          </p:cNvPr>
          <p:cNvSpPr txBox="1"/>
          <p:nvPr/>
        </p:nvSpPr>
        <p:spPr>
          <a:xfrm>
            <a:off x="8252921" y="49058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Device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AE4221E-139D-1D96-FFF0-3AC7B356A5BA}"/>
              </a:ext>
            </a:extLst>
          </p:cNvPr>
          <p:cNvSpPr txBox="1"/>
          <p:nvPr/>
        </p:nvSpPr>
        <p:spPr>
          <a:xfrm>
            <a:off x="7614993" y="2700234"/>
            <a:ext cx="2229853" cy="369332"/>
          </a:xfrm>
          <a:prstGeom prst="rect">
            <a:avLst/>
          </a:prstGeom>
          <a:solidFill>
            <a:srgbClr val="E76618"/>
          </a:solidFill>
          <a:ln>
            <a:solidFill>
              <a:srgbClr val="AA490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CatalogServer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957D25-C157-EDE0-3D12-E34401EE94AF}"/>
              </a:ext>
            </a:extLst>
          </p:cNvPr>
          <p:cNvSpPr txBox="1"/>
          <p:nvPr/>
        </p:nvSpPr>
        <p:spPr>
          <a:xfrm>
            <a:off x="7614992" y="4499546"/>
            <a:ext cx="222985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Consolas" panose="020B0609020204030204" pitchFamily="49" charset="0"/>
              </a:rPr>
              <a:t>CatalogUpdater</a:t>
            </a:r>
            <a:endParaRPr lang="it-IT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3DA8CC8-23DA-93B0-DCA0-1B9D1C591116}"/>
              </a:ext>
            </a:extLst>
          </p:cNvPr>
          <p:cNvCxnSpPr/>
          <p:nvPr/>
        </p:nvCxnSpPr>
        <p:spPr>
          <a:xfrm flipV="1">
            <a:off x="8040477" y="3069566"/>
            <a:ext cx="0" cy="1429980"/>
          </a:xfrm>
          <a:prstGeom prst="straightConnector1">
            <a:avLst/>
          </a:prstGeom>
          <a:ln>
            <a:solidFill>
              <a:srgbClr val="AF8C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90B21-92FB-A6F4-9958-8474719561B4}"/>
              </a:ext>
            </a:extLst>
          </p:cNvPr>
          <p:cNvCxnSpPr/>
          <p:nvPr/>
        </p:nvCxnSpPr>
        <p:spPr>
          <a:xfrm>
            <a:off x="9474994" y="3069566"/>
            <a:ext cx="0" cy="1429980"/>
          </a:xfrm>
          <a:prstGeom prst="straightConnector1">
            <a:avLst/>
          </a:prstGeom>
          <a:ln>
            <a:solidFill>
              <a:srgbClr val="E76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52937CB-24B4-0633-F23C-01AB26B9A279}"/>
              </a:ext>
            </a:extLst>
          </p:cNvPr>
          <p:cNvSpPr txBox="1"/>
          <p:nvPr/>
        </p:nvSpPr>
        <p:spPr>
          <a:xfrm>
            <a:off x="7482978" y="3506640"/>
            <a:ext cx="106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(1)</a:t>
            </a:r>
          </a:p>
          <a:p>
            <a:pPr algn="ctr"/>
            <a:r>
              <a:rPr lang="it-IT" sz="1400" dirty="0" err="1"/>
              <a:t>Request</a:t>
            </a:r>
            <a:endParaRPr lang="it-IT" sz="14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6345ED3-8DE5-6EAE-B069-053B542DD7F0}"/>
              </a:ext>
            </a:extLst>
          </p:cNvPr>
          <p:cNvSpPr txBox="1"/>
          <p:nvPr/>
        </p:nvSpPr>
        <p:spPr>
          <a:xfrm>
            <a:off x="8942662" y="3522946"/>
            <a:ext cx="106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(2)</a:t>
            </a:r>
          </a:p>
          <a:p>
            <a:pPr algn="ctr"/>
            <a:r>
              <a:rPr lang="it-IT" sz="1400" dirty="0" err="1"/>
              <a:t>Response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1536C5-759F-7E91-F096-715FD897C77E}"/>
              </a:ext>
            </a:extLst>
          </p:cNvPr>
          <p:cNvSpPr txBox="1"/>
          <p:nvPr/>
        </p:nvSpPr>
        <p:spPr>
          <a:xfrm>
            <a:off x="8159082" y="2277086"/>
            <a:ext cx="114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89531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2406F9B2-E3C7-82BC-612C-AE4B5B741DAB}"/>
              </a:ext>
            </a:extLst>
          </p:cNvPr>
          <p:cNvSpPr/>
          <p:nvPr/>
        </p:nvSpPr>
        <p:spPr>
          <a:xfrm>
            <a:off x="7432646" y="1686188"/>
            <a:ext cx="2790185" cy="2181138"/>
          </a:xfrm>
          <a:prstGeom prst="rect">
            <a:avLst/>
          </a:prstGeom>
          <a:solidFill>
            <a:srgbClr val="E76618">
              <a:alpha val="5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411A7F9-85EC-85B4-0A98-A61DE6A4F5BA}"/>
              </a:ext>
            </a:extLst>
          </p:cNvPr>
          <p:cNvSpPr/>
          <p:nvPr/>
        </p:nvSpPr>
        <p:spPr>
          <a:xfrm>
            <a:off x="1233182" y="1442906"/>
            <a:ext cx="4618200" cy="4890782"/>
          </a:xfrm>
          <a:prstGeom prst="rect">
            <a:avLst/>
          </a:prstGeom>
          <a:solidFill>
            <a:srgbClr val="90C22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1D6B4B-4183-5E0C-45B2-B48A2765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F4B1A21-474C-7082-7D13-A9995EC1F704}"/>
              </a:ext>
            </a:extLst>
          </p:cNvPr>
          <p:cNvSpPr/>
          <p:nvPr/>
        </p:nvSpPr>
        <p:spPr>
          <a:xfrm>
            <a:off x="1695450" y="1790700"/>
            <a:ext cx="3530891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AD625B-5EA3-C21E-D88A-BE82646E6585}"/>
              </a:ext>
            </a:extLst>
          </p:cNvPr>
          <p:cNvSpPr txBox="1"/>
          <p:nvPr/>
        </p:nvSpPr>
        <p:spPr>
          <a:xfrm>
            <a:off x="1695449" y="1790700"/>
            <a:ext cx="230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onsolas" panose="020B0609020204030204" pitchFamily="49" charset="0"/>
                <a:cs typeface="Courier New" panose="02070309020205020404" pitchFamily="49" charset="0"/>
              </a:rPr>
              <a:t>SensorPublisher</a:t>
            </a:r>
            <a:endParaRPr lang="it-IT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F9870C-EA2D-91D2-454E-52D10E81DBF6}"/>
              </a:ext>
            </a:extLst>
          </p:cNvPr>
          <p:cNvSpPr txBox="1"/>
          <p:nvPr/>
        </p:nvSpPr>
        <p:spPr>
          <a:xfrm>
            <a:off x="3003695" y="2198698"/>
            <a:ext cx="1971973" cy="64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CatalogUpdater</a:t>
            </a:r>
            <a:endParaRPr lang="it-IT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CEAD7E-A67D-F515-0956-8620874D4F3D}"/>
              </a:ext>
            </a:extLst>
          </p:cNvPr>
          <p:cNvSpPr txBox="1"/>
          <p:nvPr/>
        </p:nvSpPr>
        <p:spPr>
          <a:xfrm>
            <a:off x="7876115" y="2139975"/>
            <a:ext cx="1853967" cy="720000"/>
          </a:xfrm>
          <a:prstGeom prst="rect">
            <a:avLst/>
          </a:prstGeom>
          <a:solidFill>
            <a:srgbClr val="E76618"/>
          </a:solidFill>
          <a:ln>
            <a:solidFill>
              <a:srgbClr val="AA490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CatalogServer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3B6CBE8-BA84-9024-7C68-CB8B94C77D45}"/>
              </a:ext>
            </a:extLst>
          </p:cNvPr>
          <p:cNvCxnSpPr/>
          <p:nvPr/>
        </p:nvCxnSpPr>
        <p:spPr>
          <a:xfrm>
            <a:off x="4975668" y="2298583"/>
            <a:ext cx="2900447" cy="0"/>
          </a:xfrm>
          <a:prstGeom prst="straightConnector1">
            <a:avLst/>
          </a:prstGeom>
          <a:ln>
            <a:solidFill>
              <a:srgbClr val="AF8C13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81AD662-0E6F-0752-95CF-028C91148932}"/>
              </a:ext>
            </a:extLst>
          </p:cNvPr>
          <p:cNvCxnSpPr/>
          <p:nvPr/>
        </p:nvCxnSpPr>
        <p:spPr>
          <a:xfrm flipH="1">
            <a:off x="4975668" y="2709644"/>
            <a:ext cx="2900447" cy="0"/>
          </a:xfrm>
          <a:prstGeom prst="straightConnector1">
            <a:avLst/>
          </a:prstGeom>
          <a:ln>
            <a:solidFill>
              <a:srgbClr val="E76618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C60D26D-9131-4829-9163-D1501C298509}"/>
              </a:ext>
            </a:extLst>
          </p:cNvPr>
          <p:cNvSpPr txBox="1"/>
          <p:nvPr/>
        </p:nvSpPr>
        <p:spPr>
          <a:xfrm>
            <a:off x="5880683" y="1996283"/>
            <a:ext cx="144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REST </a:t>
            </a:r>
            <a:r>
              <a:rPr lang="it-IT" sz="1600" dirty="0" err="1"/>
              <a:t>request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38E1BF0-272A-344E-220B-72430725989D}"/>
              </a:ext>
            </a:extLst>
          </p:cNvPr>
          <p:cNvSpPr txBox="1"/>
          <p:nvPr/>
        </p:nvSpPr>
        <p:spPr>
          <a:xfrm>
            <a:off x="5851382" y="2679914"/>
            <a:ext cx="1501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REST </a:t>
            </a:r>
            <a:r>
              <a:rPr lang="it-IT" sz="1600" dirty="0" err="1"/>
              <a:t>response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0E760A-7DD5-6B07-719C-3CAA49E5C30E}"/>
              </a:ext>
            </a:extLst>
          </p:cNvPr>
          <p:cNvSpPr txBox="1"/>
          <p:nvPr/>
        </p:nvSpPr>
        <p:spPr>
          <a:xfrm>
            <a:off x="3003695" y="5964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Device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E6FCDA6-593C-2B9F-903D-5933CCEBED67}"/>
              </a:ext>
            </a:extLst>
          </p:cNvPr>
          <p:cNvSpPr/>
          <p:nvPr/>
        </p:nvSpPr>
        <p:spPr>
          <a:xfrm>
            <a:off x="2182011" y="4534251"/>
            <a:ext cx="2306098" cy="126673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A1F6D8B-FCCB-4467-4AFB-88156F249627}"/>
              </a:ext>
            </a:extLst>
          </p:cNvPr>
          <p:cNvSpPr txBox="1"/>
          <p:nvPr/>
        </p:nvSpPr>
        <p:spPr>
          <a:xfrm>
            <a:off x="2659746" y="4967564"/>
            <a:ext cx="1350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Consolas" panose="020B0609020204030204" pitchFamily="49" charset="0"/>
              </a:rPr>
              <a:t>Sensor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9575213-3F23-0AC0-F5A9-CDAB1E621CE8}"/>
              </a:ext>
            </a:extLst>
          </p:cNvPr>
          <p:cNvSpPr txBox="1"/>
          <p:nvPr/>
        </p:nvSpPr>
        <p:spPr>
          <a:xfrm>
            <a:off x="8271545" y="3528772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04FFF83-EA3A-ECAE-2572-617173CED586}"/>
              </a:ext>
            </a:extLst>
          </p:cNvPr>
          <p:cNvCxnSpPr/>
          <p:nvPr/>
        </p:nvCxnSpPr>
        <p:spPr>
          <a:xfrm>
            <a:off x="5004969" y="3429000"/>
            <a:ext cx="2318620" cy="14986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FBDE64E-25FD-DA79-3E03-4CCF3C83E9AF}"/>
              </a:ext>
            </a:extLst>
          </p:cNvPr>
          <p:cNvSpPr txBox="1"/>
          <p:nvPr/>
        </p:nvSpPr>
        <p:spPr>
          <a:xfrm rot="2025689">
            <a:off x="5499044" y="3948148"/>
            <a:ext cx="1660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MQTT </a:t>
            </a:r>
            <a:r>
              <a:rPr lang="it-IT" sz="1600" dirty="0" err="1"/>
              <a:t>publish</a:t>
            </a:r>
            <a:endParaRPr lang="it-IT" sz="1600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EA8B468-0DEB-362D-2E9B-2519E3A75C05}"/>
              </a:ext>
            </a:extLst>
          </p:cNvPr>
          <p:cNvSpPr/>
          <p:nvPr/>
        </p:nvSpPr>
        <p:spPr>
          <a:xfrm>
            <a:off x="7319893" y="4386437"/>
            <a:ext cx="2390862" cy="1114953"/>
          </a:xfrm>
          <a:prstGeom prst="rect">
            <a:avLst/>
          </a:prstGeom>
          <a:solidFill>
            <a:srgbClr val="99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2CA449C-8CE2-2D8E-ACCD-1313270B9E60}"/>
              </a:ext>
            </a:extLst>
          </p:cNvPr>
          <p:cNvSpPr txBox="1"/>
          <p:nvPr/>
        </p:nvSpPr>
        <p:spPr>
          <a:xfrm>
            <a:off x="7627343" y="4759247"/>
            <a:ext cx="17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Message broker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AE13806-C452-E479-09CF-DAE1436CC33E}"/>
              </a:ext>
            </a:extLst>
          </p:cNvPr>
          <p:cNvCxnSpPr/>
          <p:nvPr/>
        </p:nvCxnSpPr>
        <p:spPr>
          <a:xfrm flipV="1">
            <a:off x="3349849" y="3429000"/>
            <a:ext cx="0" cy="11052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3008F74-B3F0-18AC-2DB0-9B54ABB73585}"/>
              </a:ext>
            </a:extLst>
          </p:cNvPr>
          <p:cNvSpPr txBox="1"/>
          <p:nvPr/>
        </p:nvSpPr>
        <p:spPr>
          <a:xfrm>
            <a:off x="2385116" y="3647985"/>
            <a:ext cx="192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DeviceID</a:t>
            </a:r>
            <a:endParaRPr lang="it-IT" sz="1600" dirty="0"/>
          </a:p>
          <a:p>
            <a:pPr algn="ctr"/>
            <a:r>
              <a:rPr lang="it-IT" sz="1600" dirty="0" err="1"/>
              <a:t>SenML</a:t>
            </a:r>
            <a:r>
              <a:rPr lang="it-IT" sz="1600" dirty="0"/>
              <a:t> </a:t>
            </a:r>
            <a:r>
              <a:rPr lang="it-IT" sz="1600" dirty="0" err="1"/>
              <a:t>messages</a:t>
            </a:r>
            <a:endParaRPr lang="it-IT" sz="1600" dirty="0"/>
          </a:p>
          <a:p>
            <a:pPr algn="ctr"/>
            <a:r>
              <a:rPr lang="it-IT" sz="1600" dirty="0"/>
              <a:t>MQTT </a:t>
            </a:r>
            <a:r>
              <a:rPr lang="it-IT" sz="1600" dirty="0" err="1"/>
              <a:t>topic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647735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A7691-64ED-8E39-55D4-B222E18C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62329" cy="1320800"/>
          </a:xfrm>
        </p:spPr>
        <p:txBody>
          <a:bodyPr>
            <a:normAutofit/>
          </a:bodyPr>
          <a:lstStyle/>
          <a:p>
            <a:r>
              <a:rPr lang="it-IT" sz="4000" dirty="0"/>
              <a:t>Device </a:t>
            </a:r>
            <a:r>
              <a:rPr lang="it-IT" sz="3900" dirty="0" err="1"/>
              <a:t>connector</a:t>
            </a:r>
            <a:r>
              <a:rPr lang="it-IT" sz="4000" dirty="0"/>
              <a:t>: </a:t>
            </a:r>
            <a:r>
              <a:rPr lang="it-IT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SensorPublisher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8799E-F97B-48AE-E9E3-118D4A09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Initializes</a:t>
            </a:r>
            <a:r>
              <a:rPr lang="it-IT" sz="2800" dirty="0"/>
              <a:t> MQTT client</a:t>
            </a:r>
          </a:p>
          <a:p>
            <a:r>
              <a:rPr lang="it-IT" sz="2800" dirty="0" err="1"/>
              <a:t>Includes</a:t>
            </a:r>
            <a:r>
              <a:rPr lang="it-IT" sz="2800" dirty="0"/>
              <a:t> an </a:t>
            </a:r>
            <a:r>
              <a:rPr lang="it-IT" sz="2800" dirty="0" err="1"/>
              <a:t>instance</a:t>
            </a:r>
            <a:r>
              <a:rPr lang="it-IT" sz="2800" dirty="0"/>
              <a:t> of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endParaRPr lang="it-IT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800" dirty="0">
                <a:cs typeface="Courier New" panose="02070309020205020404" pitchFamily="49" charset="0"/>
              </a:rPr>
              <a:t>Deals with MQTT (</a:t>
            </a:r>
            <a:r>
              <a:rPr lang="it-IT" sz="2800" dirty="0" err="1">
                <a:cs typeface="Courier New" panose="02070309020205020404" pitchFamily="49" charset="0"/>
              </a:rPr>
              <a:t>directly</a:t>
            </a:r>
            <a:r>
              <a:rPr lang="it-IT" sz="2800" dirty="0">
                <a:cs typeface="Courier New" panose="02070309020205020404" pitchFamily="49" charset="0"/>
              </a:rPr>
              <a:t>) and REST (via </a:t>
            </a:r>
            <a:r>
              <a:rPr lang="it-IT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r>
              <a:rPr lang="it-IT" sz="2800" dirty="0">
                <a:cs typeface="Courier New" panose="02070309020205020404" pitchFamily="49" charset="0"/>
              </a:rPr>
              <a:t> </a:t>
            </a:r>
            <a:r>
              <a:rPr lang="it-IT" sz="2800" dirty="0" err="1">
                <a:cs typeface="Courier New" panose="02070309020205020404" pitchFamily="49" charset="0"/>
              </a:rPr>
              <a:t>methods</a:t>
            </a:r>
            <a:r>
              <a:rPr lang="it-IT" sz="2800" dirty="0">
                <a:cs typeface="Courier New" panose="02070309020205020404" pitchFamily="49" charset="0"/>
              </a:rPr>
              <a:t>) transmissions</a:t>
            </a:r>
          </a:p>
          <a:p>
            <a:pPr lvl="1"/>
            <a:r>
              <a:rPr lang="it-IT" sz="2800" dirty="0">
                <a:cs typeface="Courier New" panose="02070309020205020404" pitchFamily="49" charset="0"/>
              </a:rPr>
              <a:t>MQTT: </a:t>
            </a:r>
            <a:r>
              <a:rPr lang="it-IT" sz="2800" dirty="0" err="1">
                <a:cs typeface="Courier New" panose="02070309020205020404" pitchFamily="49" charset="0"/>
              </a:rPr>
              <a:t>publishes</a:t>
            </a:r>
            <a:r>
              <a:rPr lang="it-IT" sz="2800" dirty="0">
                <a:cs typeface="Courier New" panose="02070309020205020404" pitchFamily="49" charset="0"/>
              </a:rPr>
              <a:t> </a:t>
            </a:r>
            <a:r>
              <a:rPr lang="it-IT" sz="2800" dirty="0" err="1">
                <a:cs typeface="Courier New" panose="02070309020205020404" pitchFamily="49" charset="0"/>
              </a:rPr>
              <a:t>sensor</a:t>
            </a:r>
            <a:r>
              <a:rPr lang="it-IT" sz="2800" dirty="0">
                <a:cs typeface="Courier New" panose="02070309020205020404" pitchFamily="49" charset="0"/>
              </a:rPr>
              <a:t> updates</a:t>
            </a:r>
          </a:p>
          <a:p>
            <a:pPr lvl="1"/>
            <a:r>
              <a:rPr lang="it-IT" sz="2800" dirty="0">
                <a:cs typeface="Courier New" panose="02070309020205020404" pitchFamily="49" charset="0"/>
              </a:rPr>
              <a:t>REST: </a:t>
            </a:r>
            <a:r>
              <a:rPr lang="it-IT" sz="2800" dirty="0" err="1">
                <a:cs typeface="Courier New" panose="02070309020205020404" pitchFamily="49" charset="0"/>
              </a:rPr>
              <a:t>keeps</a:t>
            </a:r>
            <a:r>
              <a:rPr lang="it-IT" sz="2800" dirty="0">
                <a:cs typeface="Courier New" panose="02070309020205020404" pitchFamily="49" charset="0"/>
              </a:rPr>
              <a:t> </a:t>
            </a:r>
            <a:r>
              <a:rPr lang="it-IT" sz="2800" dirty="0" err="1">
                <a:cs typeface="Courier New" panose="02070309020205020404" pitchFamily="49" charset="0"/>
              </a:rPr>
              <a:t>catalog</a:t>
            </a:r>
            <a:r>
              <a:rPr lang="it-IT" sz="2800" dirty="0">
                <a:cs typeface="Courier New" panose="02070309020205020404" pitchFamily="49" charset="0"/>
              </a:rPr>
              <a:t> up-to-date</a:t>
            </a:r>
          </a:p>
        </p:txBody>
      </p:sp>
    </p:spTree>
    <p:extLst>
      <p:ext uri="{BB962C8B-B14F-4D97-AF65-F5344CB8AC3E}">
        <p14:creationId xmlns:p14="http://schemas.microsoft.com/office/powerpoint/2010/main" val="14905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D26B-F113-4EDD-9AED-23DE83EF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043" y="279613"/>
            <a:ext cx="5015255" cy="932656"/>
          </a:xfrm>
        </p:spPr>
        <p:txBody>
          <a:bodyPr>
            <a:normAutofit/>
          </a:bodyPr>
          <a:lstStyle/>
          <a:p>
            <a:r>
              <a:rPr lang="it-IT" dirty="0"/>
              <a:t>Smart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D5163-58E8-4152-9022-985697582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0" r="4576"/>
          <a:stretch/>
        </p:blipFill>
        <p:spPr>
          <a:xfrm>
            <a:off x="730509" y="224131"/>
            <a:ext cx="1568823" cy="994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75BFBE-CCD2-495D-9667-CC2B4894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32" y="1418559"/>
            <a:ext cx="875623" cy="776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E26DF6-8D53-49C3-84A1-E891382DF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490155"/>
            <a:ext cx="1424752" cy="132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9C200-DB92-4431-A61D-E7B18DC36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99" y="4075402"/>
            <a:ext cx="1502890" cy="100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266C7C-2AE6-473F-945D-AD0A40EB0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99" y="5417135"/>
            <a:ext cx="1472048" cy="979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6E4822-1515-4B4C-978F-FC1B00D7A90E}"/>
              </a:ext>
            </a:extLst>
          </p:cNvPr>
          <p:cNvSpPr txBox="1"/>
          <p:nvPr/>
        </p:nvSpPr>
        <p:spPr>
          <a:xfrm>
            <a:off x="488473" y="2251445"/>
            <a:ext cx="20528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Temperature </a:t>
            </a:r>
            <a:r>
              <a:rPr lang="it-IT" sz="1400" b="1" dirty="0" err="1"/>
              <a:t>Sensors</a:t>
            </a:r>
            <a:endParaRPr lang="it-IT" sz="1400" b="1" dirty="0"/>
          </a:p>
          <a:p>
            <a:endParaRPr lang="it-IT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7044-BABB-4EE9-95DE-52E9A601CF74}"/>
              </a:ext>
            </a:extLst>
          </p:cNvPr>
          <p:cNvSpPr txBox="1"/>
          <p:nvPr/>
        </p:nvSpPr>
        <p:spPr>
          <a:xfrm>
            <a:off x="730509" y="3741888"/>
            <a:ext cx="1568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Photon</a:t>
            </a:r>
            <a:r>
              <a:rPr lang="it-IT" sz="1200" dirty="0"/>
              <a:t> </a:t>
            </a:r>
            <a:r>
              <a:rPr lang="it-IT" sz="1400" b="1" dirty="0" err="1"/>
              <a:t>Sensors</a:t>
            </a:r>
            <a:endParaRPr lang="it-IT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1EF13-6F9B-404B-8A56-06A0B252FBBB}"/>
              </a:ext>
            </a:extLst>
          </p:cNvPr>
          <p:cNvSpPr txBox="1"/>
          <p:nvPr/>
        </p:nvSpPr>
        <p:spPr>
          <a:xfrm flipH="1">
            <a:off x="732528" y="5109358"/>
            <a:ext cx="131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User Agenda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62CF8-4C2B-4CC9-92B6-F50AF55CCD66}"/>
              </a:ext>
            </a:extLst>
          </p:cNvPr>
          <p:cNvSpPr txBox="1"/>
          <p:nvPr/>
        </p:nvSpPr>
        <p:spPr>
          <a:xfrm>
            <a:off x="730509" y="6425094"/>
            <a:ext cx="15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User </a:t>
            </a:r>
            <a:r>
              <a:rPr lang="it-IT" sz="1400" b="1" dirty="0" err="1"/>
              <a:t>Request</a:t>
            </a:r>
            <a:endParaRPr lang="it-IT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526D3-EF16-4817-9117-A78D87BD19F2}"/>
              </a:ext>
            </a:extLst>
          </p:cNvPr>
          <p:cNvSpPr txBox="1"/>
          <p:nvPr/>
        </p:nvSpPr>
        <p:spPr>
          <a:xfrm>
            <a:off x="340659" y="1196403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Battery</a:t>
            </a:r>
            <a:r>
              <a:rPr lang="it-IT" sz="1400" b="1" dirty="0"/>
              <a:t> </a:t>
            </a:r>
            <a:r>
              <a:rPr lang="it-IT" sz="1400" b="1" dirty="0" err="1"/>
              <a:t>Percentage</a:t>
            </a:r>
            <a:r>
              <a:rPr lang="it-IT" sz="1400" b="1" dirty="0"/>
              <a:t> </a:t>
            </a:r>
            <a:r>
              <a:rPr lang="it-IT" sz="1400" b="1" dirty="0" err="1"/>
              <a:t>Available</a:t>
            </a:r>
            <a:endParaRPr lang="it-IT" sz="1400" b="1" dirty="0"/>
          </a:p>
          <a:p>
            <a:endParaRPr lang="it-IT" sz="1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D7A1CE-B550-41BC-BB10-0FFC4F914A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8069" y="2490155"/>
            <a:ext cx="3698501" cy="2401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798575-717A-4772-90C4-635E7E0072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069" r="13570" b="59122"/>
          <a:stretch/>
        </p:blipFill>
        <p:spPr>
          <a:xfrm>
            <a:off x="7933713" y="1811116"/>
            <a:ext cx="1484607" cy="1617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D3B3AF-7AC6-4255-AF75-620A21EFC577}"/>
              </a:ext>
            </a:extLst>
          </p:cNvPr>
          <p:cNvSpPr/>
          <p:nvPr/>
        </p:nvSpPr>
        <p:spPr>
          <a:xfrm>
            <a:off x="6134861" y="2581595"/>
            <a:ext cx="555812" cy="736834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D408D-84D8-471C-8B64-3422BE74B8FC}"/>
              </a:ext>
            </a:extLst>
          </p:cNvPr>
          <p:cNvSpPr txBox="1"/>
          <p:nvPr/>
        </p:nvSpPr>
        <p:spPr>
          <a:xfrm flipH="1">
            <a:off x="8553621" y="3441623"/>
            <a:ext cx="12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ON/OFF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3FF795-3AC2-4573-9C2A-64FC8F71C8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2393" y="4118759"/>
            <a:ext cx="1694528" cy="16081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CC70DC-6380-42B5-B041-A121890C2B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2509" y="4816043"/>
            <a:ext cx="1568824" cy="160905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D3A03C-6835-4EBE-92FB-D1A15D23734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6690673" y="2620058"/>
            <a:ext cx="1243040" cy="329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EC1590-9772-4B29-BEEC-8134F1CAD1B6}"/>
              </a:ext>
            </a:extLst>
          </p:cNvPr>
          <p:cNvSpPr txBox="1"/>
          <p:nvPr/>
        </p:nvSpPr>
        <p:spPr>
          <a:xfrm flipH="1">
            <a:off x="10122286" y="1871681"/>
            <a:ext cx="185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Alert</a:t>
            </a:r>
            <a:r>
              <a:rPr lang="it-IT" dirty="0"/>
              <a:t> SMS</a:t>
            </a:r>
          </a:p>
          <a:p>
            <a:endParaRPr lang="it-I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9A4769-8234-4730-A24B-EAB7863A7F9E}"/>
              </a:ext>
            </a:extLst>
          </p:cNvPr>
          <p:cNvSpPr txBox="1"/>
          <p:nvPr/>
        </p:nvSpPr>
        <p:spPr>
          <a:xfrm flipH="1">
            <a:off x="9912509" y="6420142"/>
            <a:ext cx="19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08602BF5-06E7-44EA-A00D-6BF90202077C}"/>
              </a:ext>
            </a:extLst>
          </p:cNvPr>
          <p:cNvSpPr/>
          <p:nvPr/>
        </p:nvSpPr>
        <p:spPr>
          <a:xfrm>
            <a:off x="2773680" y="414186"/>
            <a:ext cx="521015" cy="598253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616906-69D4-4D49-9E60-6452F4674DEB}"/>
              </a:ext>
            </a:extLst>
          </p:cNvPr>
          <p:cNvSpPr txBox="1"/>
          <p:nvPr/>
        </p:nvSpPr>
        <p:spPr>
          <a:xfrm>
            <a:off x="4303602" y="4922851"/>
            <a:ext cx="18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Charge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?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890CD21-692A-4B63-B46D-AD526429134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58478" t="151647" r="183046" b="-151647"/>
          <a:stretch/>
        </p:blipFill>
        <p:spPr>
          <a:xfrm>
            <a:off x="5054921" y="2557462"/>
            <a:ext cx="1975800" cy="17430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4EB8981-5C35-4126-9371-7276D6A15F8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353" r="17020"/>
          <a:stretch/>
        </p:blipFill>
        <p:spPr>
          <a:xfrm>
            <a:off x="10049945" y="503952"/>
            <a:ext cx="1392434" cy="1339153"/>
          </a:xfrm>
          <a:prstGeom prst="rect">
            <a:avLst/>
          </a:prstGeom>
        </p:spPr>
      </p:pic>
      <p:pic>
        <p:nvPicPr>
          <p:cNvPr id="58" name="Graphic 57" descr="Warning with solid fill">
            <a:extLst>
              <a:ext uri="{FF2B5EF4-FFF2-40B4-BE49-F238E27FC236}">
                <a16:creationId xmlns:a16="http://schemas.microsoft.com/office/drawing/2014/main" id="{F0A884D9-2BCF-4A6F-89DC-9E93B64FB9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03527" y="1871681"/>
            <a:ext cx="398330" cy="398330"/>
          </a:xfrm>
          <a:prstGeom prst="rect">
            <a:avLst/>
          </a:prstGeom>
        </p:spPr>
      </p:pic>
      <p:pic>
        <p:nvPicPr>
          <p:cNvPr id="63" name="Graphic 62" descr="Upward trend with solid fill">
            <a:extLst>
              <a:ext uri="{FF2B5EF4-FFF2-40B4-BE49-F238E27FC236}">
                <a16:creationId xmlns:a16="http://schemas.microsoft.com/office/drawing/2014/main" id="{2A219F3C-0FD2-4718-9188-4378DC3A0C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04604" y="6394316"/>
            <a:ext cx="397253" cy="369332"/>
          </a:xfrm>
          <a:prstGeom prst="rect">
            <a:avLst/>
          </a:prstGeom>
        </p:spPr>
      </p:pic>
      <p:pic>
        <p:nvPicPr>
          <p:cNvPr id="65" name="Graphic 64" descr="Head with gears with solid fill">
            <a:extLst>
              <a:ext uri="{FF2B5EF4-FFF2-40B4-BE49-F238E27FC236}">
                <a16:creationId xmlns:a16="http://schemas.microsoft.com/office/drawing/2014/main" id="{6D67A367-D605-41D0-9894-997403A3DE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0416" y="3405451"/>
            <a:ext cx="418340" cy="4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8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56E93-1F78-822D-0D2B-776F2543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</a:t>
            </a:r>
            <a:r>
              <a:rPr lang="it-IT" dirty="0" err="1"/>
              <a:t>connector</a:t>
            </a:r>
            <a:r>
              <a:rPr lang="it-IT" dirty="0"/>
              <a:t>: </a:t>
            </a:r>
            <a:r>
              <a:rPr lang="it-IT" dirty="0" err="1"/>
              <a:t>actuator</a:t>
            </a:r>
            <a:r>
              <a:rPr lang="it-IT" dirty="0"/>
              <a:t>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4C92C9-9880-9892-2E4D-7BA6896F0559}"/>
              </a:ext>
            </a:extLst>
          </p:cNvPr>
          <p:cNvSpPr/>
          <p:nvPr/>
        </p:nvSpPr>
        <p:spPr>
          <a:xfrm>
            <a:off x="651468" y="1918302"/>
            <a:ext cx="2790185" cy="4370373"/>
          </a:xfrm>
          <a:prstGeom prst="rect">
            <a:avLst/>
          </a:prstGeom>
          <a:solidFill>
            <a:srgbClr val="E76618">
              <a:alpha val="5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880188-B9B8-5952-F22C-11162C23562F}"/>
              </a:ext>
            </a:extLst>
          </p:cNvPr>
          <p:cNvSpPr txBox="1"/>
          <p:nvPr/>
        </p:nvSpPr>
        <p:spPr>
          <a:xfrm>
            <a:off x="1493585" y="5966412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Server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39DBC32-93D4-5EF6-302E-46BBF0DC9A41}"/>
              </a:ext>
            </a:extLst>
          </p:cNvPr>
          <p:cNvSpPr/>
          <p:nvPr/>
        </p:nvSpPr>
        <p:spPr>
          <a:xfrm>
            <a:off x="897622" y="2189526"/>
            <a:ext cx="2206305" cy="1048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3410CF-5637-CAE0-3D09-4B1AFDEE1EBD}"/>
              </a:ext>
            </a:extLst>
          </p:cNvPr>
          <p:cNvSpPr txBox="1"/>
          <p:nvPr/>
        </p:nvSpPr>
        <p:spPr>
          <a:xfrm>
            <a:off x="897622" y="2382689"/>
            <a:ext cx="220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Battery_charger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</a:p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state_control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A34FBB2-C0B3-2520-8E4F-59D9EC79250D}"/>
              </a:ext>
            </a:extLst>
          </p:cNvPr>
          <p:cNvSpPr/>
          <p:nvPr/>
        </p:nvSpPr>
        <p:spPr>
          <a:xfrm>
            <a:off x="4744473" y="2144452"/>
            <a:ext cx="2390862" cy="1114953"/>
          </a:xfrm>
          <a:prstGeom prst="rect">
            <a:avLst/>
          </a:prstGeom>
          <a:solidFill>
            <a:srgbClr val="99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147877-1DB0-438A-6AA8-7DC8B9D348DF}"/>
              </a:ext>
            </a:extLst>
          </p:cNvPr>
          <p:cNvSpPr txBox="1"/>
          <p:nvPr/>
        </p:nvSpPr>
        <p:spPr>
          <a:xfrm>
            <a:off x="5051923" y="2496007"/>
            <a:ext cx="177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Message broker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514515D-5255-D2B0-F251-DAAC7CC67C0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3103927" y="2701929"/>
            <a:ext cx="1640546" cy="39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98A454B-C9A1-72C6-4240-BBF99ED9811C}"/>
              </a:ext>
            </a:extLst>
          </p:cNvPr>
          <p:cNvSpPr txBox="1"/>
          <p:nvPr/>
        </p:nvSpPr>
        <p:spPr>
          <a:xfrm>
            <a:off x="3661379" y="2409540"/>
            <a:ext cx="889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MQTT</a:t>
            </a:r>
          </a:p>
          <a:p>
            <a:pPr algn="ctr"/>
            <a:r>
              <a:rPr lang="it-IT" sz="1600" dirty="0" err="1"/>
              <a:t>publish</a:t>
            </a:r>
            <a:endParaRPr lang="it-IT" sz="16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CB23FAF-C9E7-A158-1581-B3185EC8EFF9}"/>
              </a:ext>
            </a:extLst>
          </p:cNvPr>
          <p:cNvSpPr/>
          <p:nvPr/>
        </p:nvSpPr>
        <p:spPr>
          <a:xfrm>
            <a:off x="4304951" y="3980292"/>
            <a:ext cx="3286279" cy="2677715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8BF834F-13C2-C2BB-451F-2ACD7AA88A20}"/>
              </a:ext>
            </a:extLst>
          </p:cNvPr>
          <p:cNvSpPr txBox="1"/>
          <p:nvPr/>
        </p:nvSpPr>
        <p:spPr>
          <a:xfrm>
            <a:off x="4177717" y="6288675"/>
            <a:ext cx="358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Raspberry</a:t>
            </a:r>
            <a:r>
              <a:rPr lang="it-IT" dirty="0">
                <a:solidFill>
                  <a:schemeClr val="bg1"/>
                </a:solidFill>
              </a:rPr>
              <a:t> Pi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B9EDCE4-A46C-6E90-CCC2-A9A8AEEFAF22}"/>
              </a:ext>
            </a:extLst>
          </p:cNvPr>
          <p:cNvSpPr/>
          <p:nvPr/>
        </p:nvSpPr>
        <p:spPr>
          <a:xfrm>
            <a:off x="4471332" y="4238783"/>
            <a:ext cx="2969703" cy="1945547"/>
          </a:xfrm>
          <a:prstGeom prst="rect">
            <a:avLst/>
          </a:prstGeom>
          <a:solidFill>
            <a:srgbClr val="002060"/>
          </a:solidFill>
          <a:ln>
            <a:solidFill>
              <a:srgbClr val="001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2167204-B863-19CE-EF34-F8058BFA2F33}"/>
              </a:ext>
            </a:extLst>
          </p:cNvPr>
          <p:cNvSpPr txBox="1"/>
          <p:nvPr/>
        </p:nvSpPr>
        <p:spPr>
          <a:xfrm>
            <a:off x="4471332" y="5822179"/>
            <a:ext cx="296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ActuatorSubscriber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94904ED-D4DC-82CE-2DDE-6955B63131AC}"/>
              </a:ext>
            </a:extLst>
          </p:cNvPr>
          <p:cNvCxnSpPr>
            <a:cxnSpLocks/>
          </p:cNvCxnSpPr>
          <p:nvPr/>
        </p:nvCxnSpPr>
        <p:spPr>
          <a:xfrm flipV="1">
            <a:off x="5051923" y="3259405"/>
            <a:ext cx="0" cy="9793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0089252-8413-B607-887D-C37115A78077}"/>
              </a:ext>
            </a:extLst>
          </p:cNvPr>
          <p:cNvCxnSpPr>
            <a:cxnSpLocks/>
          </p:cNvCxnSpPr>
          <p:nvPr/>
        </p:nvCxnSpPr>
        <p:spPr>
          <a:xfrm flipV="1">
            <a:off x="6918825" y="3259405"/>
            <a:ext cx="0" cy="979378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569CD07-94D2-48C7-0351-56844906F633}"/>
              </a:ext>
            </a:extLst>
          </p:cNvPr>
          <p:cNvSpPr txBox="1"/>
          <p:nvPr/>
        </p:nvSpPr>
        <p:spPr>
          <a:xfrm>
            <a:off x="3741712" y="3345870"/>
            <a:ext cx="1310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/>
              <a:t>MQTT </a:t>
            </a:r>
            <a:r>
              <a:rPr lang="it-IT" sz="1600" dirty="0" err="1"/>
              <a:t>subscribe</a:t>
            </a:r>
            <a:endParaRPr lang="it-IT" sz="16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4766FA8-1290-56E7-F637-605E64B1FE3F}"/>
              </a:ext>
            </a:extLst>
          </p:cNvPr>
          <p:cNvSpPr txBox="1"/>
          <p:nvPr/>
        </p:nvSpPr>
        <p:spPr>
          <a:xfrm>
            <a:off x="6890509" y="3312842"/>
            <a:ext cx="135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MQTT</a:t>
            </a:r>
          </a:p>
          <a:p>
            <a:pPr algn="just"/>
            <a:r>
              <a:rPr lang="it-IT" sz="1600" dirty="0" err="1"/>
              <a:t>onMsgRec</a:t>
            </a:r>
            <a:endParaRPr lang="it-IT" sz="160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1DC7BC4-0BF8-81D3-708E-35D6474B9039}"/>
              </a:ext>
            </a:extLst>
          </p:cNvPr>
          <p:cNvSpPr/>
          <p:nvPr/>
        </p:nvSpPr>
        <p:spPr>
          <a:xfrm>
            <a:off x="4672668" y="4304856"/>
            <a:ext cx="2462658" cy="49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BD92911-AF00-40FE-AF88-47F9EEE76637}"/>
              </a:ext>
            </a:extLst>
          </p:cNvPr>
          <p:cNvSpPr txBox="1"/>
          <p:nvPr/>
        </p:nvSpPr>
        <p:spPr>
          <a:xfrm>
            <a:off x="4672668" y="4366942"/>
            <a:ext cx="246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onsolas" panose="020B0609020204030204" pitchFamily="49" charset="0"/>
              </a:rPr>
              <a:t>ArduinoPiConnector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C6392F9-B0CE-F9DF-CF46-76280BE2510D}"/>
              </a:ext>
            </a:extLst>
          </p:cNvPr>
          <p:cNvSpPr/>
          <p:nvPr/>
        </p:nvSpPr>
        <p:spPr>
          <a:xfrm>
            <a:off x="8445538" y="4257091"/>
            <a:ext cx="1310212" cy="464862"/>
          </a:xfrm>
          <a:prstGeom prst="rect">
            <a:avLst/>
          </a:prstGeom>
          <a:solidFill>
            <a:schemeClr val="accent2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D390095-CDB4-01AB-CA4E-1B35A31664EA}"/>
              </a:ext>
            </a:extLst>
          </p:cNvPr>
          <p:cNvSpPr txBox="1"/>
          <p:nvPr/>
        </p:nvSpPr>
        <p:spPr>
          <a:xfrm>
            <a:off x="8515633" y="4304856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Arduino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B970E9A-114C-4540-EC68-996F734E7149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135326" y="4546833"/>
            <a:ext cx="1310211" cy="4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9C173829-81DB-0855-8FAE-D4A0D5E659CA}"/>
              </a:ext>
            </a:extLst>
          </p:cNvPr>
          <p:cNvSpPr txBox="1"/>
          <p:nvPr/>
        </p:nvSpPr>
        <p:spPr>
          <a:xfrm>
            <a:off x="7648986" y="4257090"/>
            <a:ext cx="808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Serial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B531E08C-1657-CBA0-AC80-230B718EE032}"/>
              </a:ext>
            </a:extLst>
          </p:cNvPr>
          <p:cNvCxnSpPr/>
          <p:nvPr/>
        </p:nvCxnSpPr>
        <p:spPr>
          <a:xfrm flipV="1">
            <a:off x="9462782" y="2992772"/>
            <a:ext cx="0" cy="12643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14E7EEF3-35AF-0EE2-CC2B-4AE73A59DA64}"/>
              </a:ext>
            </a:extLst>
          </p:cNvPr>
          <p:cNvCxnSpPr/>
          <p:nvPr/>
        </p:nvCxnSpPr>
        <p:spPr>
          <a:xfrm flipV="1">
            <a:off x="8642060" y="2992772"/>
            <a:ext cx="0" cy="126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933FC97-B3D4-8AE3-081E-44CE99C50957}"/>
              </a:ext>
            </a:extLst>
          </p:cNvPr>
          <p:cNvSpPr txBox="1"/>
          <p:nvPr/>
        </p:nvSpPr>
        <p:spPr>
          <a:xfrm>
            <a:off x="8123791" y="3379142"/>
            <a:ext cx="103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Control </a:t>
            </a:r>
            <a:r>
              <a:rPr lang="it-IT" sz="1600" dirty="0" err="1"/>
              <a:t>signal</a:t>
            </a:r>
            <a:endParaRPr lang="it-IT" sz="1600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A2E494E-3407-FD1D-E550-6E6F08514472}"/>
              </a:ext>
            </a:extLst>
          </p:cNvPr>
          <p:cNvSpPr txBox="1"/>
          <p:nvPr/>
        </p:nvSpPr>
        <p:spPr>
          <a:xfrm>
            <a:off x="9076888" y="3369110"/>
            <a:ext cx="114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Feedback </a:t>
            </a:r>
            <a:r>
              <a:rPr lang="it-IT" sz="1600" dirty="0" err="1"/>
              <a:t>signal</a:t>
            </a:r>
            <a:endParaRPr lang="it-IT" sz="1600" dirty="0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86B1BA92-F8F8-BA6D-B5DA-0A06EA9B274C}"/>
              </a:ext>
            </a:extLst>
          </p:cNvPr>
          <p:cNvSpPr/>
          <p:nvPr/>
        </p:nvSpPr>
        <p:spPr>
          <a:xfrm>
            <a:off x="8445537" y="2207198"/>
            <a:ext cx="1331100" cy="785574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316ED79-1A79-919C-40AD-05C47E878F2F}"/>
              </a:ext>
            </a:extLst>
          </p:cNvPr>
          <p:cNvSpPr txBox="1"/>
          <p:nvPr/>
        </p:nvSpPr>
        <p:spPr>
          <a:xfrm>
            <a:off x="8457877" y="2407997"/>
            <a:ext cx="129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Actuator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9EC106B-CC28-BB22-0919-53518EBD100C}"/>
              </a:ext>
            </a:extLst>
          </p:cNvPr>
          <p:cNvSpPr/>
          <p:nvPr/>
        </p:nvSpPr>
        <p:spPr>
          <a:xfrm>
            <a:off x="897622" y="4784871"/>
            <a:ext cx="2206305" cy="10486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34E295-9D7B-883B-30CB-78D418483BCF}"/>
              </a:ext>
            </a:extLst>
          </p:cNvPr>
          <p:cNvSpPr txBox="1"/>
          <p:nvPr/>
        </p:nvSpPr>
        <p:spPr>
          <a:xfrm>
            <a:off x="897621" y="5072476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  <a:latin typeface="Consolas" panose="020B0609020204030204" pitchFamily="49" charset="0"/>
              </a:rPr>
              <a:t>CatalogServer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FFB720-D14B-4A72-0455-D999498AE31E}"/>
              </a:ext>
            </a:extLst>
          </p:cNvPr>
          <p:cNvSpPr txBox="1"/>
          <p:nvPr/>
        </p:nvSpPr>
        <p:spPr>
          <a:xfrm>
            <a:off x="4982780" y="4966806"/>
            <a:ext cx="1971973" cy="64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it-IT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CatalogUpdater</a:t>
            </a:r>
            <a:endParaRPr lang="it-IT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9C6CAC7-2D79-00EC-E9AD-770DC91AD5AA}"/>
              </a:ext>
            </a:extLst>
          </p:cNvPr>
          <p:cNvCxnSpPr>
            <a:cxnSpLocks/>
          </p:cNvCxnSpPr>
          <p:nvPr/>
        </p:nvCxnSpPr>
        <p:spPr>
          <a:xfrm>
            <a:off x="3103926" y="5065128"/>
            <a:ext cx="1878160" cy="0"/>
          </a:xfrm>
          <a:prstGeom prst="straightConnector1">
            <a:avLst/>
          </a:prstGeom>
          <a:ln>
            <a:solidFill>
              <a:srgbClr val="AF8C13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7A562D8-BD8B-13EA-7D70-DCC4D1F1542C}"/>
              </a:ext>
            </a:extLst>
          </p:cNvPr>
          <p:cNvCxnSpPr>
            <a:cxnSpLocks/>
          </p:cNvCxnSpPr>
          <p:nvPr/>
        </p:nvCxnSpPr>
        <p:spPr>
          <a:xfrm flipH="1">
            <a:off x="3103926" y="5476189"/>
            <a:ext cx="1878160" cy="0"/>
          </a:xfrm>
          <a:prstGeom prst="straightConnector1">
            <a:avLst/>
          </a:prstGeom>
          <a:ln>
            <a:solidFill>
              <a:srgbClr val="E76618"/>
            </a:solidFill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AD6CD4E-8031-FC98-4884-F135D9A09DFB}"/>
              </a:ext>
            </a:extLst>
          </p:cNvPr>
          <p:cNvSpPr txBox="1"/>
          <p:nvPr/>
        </p:nvSpPr>
        <p:spPr>
          <a:xfrm>
            <a:off x="3377661" y="4517906"/>
            <a:ext cx="1442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REST</a:t>
            </a:r>
          </a:p>
          <a:p>
            <a:r>
              <a:rPr lang="it-IT" sz="1600" dirty="0" err="1"/>
              <a:t>request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43ABD08-5C94-CCAA-44EC-1CE5428AE747}"/>
              </a:ext>
            </a:extLst>
          </p:cNvPr>
          <p:cNvSpPr txBox="1"/>
          <p:nvPr/>
        </p:nvSpPr>
        <p:spPr>
          <a:xfrm>
            <a:off x="3377661" y="5430288"/>
            <a:ext cx="1501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REST</a:t>
            </a:r>
          </a:p>
          <a:p>
            <a:r>
              <a:rPr lang="it-IT" sz="1600" dirty="0" err="1"/>
              <a:t>response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5900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3219C-C9C5-B2AE-69A5-D9E5F09E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Actuator</a:t>
            </a:r>
            <a:r>
              <a:rPr lang="it-IT" dirty="0"/>
              <a:t>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ActuatorSubscriber</a:t>
            </a:r>
            <a:r>
              <a:rPr lang="it-IT" dirty="0">
                <a:latin typeface="+mn-lt"/>
                <a:cs typeface="Courier New" panose="02070309020205020404" pitchFamily="49" charset="0"/>
              </a:rPr>
              <a:t> and Arduino Connector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4A28FA-E471-78E9-8725-BD149E642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104341" cy="3880772"/>
          </a:xfrm>
        </p:spPr>
        <p:txBody>
          <a:bodyPr/>
          <a:lstStyle/>
          <a:p>
            <a:r>
              <a:rPr lang="it-IT" dirty="0" err="1"/>
              <a:t>Subscribes</a:t>
            </a:r>
            <a:r>
              <a:rPr lang="it-IT" dirty="0"/>
              <a:t> to MQTT </a:t>
            </a:r>
            <a:r>
              <a:rPr lang="it-IT" dirty="0" err="1"/>
              <a:t>actuator</a:t>
            </a:r>
            <a:r>
              <a:rPr lang="it-IT" dirty="0"/>
              <a:t> </a:t>
            </a:r>
            <a:r>
              <a:rPr lang="it-IT" dirty="0" err="1"/>
              <a:t>topic</a:t>
            </a:r>
            <a:endParaRPr lang="it-IT" dirty="0"/>
          </a:p>
          <a:p>
            <a:r>
              <a:rPr lang="it-IT" dirty="0" err="1"/>
              <a:t>Includes</a:t>
            </a:r>
            <a:r>
              <a:rPr lang="it-IT" dirty="0"/>
              <a:t> </a:t>
            </a:r>
            <a:r>
              <a:rPr lang="it-IT" dirty="0" err="1"/>
              <a:t>instances</a:t>
            </a:r>
            <a:r>
              <a:rPr lang="it-IT" dirty="0"/>
              <a:t> of: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CatalogUpdater</a:t>
            </a:r>
            <a:r>
              <a:rPr lang="it-IT" dirty="0">
                <a:cs typeface="Courier New" panose="02070309020205020404" pitchFamily="49" charset="0"/>
              </a:rPr>
              <a:t>: updates </a:t>
            </a:r>
            <a:r>
              <a:rPr lang="it-IT" dirty="0" err="1">
                <a:cs typeface="Courier New" panose="02070309020205020404" pitchFamily="49" charset="0"/>
              </a:rPr>
              <a:t>catalog</a:t>
            </a:r>
            <a:endParaRPr lang="it-IT" dirty="0"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ArduinoPiConnector</a:t>
            </a:r>
            <a:r>
              <a:rPr lang="it-IT" dirty="0">
                <a:cs typeface="Courier New" panose="02070309020205020404" pitchFamily="49" charset="0"/>
              </a:rPr>
              <a:t>: </a:t>
            </a:r>
            <a:r>
              <a:rPr lang="it-IT" dirty="0" err="1">
                <a:cs typeface="Courier New" panose="02070309020205020404" pitchFamily="49" charset="0"/>
              </a:rPr>
              <a:t>manages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u="sng" dirty="0" err="1">
                <a:cs typeface="Courier New" panose="02070309020205020404" pitchFamily="49" charset="0"/>
              </a:rPr>
              <a:t>communication</a:t>
            </a:r>
            <a:r>
              <a:rPr lang="it-IT" dirty="0">
                <a:cs typeface="Courier New" panose="02070309020205020404" pitchFamily="49" charset="0"/>
              </a:rPr>
              <a:t> with Arduino</a:t>
            </a:r>
          </a:p>
          <a:p>
            <a:pPr lvl="2"/>
            <a:r>
              <a:rPr lang="it-IT" dirty="0" err="1">
                <a:cs typeface="Courier New" panose="02070309020205020404" pitchFamily="49" charset="0"/>
              </a:rPr>
              <a:t>Uses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PyFirmata</a:t>
            </a:r>
            <a:r>
              <a:rPr lang="it-IT" dirty="0">
                <a:cs typeface="Courier New" panose="02070309020205020404" pitchFamily="49" charset="0"/>
              </a:rPr>
              <a:t> library</a:t>
            </a:r>
          </a:p>
          <a:p>
            <a:pPr lvl="2"/>
            <a:r>
              <a:rPr lang="it-IT" dirty="0">
                <a:cs typeface="Courier New" panose="02070309020205020404" pitchFamily="49" charset="0"/>
              </a:rPr>
              <a:t>Serial </a:t>
            </a:r>
            <a:r>
              <a:rPr lang="it-IT" dirty="0" err="1">
                <a:cs typeface="Courier New" panose="02070309020205020404" pitchFamily="49" charset="0"/>
              </a:rPr>
              <a:t>communication</a:t>
            </a:r>
            <a:r>
              <a:rPr lang="it-IT" dirty="0">
                <a:cs typeface="Courier New" panose="02070309020205020404" pitchFamily="49" charset="0"/>
              </a:rPr>
              <a:t> via USB port of </a:t>
            </a:r>
            <a:r>
              <a:rPr lang="it-IT" dirty="0" err="1">
                <a:cs typeface="Courier New" panose="02070309020205020404" pitchFamily="49" charset="0"/>
              </a:rPr>
              <a:t>Raspberry</a:t>
            </a:r>
            <a:r>
              <a:rPr lang="it-IT" dirty="0">
                <a:cs typeface="Courier New" panose="02070309020205020404" pitchFamily="49" charset="0"/>
              </a:rPr>
              <a:t> Pi</a:t>
            </a:r>
          </a:p>
          <a:p>
            <a:r>
              <a:rPr lang="it-IT" dirty="0">
                <a:cs typeface="Courier New" panose="02070309020205020404" pitchFamily="49" charset="0"/>
              </a:rPr>
              <a:t>Arduino </a:t>
            </a:r>
            <a:r>
              <a:rPr lang="it-IT" dirty="0" err="1">
                <a:cs typeface="Courier New" panose="02070309020205020404" pitchFamily="49" charset="0"/>
              </a:rPr>
              <a:t>converts</a:t>
            </a:r>
            <a:r>
              <a:rPr lang="it-IT" dirty="0">
                <a:cs typeface="Courier New" panose="02070309020205020404" pitchFamily="49" charset="0"/>
              </a:rPr>
              <a:t> serial </a:t>
            </a:r>
            <a:r>
              <a:rPr lang="it-IT" dirty="0" err="1">
                <a:cs typeface="Courier New" panose="02070309020205020404" pitchFamily="49" charset="0"/>
              </a:rPr>
              <a:t>PyFirmata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instructions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into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actual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electrical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signals</a:t>
            </a:r>
            <a:r>
              <a:rPr lang="it-IT" dirty="0">
                <a:cs typeface="Courier New" panose="02070309020205020404" pitchFamily="49" charset="0"/>
              </a:rPr>
              <a:t> for </a:t>
            </a:r>
            <a:r>
              <a:rPr lang="it-IT" dirty="0" err="1">
                <a:cs typeface="Courier New" panose="02070309020205020404" pitchFamily="49" charset="0"/>
              </a:rPr>
              <a:t>actuator</a:t>
            </a:r>
            <a:r>
              <a:rPr lang="it-IT" dirty="0">
                <a:cs typeface="Courier New" panose="02070309020205020404" pitchFamily="49" charset="0"/>
              </a:rPr>
              <a:t> and </a:t>
            </a:r>
            <a:r>
              <a:rPr lang="it-IT" dirty="0" err="1">
                <a:cs typeface="Courier New" panose="02070309020205020404" pitchFamily="49" charset="0"/>
              </a:rPr>
              <a:t>receives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coherence</a:t>
            </a:r>
            <a:r>
              <a:rPr lang="it-IT" dirty="0">
                <a:cs typeface="Courier New" panose="02070309020205020404" pitchFamily="49" charset="0"/>
              </a:rPr>
              <a:t> feedback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246A06-62A0-4D48-BEA0-047053D43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50" y="2074443"/>
            <a:ext cx="4536701" cy="3402526"/>
          </a:xfrm>
        </p:spPr>
      </p:pic>
    </p:spTree>
    <p:extLst>
      <p:ext uri="{BB962C8B-B14F-4D97-AF65-F5344CB8AC3E}">
        <p14:creationId xmlns:p14="http://schemas.microsoft.com/office/powerpoint/2010/main" val="3767177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90F9-6811-BCE4-3B1D-F956B98E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50" y="217714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1.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r>
              <a:rPr lang="it-IT" dirty="0"/>
              <a:t> System Control 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B81DFB4-4A76-3C93-88C3-C7A4018CE5E8}"/>
              </a:ext>
            </a:extLst>
          </p:cNvPr>
          <p:cNvSpPr txBox="1">
            <a:spLocks/>
          </p:cNvSpPr>
          <p:nvPr/>
        </p:nvSpPr>
        <p:spPr>
          <a:xfrm>
            <a:off x="70871" y="913946"/>
            <a:ext cx="4320154" cy="58600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process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them</a:t>
            </a:r>
            <a:r>
              <a:rPr lang="it-IT" sz="1600" dirty="0">
                <a:solidFill>
                  <a:schemeClr val="tx1"/>
                </a:solidFill>
              </a:rPr>
              <a:t>.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command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(On/Off). (MQTT)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User: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what</a:t>
            </a:r>
            <a:r>
              <a:rPr lang="it-IT" sz="1600" dirty="0">
                <a:solidFill>
                  <a:schemeClr val="tx1"/>
                </a:solidFill>
              </a:rPr>
              <a:t> the user </a:t>
            </a:r>
            <a:r>
              <a:rPr lang="it-IT" sz="1600" dirty="0" err="1">
                <a:solidFill>
                  <a:schemeClr val="tx1"/>
                </a:solidFill>
              </a:rPr>
              <a:t>want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User </a:t>
            </a:r>
            <a:r>
              <a:rPr lang="it-IT" sz="1600" dirty="0" err="1">
                <a:solidFill>
                  <a:schemeClr val="tx1"/>
                </a:solidFill>
              </a:rPr>
              <a:t>Awareness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interface</a:t>
            </a:r>
            <a:r>
              <a:rPr lang="it-IT" sz="1600" dirty="0">
                <a:solidFill>
                  <a:schemeClr val="tx1"/>
                </a:solidFill>
              </a:rPr>
              <a:t> (</a:t>
            </a:r>
            <a:r>
              <a:rPr lang="it-IT" sz="1600" dirty="0" err="1">
                <a:solidFill>
                  <a:schemeClr val="tx1"/>
                </a:solidFill>
              </a:rPr>
              <a:t>Node</a:t>
            </a:r>
            <a:r>
              <a:rPr lang="it-IT" sz="1600" dirty="0">
                <a:solidFill>
                  <a:schemeClr val="tx1"/>
                </a:solidFill>
              </a:rPr>
              <a:t>-red and Telegram -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).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data of the user and general data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; and </a:t>
            </a:r>
            <a:r>
              <a:rPr lang="it-IT" sz="1600" dirty="0" err="1">
                <a:solidFill>
                  <a:schemeClr val="tx1"/>
                </a:solidFill>
              </a:rPr>
              <a:t>publish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actuator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computed</a:t>
            </a:r>
            <a:r>
              <a:rPr lang="it-IT" sz="1600" dirty="0">
                <a:solidFill>
                  <a:schemeClr val="tx1"/>
                </a:solidFill>
              </a:rPr>
              <a:t>.(REST)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Control Strategy Agenda: </a:t>
            </a:r>
            <a:r>
              <a:rPr lang="it-IT" sz="1600" dirty="0" err="1">
                <a:solidFill>
                  <a:schemeClr val="tx1"/>
                </a:solidFill>
              </a:rPr>
              <a:t>Retrieves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Agenda of the user.  (MQTT)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509CDFC-F217-4409-A396-8FBF2EFD20E9}"/>
              </a:ext>
            </a:extLst>
          </p:cNvPr>
          <p:cNvSpPr txBox="1">
            <a:spLocks/>
          </p:cNvSpPr>
          <p:nvPr/>
        </p:nvSpPr>
        <p:spPr>
          <a:xfrm>
            <a:off x="5853106" y="2675737"/>
            <a:ext cx="4320154" cy="15065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data and </a:t>
            </a:r>
            <a:r>
              <a:rPr lang="it-IT" sz="1600" dirty="0" err="1">
                <a:solidFill>
                  <a:schemeClr val="tx1"/>
                </a:solidFill>
              </a:rPr>
              <a:t>choose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car must be in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or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logic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reported</a:t>
            </a:r>
            <a:r>
              <a:rPr lang="it-IT" sz="1600" dirty="0">
                <a:solidFill>
                  <a:schemeClr val="tx1"/>
                </a:solidFill>
              </a:rPr>
              <a:t> on the </a:t>
            </a:r>
            <a:r>
              <a:rPr lang="it-IT" sz="1600" dirty="0" err="1">
                <a:solidFill>
                  <a:schemeClr val="tx1"/>
                </a:solidFill>
              </a:rPr>
              <a:t>right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341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78709-C8F6-4790-B888-2E16D96F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43" y="564777"/>
            <a:ext cx="8550089" cy="5585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227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FE1-63FF-31A8-3D0F-B63E5AE0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84" y="120319"/>
            <a:ext cx="7647904" cy="1320800"/>
          </a:xfrm>
        </p:spPr>
        <p:txBody>
          <a:bodyPr/>
          <a:lstStyle/>
          <a:p>
            <a:pPr algn="ctr"/>
            <a:r>
              <a:rPr lang="it-IT" dirty="0"/>
              <a:t>Agenda Control Strategy </a:t>
            </a:r>
            <a:br>
              <a:rPr lang="it-IT" dirty="0"/>
            </a:br>
            <a:r>
              <a:rPr lang="it-IT" sz="1600" dirty="0">
                <a:solidFill>
                  <a:schemeClr val="accent2"/>
                </a:solidFill>
              </a:rPr>
              <a:t>Compute the </a:t>
            </a:r>
            <a:r>
              <a:rPr lang="it-IT" sz="1600" dirty="0" err="1">
                <a:solidFill>
                  <a:schemeClr val="accent2"/>
                </a:solidFill>
              </a:rPr>
              <a:t>percentage</a:t>
            </a:r>
            <a:r>
              <a:rPr lang="it-IT" sz="1600" dirty="0">
                <a:solidFill>
                  <a:schemeClr val="accent2"/>
                </a:solidFill>
              </a:rPr>
              <a:t> of </a:t>
            </a:r>
            <a:r>
              <a:rPr lang="it-IT" sz="1600" dirty="0" err="1">
                <a:solidFill>
                  <a:schemeClr val="accent2"/>
                </a:solidFill>
              </a:rPr>
              <a:t>battery</a:t>
            </a:r>
            <a:r>
              <a:rPr lang="it-IT" sz="1600" dirty="0">
                <a:solidFill>
                  <a:schemeClr val="accent2"/>
                </a:solidFill>
              </a:rPr>
              <a:t> </a:t>
            </a:r>
            <a:r>
              <a:rPr lang="it-IT" sz="1600" dirty="0" err="1">
                <a:solidFill>
                  <a:schemeClr val="accent2"/>
                </a:solidFill>
              </a:rPr>
              <a:t>necessary</a:t>
            </a:r>
            <a:r>
              <a:rPr lang="it-IT" sz="1600" dirty="0">
                <a:solidFill>
                  <a:schemeClr val="accent2"/>
                </a:solidFill>
              </a:rPr>
              <a:t> to the </a:t>
            </a:r>
            <a:r>
              <a:rPr lang="it-IT" sz="1600" dirty="0" err="1">
                <a:solidFill>
                  <a:schemeClr val="accent2"/>
                </a:solidFill>
              </a:rPr>
              <a:t>specific</a:t>
            </a:r>
            <a:r>
              <a:rPr lang="it-IT" sz="1600" dirty="0">
                <a:solidFill>
                  <a:schemeClr val="accent2"/>
                </a:solidFill>
              </a:rPr>
              <a:t> user </a:t>
            </a:r>
            <a:r>
              <a:rPr lang="it-IT" sz="1600" dirty="0" err="1">
                <a:solidFill>
                  <a:schemeClr val="accent2"/>
                </a:solidFill>
              </a:rPr>
              <a:t>each</a:t>
            </a:r>
            <a:r>
              <a:rPr lang="it-IT" sz="1600" dirty="0">
                <a:solidFill>
                  <a:schemeClr val="accent2"/>
                </a:solidFill>
              </a:rPr>
              <a:t> day, </a:t>
            </a:r>
            <a:r>
              <a:rPr lang="it-IT" sz="1600" dirty="0" err="1">
                <a:solidFill>
                  <a:schemeClr val="accent2"/>
                </a:solidFill>
              </a:rPr>
              <a:t>according</a:t>
            </a:r>
            <a:r>
              <a:rPr lang="it-IT" sz="1600" dirty="0">
                <a:solidFill>
                  <a:schemeClr val="accent2"/>
                </a:solidFill>
              </a:rPr>
              <a:t> to the Agenda information.</a:t>
            </a:r>
          </a:p>
        </p:txBody>
      </p:sp>
      <p:sp>
        <p:nvSpPr>
          <p:cNvPr id="77" name="Content Placeholder 5">
            <a:extLst>
              <a:ext uri="{FF2B5EF4-FFF2-40B4-BE49-F238E27FC236}">
                <a16:creationId xmlns:a16="http://schemas.microsoft.com/office/drawing/2014/main" id="{7E3D9AC9-CE83-83BA-BE14-9EC0640E220C}"/>
              </a:ext>
            </a:extLst>
          </p:cNvPr>
          <p:cNvSpPr txBox="1">
            <a:spLocks/>
          </p:cNvSpPr>
          <p:nvPr/>
        </p:nvSpPr>
        <p:spPr>
          <a:xfrm>
            <a:off x="0" y="1414665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Agenda. (REST)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StateControl</a:t>
            </a:r>
            <a:r>
              <a:rPr lang="it-IT" sz="1600" b="1" dirty="0">
                <a:solidFill>
                  <a:schemeClr val="tx1"/>
                </a:solidFill>
              </a:rPr>
              <a:t>: t</a:t>
            </a:r>
            <a:r>
              <a:rPr lang="it-IT" sz="1600" dirty="0">
                <a:solidFill>
                  <a:schemeClr val="tx1"/>
                </a:solidFill>
              </a:rPr>
              <a:t>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needed</a:t>
            </a:r>
            <a:r>
              <a:rPr lang="it-IT" sz="1600" dirty="0">
                <a:solidFill>
                  <a:schemeClr val="tx1"/>
                </a:solidFill>
              </a:rPr>
              <a:t> by the user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day. (MQTT)</a:t>
            </a: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tx1"/>
                </a:solidFill>
              </a:rPr>
              <a:t>Compute the </a:t>
            </a:r>
            <a:r>
              <a:rPr lang="it-IT" sz="1600" dirty="0" err="1">
                <a:solidFill>
                  <a:schemeClr val="tx1"/>
                </a:solidFill>
              </a:rPr>
              <a:t>percentage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 for the users </a:t>
            </a:r>
            <a:r>
              <a:rPr lang="it-IT" sz="1600" dirty="0" err="1">
                <a:solidFill>
                  <a:schemeClr val="tx1"/>
                </a:solidFill>
              </a:rPr>
              <a:t>during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day,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characteristics</a:t>
            </a:r>
            <a:r>
              <a:rPr lang="it-IT" sz="1600" dirty="0">
                <a:solidFill>
                  <a:schemeClr val="tx1"/>
                </a:solidFill>
              </a:rPr>
              <a:t> and the personal commitments.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167EED-0728-42D1-9CD4-4402FDF1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01" y="1385572"/>
            <a:ext cx="5299071" cy="3598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EFD652-A0A3-408B-A985-AAEADA2C0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2" b="13060"/>
          <a:stretch/>
        </p:blipFill>
        <p:spPr>
          <a:xfrm>
            <a:off x="7408536" y="5239036"/>
            <a:ext cx="2949757" cy="749387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DCA51A-D956-4E7A-AADC-D3B4E7EFA53E}"/>
              </a:ext>
            </a:extLst>
          </p:cNvPr>
          <p:cNvCxnSpPr>
            <a:cxnSpLocks/>
          </p:cNvCxnSpPr>
          <p:nvPr/>
        </p:nvCxnSpPr>
        <p:spPr>
          <a:xfrm>
            <a:off x="8763185" y="4885764"/>
            <a:ext cx="0" cy="353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16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7A39-3120-BDEA-2583-D46E27C1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2. State Control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8AAC8E-E9C6-4153-A9A1-CEF7920A75A6}"/>
              </a:ext>
            </a:extLst>
          </p:cNvPr>
          <p:cNvSpPr txBox="1">
            <a:spLocks/>
          </p:cNvSpPr>
          <p:nvPr/>
        </p:nvSpPr>
        <p:spPr>
          <a:xfrm>
            <a:off x="277905" y="1270000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  <a:r>
              <a:rPr lang="it-IT" sz="1600" dirty="0">
                <a:solidFill>
                  <a:schemeClr val="tx1"/>
                </a:solidFill>
              </a:rPr>
              <a:t> 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status of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 and general information.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TelegramBot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AlertSMS</a:t>
            </a:r>
            <a:r>
              <a:rPr lang="it-IT" sz="1600" dirty="0">
                <a:solidFill>
                  <a:schemeClr val="tx1"/>
                </a:solidFill>
              </a:rPr>
              <a:t>, in case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may</a:t>
            </a:r>
            <a:r>
              <a:rPr lang="it-IT" sz="1600" dirty="0">
                <a:solidFill>
                  <a:schemeClr val="tx1"/>
                </a:solidFill>
              </a:rPr>
              <a:t> be </a:t>
            </a:r>
            <a:r>
              <a:rPr lang="it-IT" sz="1600" dirty="0" err="1">
                <a:solidFill>
                  <a:schemeClr val="tx1"/>
                </a:solidFill>
              </a:rPr>
              <a:t>necessary</a:t>
            </a:r>
            <a:r>
              <a:rPr lang="it-IT" sz="1600" dirty="0">
                <a:solidFill>
                  <a:schemeClr val="tx1"/>
                </a:solidFill>
              </a:rPr>
              <a:t>. (MQTT)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Agenda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in case the </a:t>
            </a:r>
            <a:r>
              <a:rPr lang="it-IT" sz="1600" dirty="0" err="1">
                <a:solidFill>
                  <a:schemeClr val="tx1"/>
                </a:solidFill>
              </a:rPr>
              <a:t>number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kilometers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too</a:t>
            </a:r>
            <a:r>
              <a:rPr lang="it-IT" sz="1600" dirty="0">
                <a:solidFill>
                  <a:schemeClr val="tx1"/>
                </a:solidFill>
              </a:rPr>
              <a:t> high for a single </a:t>
            </a:r>
            <a:r>
              <a:rPr lang="it-IT" sz="1600" dirty="0" err="1">
                <a:solidFill>
                  <a:schemeClr val="tx1"/>
                </a:solidFill>
              </a:rPr>
              <a:t>recharge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cycle</a:t>
            </a:r>
            <a:r>
              <a:rPr lang="it-IT" sz="1600" dirty="0">
                <a:solidFill>
                  <a:schemeClr val="tx1"/>
                </a:solidFill>
              </a:rPr>
              <a:t>.  (MQTT)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Catalog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end-point and user (REST)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Alert</a:t>
            </a:r>
            <a:r>
              <a:rPr lang="it-IT" sz="1600" dirty="0">
                <a:solidFill>
                  <a:schemeClr val="tx1"/>
                </a:solidFill>
              </a:rPr>
              <a:t> SMS to the user,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status of the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1382B-179E-4B2A-85DC-A29B7FD8F2AC}"/>
              </a:ext>
            </a:extLst>
          </p:cNvPr>
          <p:cNvSpPr txBox="1"/>
          <p:nvPr/>
        </p:nvSpPr>
        <p:spPr>
          <a:xfrm>
            <a:off x="5914212" y="1651879"/>
            <a:ext cx="2225738" cy="646331"/>
          </a:xfrm>
          <a:custGeom>
            <a:avLst/>
            <a:gdLst>
              <a:gd name="connsiteX0" fmla="*/ 0 w 2225738"/>
              <a:gd name="connsiteY0" fmla="*/ 0 h 646331"/>
              <a:gd name="connsiteX1" fmla="*/ 534177 w 2225738"/>
              <a:gd name="connsiteY1" fmla="*/ 0 h 646331"/>
              <a:gd name="connsiteX2" fmla="*/ 1023839 w 2225738"/>
              <a:gd name="connsiteY2" fmla="*/ 0 h 646331"/>
              <a:gd name="connsiteX3" fmla="*/ 1624789 w 2225738"/>
              <a:gd name="connsiteY3" fmla="*/ 0 h 646331"/>
              <a:gd name="connsiteX4" fmla="*/ 2225738 w 2225738"/>
              <a:gd name="connsiteY4" fmla="*/ 0 h 646331"/>
              <a:gd name="connsiteX5" fmla="*/ 2225738 w 2225738"/>
              <a:gd name="connsiteY5" fmla="*/ 646331 h 646331"/>
              <a:gd name="connsiteX6" fmla="*/ 1713818 w 2225738"/>
              <a:gd name="connsiteY6" fmla="*/ 646331 h 646331"/>
              <a:gd name="connsiteX7" fmla="*/ 1201899 w 2225738"/>
              <a:gd name="connsiteY7" fmla="*/ 646331 h 646331"/>
              <a:gd name="connsiteX8" fmla="*/ 600949 w 2225738"/>
              <a:gd name="connsiteY8" fmla="*/ 646331 h 646331"/>
              <a:gd name="connsiteX9" fmla="*/ 0 w 2225738"/>
              <a:gd name="connsiteY9" fmla="*/ 646331 h 646331"/>
              <a:gd name="connsiteX10" fmla="*/ 0 w 2225738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5738" h="646331" extrusionOk="0">
                <a:moveTo>
                  <a:pt x="0" y="0"/>
                </a:moveTo>
                <a:cubicBezTo>
                  <a:pt x="117058" y="-26546"/>
                  <a:pt x="367199" y="21543"/>
                  <a:pt x="534177" y="0"/>
                </a:cubicBezTo>
                <a:cubicBezTo>
                  <a:pt x="701155" y="-21543"/>
                  <a:pt x="847167" y="-5472"/>
                  <a:pt x="1023839" y="0"/>
                </a:cubicBezTo>
                <a:cubicBezTo>
                  <a:pt x="1200511" y="5472"/>
                  <a:pt x="1411574" y="-16462"/>
                  <a:pt x="1624789" y="0"/>
                </a:cubicBezTo>
                <a:cubicBezTo>
                  <a:pt x="1838004" y="16462"/>
                  <a:pt x="1993235" y="22968"/>
                  <a:pt x="2225738" y="0"/>
                </a:cubicBezTo>
                <a:cubicBezTo>
                  <a:pt x="2256694" y="233906"/>
                  <a:pt x="2248514" y="437436"/>
                  <a:pt x="2225738" y="646331"/>
                </a:cubicBezTo>
                <a:cubicBezTo>
                  <a:pt x="2034758" y="634014"/>
                  <a:pt x="1900816" y="627648"/>
                  <a:pt x="1713818" y="646331"/>
                </a:cubicBezTo>
                <a:cubicBezTo>
                  <a:pt x="1526820" y="665014"/>
                  <a:pt x="1345189" y="638800"/>
                  <a:pt x="1201899" y="646331"/>
                </a:cubicBezTo>
                <a:cubicBezTo>
                  <a:pt x="1058609" y="653862"/>
                  <a:pt x="769087" y="642455"/>
                  <a:pt x="600949" y="646331"/>
                </a:cubicBezTo>
                <a:cubicBezTo>
                  <a:pt x="432811" y="650208"/>
                  <a:pt x="168293" y="620958"/>
                  <a:pt x="0" y="646331"/>
                </a:cubicBezTo>
                <a:cubicBezTo>
                  <a:pt x="-11696" y="394072"/>
                  <a:pt x="-16628" y="19844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</a:t>
            </a:r>
            <a:r>
              <a:rPr lang="it-IT" dirty="0" err="1"/>
              <a:t>charge</a:t>
            </a:r>
            <a:r>
              <a:rPr lang="it-IT" dirty="0"/>
              <a:t> station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8C874-EB55-44E9-813C-502BFE3AB0A3}"/>
              </a:ext>
            </a:extLst>
          </p:cNvPr>
          <p:cNvSpPr txBox="1"/>
          <p:nvPr/>
        </p:nvSpPr>
        <p:spPr>
          <a:xfrm>
            <a:off x="8247526" y="2554061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44450" cap="rnd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/>
              <a:t>Temperature of the </a:t>
            </a:r>
            <a:r>
              <a:rPr lang="it-IT" dirty="0" err="1"/>
              <a:t>battery</a:t>
            </a:r>
            <a:r>
              <a:rPr lang="it-IT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995C2-6518-4B76-9FC6-D816D2F37CF6}"/>
              </a:ext>
            </a:extLst>
          </p:cNvPr>
          <p:cNvSpPr txBox="1"/>
          <p:nvPr/>
        </p:nvSpPr>
        <p:spPr>
          <a:xfrm>
            <a:off x="4566864" y="2877226"/>
            <a:ext cx="2026023" cy="646331"/>
          </a:xfrm>
          <a:custGeom>
            <a:avLst/>
            <a:gdLst>
              <a:gd name="connsiteX0" fmla="*/ 0 w 2026023"/>
              <a:gd name="connsiteY0" fmla="*/ 0 h 646331"/>
              <a:gd name="connsiteX1" fmla="*/ 655081 w 2026023"/>
              <a:gd name="connsiteY1" fmla="*/ 0 h 646331"/>
              <a:gd name="connsiteX2" fmla="*/ 1269641 w 2026023"/>
              <a:gd name="connsiteY2" fmla="*/ 0 h 646331"/>
              <a:gd name="connsiteX3" fmla="*/ 2026023 w 2026023"/>
              <a:gd name="connsiteY3" fmla="*/ 0 h 646331"/>
              <a:gd name="connsiteX4" fmla="*/ 2026023 w 2026023"/>
              <a:gd name="connsiteY4" fmla="*/ 646331 h 646331"/>
              <a:gd name="connsiteX5" fmla="*/ 1391202 w 2026023"/>
              <a:gd name="connsiteY5" fmla="*/ 646331 h 646331"/>
              <a:gd name="connsiteX6" fmla="*/ 675341 w 2026023"/>
              <a:gd name="connsiteY6" fmla="*/ 646331 h 646331"/>
              <a:gd name="connsiteX7" fmla="*/ 0 w 2026023"/>
              <a:gd name="connsiteY7" fmla="*/ 646331 h 646331"/>
              <a:gd name="connsiteX8" fmla="*/ 0 w 202602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023" h="646331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2988" y="174446"/>
                  <a:pt x="2013066" y="454538"/>
                  <a:pt x="2026023" y="646331"/>
                </a:cubicBezTo>
                <a:cubicBezTo>
                  <a:pt x="1874145" y="619945"/>
                  <a:pt x="1518870" y="652903"/>
                  <a:pt x="1391202" y="646331"/>
                </a:cubicBezTo>
                <a:cubicBezTo>
                  <a:pt x="1263534" y="639759"/>
                  <a:pt x="847448" y="645103"/>
                  <a:pt x="675341" y="646331"/>
                </a:cubicBezTo>
                <a:cubicBezTo>
                  <a:pt x="503234" y="647559"/>
                  <a:pt x="135843" y="639285"/>
                  <a:pt x="0" y="646331"/>
                </a:cubicBezTo>
                <a:cubicBezTo>
                  <a:pt x="-31026" y="499526"/>
                  <a:pt x="22584" y="20404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Percentage</a:t>
            </a:r>
            <a:r>
              <a:rPr lang="it-IT" dirty="0"/>
              <a:t> of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FF9A6-2DEB-4155-B2B7-BA24EF46005D}"/>
              </a:ext>
            </a:extLst>
          </p:cNvPr>
          <p:cNvSpPr txBox="1"/>
          <p:nvPr/>
        </p:nvSpPr>
        <p:spPr>
          <a:xfrm>
            <a:off x="7027081" y="3916548"/>
            <a:ext cx="2026023" cy="923330"/>
          </a:xfrm>
          <a:custGeom>
            <a:avLst/>
            <a:gdLst>
              <a:gd name="connsiteX0" fmla="*/ 0 w 2026023"/>
              <a:gd name="connsiteY0" fmla="*/ 0 h 923330"/>
              <a:gd name="connsiteX1" fmla="*/ 655081 w 2026023"/>
              <a:gd name="connsiteY1" fmla="*/ 0 h 923330"/>
              <a:gd name="connsiteX2" fmla="*/ 1269641 w 2026023"/>
              <a:gd name="connsiteY2" fmla="*/ 0 h 923330"/>
              <a:gd name="connsiteX3" fmla="*/ 2026023 w 2026023"/>
              <a:gd name="connsiteY3" fmla="*/ 0 h 923330"/>
              <a:gd name="connsiteX4" fmla="*/ 2026023 w 2026023"/>
              <a:gd name="connsiteY4" fmla="*/ 452432 h 923330"/>
              <a:gd name="connsiteX5" fmla="*/ 2026023 w 2026023"/>
              <a:gd name="connsiteY5" fmla="*/ 923330 h 923330"/>
              <a:gd name="connsiteX6" fmla="*/ 1391202 w 2026023"/>
              <a:gd name="connsiteY6" fmla="*/ 923330 h 923330"/>
              <a:gd name="connsiteX7" fmla="*/ 756382 w 2026023"/>
              <a:gd name="connsiteY7" fmla="*/ 923330 h 923330"/>
              <a:gd name="connsiteX8" fmla="*/ 0 w 2026023"/>
              <a:gd name="connsiteY8" fmla="*/ 923330 h 923330"/>
              <a:gd name="connsiteX9" fmla="*/ 0 w 2026023"/>
              <a:gd name="connsiteY9" fmla="*/ 489365 h 923330"/>
              <a:gd name="connsiteX10" fmla="*/ 0 w 202602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6023" h="923330" extrusionOk="0">
                <a:moveTo>
                  <a:pt x="0" y="0"/>
                </a:moveTo>
                <a:cubicBezTo>
                  <a:pt x="140532" y="-8925"/>
                  <a:pt x="484232" y="6002"/>
                  <a:pt x="655081" y="0"/>
                </a:cubicBezTo>
                <a:cubicBezTo>
                  <a:pt x="825930" y="-6002"/>
                  <a:pt x="995695" y="25905"/>
                  <a:pt x="1269641" y="0"/>
                </a:cubicBezTo>
                <a:cubicBezTo>
                  <a:pt x="1543587" y="-25905"/>
                  <a:pt x="1817510" y="-22367"/>
                  <a:pt x="2026023" y="0"/>
                </a:cubicBezTo>
                <a:cubicBezTo>
                  <a:pt x="2036227" y="150931"/>
                  <a:pt x="2036365" y="351520"/>
                  <a:pt x="2026023" y="452432"/>
                </a:cubicBezTo>
                <a:cubicBezTo>
                  <a:pt x="2015681" y="553344"/>
                  <a:pt x="2046228" y="767503"/>
                  <a:pt x="2026023" y="923330"/>
                </a:cubicBezTo>
                <a:cubicBezTo>
                  <a:pt x="1824029" y="923601"/>
                  <a:pt x="1529174" y="954505"/>
                  <a:pt x="1391202" y="923330"/>
                </a:cubicBezTo>
                <a:cubicBezTo>
                  <a:pt x="1253230" y="892155"/>
                  <a:pt x="932726" y="918800"/>
                  <a:pt x="756382" y="923330"/>
                </a:cubicBezTo>
                <a:cubicBezTo>
                  <a:pt x="580038" y="927860"/>
                  <a:pt x="309775" y="938791"/>
                  <a:pt x="0" y="923330"/>
                </a:cubicBezTo>
                <a:cubicBezTo>
                  <a:pt x="-15011" y="782008"/>
                  <a:pt x="5375" y="606538"/>
                  <a:pt x="0" y="489365"/>
                </a:cubicBezTo>
                <a:cubicBezTo>
                  <a:pt x="-5375" y="372192"/>
                  <a:pt x="5879" y="13623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it-IT" dirty="0"/>
              <a:t>Km </a:t>
            </a:r>
            <a:r>
              <a:rPr lang="it-IT" dirty="0" err="1"/>
              <a:t>necessary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autonomy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032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930-B11C-B4C8-CFAC-0FB08E55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3. Data Analysis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29D1BE-3A93-1F89-955C-42BDCA2F5B85}"/>
              </a:ext>
            </a:extLst>
          </p:cNvPr>
          <p:cNvSpPr txBox="1"/>
          <p:nvPr/>
        </p:nvSpPr>
        <p:spPr>
          <a:xfrm>
            <a:off x="832876" y="1554169"/>
            <a:ext cx="859666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What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?</a:t>
            </a:r>
          </a:p>
          <a:p>
            <a:pPr>
              <a:spcBef>
                <a:spcPts val="1000"/>
              </a:spcBef>
            </a:pPr>
            <a:r>
              <a:rPr lang="it-IT" dirty="0"/>
              <a:t>Data Analysis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energy data </a:t>
            </a:r>
            <a:r>
              <a:rPr lang="it-IT" dirty="0" err="1"/>
              <a:t>provided</a:t>
            </a:r>
            <a:r>
              <a:rPr lang="it-IT" dirty="0"/>
              <a:t> by the energy </a:t>
            </a:r>
            <a:r>
              <a:rPr lang="it-IT" dirty="0" err="1"/>
              <a:t>sensors</a:t>
            </a:r>
            <a:r>
              <a:rPr lang="it-IT" dirty="0"/>
              <a:t>. Tese information </a:t>
            </a:r>
            <a:r>
              <a:rPr lang="it-IT" dirty="0" err="1"/>
              <a:t>regards</a:t>
            </a:r>
            <a:r>
              <a:rPr lang="it-IT" dirty="0"/>
              <a:t>: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it-IT" dirty="0"/>
              <a:t>The </a:t>
            </a:r>
            <a:r>
              <a:rPr lang="it-IT" dirty="0" err="1"/>
              <a:t>percentage</a:t>
            </a:r>
            <a:r>
              <a:rPr lang="it-IT" dirty="0"/>
              <a:t> of the car </a:t>
            </a:r>
            <a:r>
              <a:rPr lang="it-IT" dirty="0" err="1"/>
              <a:t>battery</a:t>
            </a:r>
            <a:r>
              <a:rPr lang="it-IT" dirty="0"/>
              <a:t>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it-IT" dirty="0" err="1"/>
              <a:t>Environmental</a:t>
            </a:r>
            <a:r>
              <a:rPr lang="it-IT" dirty="0"/>
              <a:t> temperature;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it-IT" dirty="0" err="1"/>
              <a:t>Photon</a:t>
            </a:r>
            <a:r>
              <a:rPr lang="it-IT" dirty="0"/>
              <a:t>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88175DA-03D2-D5EC-D400-3F67A0C2DFF3}"/>
              </a:ext>
            </a:extLst>
          </p:cNvPr>
          <p:cNvSpPr txBox="1"/>
          <p:nvPr/>
        </p:nvSpPr>
        <p:spPr>
          <a:xfrm>
            <a:off x="1971210" y="4365833"/>
            <a:ext cx="6008915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Communication</a:t>
            </a:r>
            <a:r>
              <a:rPr lang="it-IT" b="1" dirty="0"/>
              <a:t> with: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it-IT" u="sng" dirty="0" err="1"/>
              <a:t>Sensors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the MQTT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retrieve</a:t>
            </a:r>
            <a:r>
              <a:rPr lang="it-IT" dirty="0"/>
              <a:t> data;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u="sng" dirty="0" err="1"/>
              <a:t>ThingSpeak</a:t>
            </a:r>
            <a:r>
              <a:rPr lang="it-IT" u="sng" dirty="0"/>
              <a:t> Adapter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REST-full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measurements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79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D82D4751-2630-9712-CE18-2A79996AE840}"/>
              </a:ext>
            </a:extLst>
          </p:cNvPr>
          <p:cNvSpPr txBox="1"/>
          <p:nvPr/>
        </p:nvSpPr>
        <p:spPr>
          <a:xfrm>
            <a:off x="3555688" y="500185"/>
            <a:ext cx="425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Data Analysis</a:t>
            </a:r>
            <a:endParaRPr lang="it-IT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4CCB5161-3DBC-50A7-A7E7-1FC770EE1885}"/>
              </a:ext>
            </a:extLst>
          </p:cNvPr>
          <p:cNvSpPr txBox="1"/>
          <p:nvPr/>
        </p:nvSpPr>
        <p:spPr>
          <a:xfrm>
            <a:off x="1056608" y="1465027"/>
            <a:ext cx="6345188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it-IT" b="1" dirty="0"/>
              <a:t>How </a:t>
            </a:r>
            <a:r>
              <a:rPr lang="it-IT" b="1" dirty="0" err="1"/>
              <a:t>does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 </a:t>
            </a:r>
            <a:r>
              <a:rPr lang="it-IT" b="1" dirty="0" err="1"/>
              <a:t>get</a:t>
            </a:r>
            <a:r>
              <a:rPr lang="it-IT" b="1" dirty="0"/>
              <a:t> </a:t>
            </a:r>
            <a:r>
              <a:rPr lang="it-IT" b="1" dirty="0" err="1"/>
              <a:t>these</a:t>
            </a:r>
            <a:r>
              <a:rPr lang="it-IT" b="1" dirty="0"/>
              <a:t> data?</a:t>
            </a:r>
          </a:p>
          <a:p>
            <a:pPr>
              <a:spcBef>
                <a:spcPts val="1000"/>
              </a:spcBef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the MQTT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</a:p>
        </p:txBody>
      </p: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5FC59D74-EAC1-7A74-2C56-BE8F97A521F8}"/>
              </a:ext>
            </a:extLst>
          </p:cNvPr>
          <p:cNvSpPr/>
          <p:nvPr/>
        </p:nvSpPr>
        <p:spPr>
          <a:xfrm>
            <a:off x="987510" y="2819576"/>
            <a:ext cx="1412222" cy="5494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Temperature </a:t>
            </a:r>
            <a:r>
              <a:rPr lang="it-IT" sz="1400" dirty="0" err="1"/>
              <a:t>sensor</a:t>
            </a:r>
            <a:endParaRPr lang="it-IT" sz="1400" dirty="0"/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A1CEF44D-D1B4-8741-9674-BB1EE93FDAE5}"/>
              </a:ext>
            </a:extLst>
          </p:cNvPr>
          <p:cNvSpPr/>
          <p:nvPr/>
        </p:nvSpPr>
        <p:spPr>
          <a:xfrm>
            <a:off x="4872532" y="3890865"/>
            <a:ext cx="1223468" cy="56916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Message Broker</a:t>
            </a: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FC6366AD-C09D-0879-6EAD-54CB3355EAF8}"/>
              </a:ext>
            </a:extLst>
          </p:cNvPr>
          <p:cNvSpPr/>
          <p:nvPr/>
        </p:nvSpPr>
        <p:spPr>
          <a:xfrm>
            <a:off x="910103" y="4074824"/>
            <a:ext cx="1412222" cy="6463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Photon</a:t>
            </a:r>
            <a:r>
              <a:rPr lang="it-IT" sz="1400" dirty="0"/>
              <a:t> </a:t>
            </a:r>
            <a:r>
              <a:rPr lang="it-IT" sz="1400" dirty="0" err="1"/>
              <a:t>sensor</a:t>
            </a:r>
            <a:endParaRPr lang="it-IT" sz="1400" dirty="0"/>
          </a:p>
        </p:txBody>
      </p:sp>
      <p:sp>
        <p:nvSpPr>
          <p:cNvPr id="92" name="Rettangolo con angoli arrotondati 91">
            <a:extLst>
              <a:ext uri="{FF2B5EF4-FFF2-40B4-BE49-F238E27FC236}">
                <a16:creationId xmlns:a16="http://schemas.microsoft.com/office/drawing/2014/main" id="{BC6CCF73-5AAA-97C2-534C-8B8F983104F1}"/>
              </a:ext>
            </a:extLst>
          </p:cNvPr>
          <p:cNvSpPr/>
          <p:nvPr/>
        </p:nvSpPr>
        <p:spPr>
          <a:xfrm>
            <a:off x="1126967" y="5700729"/>
            <a:ext cx="1577846" cy="5011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Battery</a:t>
            </a:r>
            <a:r>
              <a:rPr lang="it-IT" sz="1400" dirty="0"/>
              <a:t> detector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5CBC5804-7CFB-895E-FE72-405C79B1642C}"/>
              </a:ext>
            </a:extLst>
          </p:cNvPr>
          <p:cNvCxnSpPr>
            <a:cxnSpLocks/>
          </p:cNvCxnSpPr>
          <p:nvPr/>
        </p:nvCxnSpPr>
        <p:spPr>
          <a:xfrm flipV="1">
            <a:off x="2712432" y="4281399"/>
            <a:ext cx="2141673" cy="168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B92019FA-B951-CFAE-02FD-A3DEF472B1A5}"/>
              </a:ext>
            </a:extLst>
          </p:cNvPr>
          <p:cNvCxnSpPr>
            <a:cxnSpLocks/>
            <a:stCxn id="91" idx="3"/>
            <a:endCxn id="90" idx="1"/>
          </p:cNvCxnSpPr>
          <p:nvPr/>
        </p:nvCxnSpPr>
        <p:spPr>
          <a:xfrm flipV="1">
            <a:off x="2322325" y="4175449"/>
            <a:ext cx="2550207" cy="22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ttangolo ad angolo ripiegato 94">
            <a:extLst>
              <a:ext uri="{FF2B5EF4-FFF2-40B4-BE49-F238E27FC236}">
                <a16:creationId xmlns:a16="http://schemas.microsoft.com/office/drawing/2014/main" id="{288E460E-383C-5899-C4BF-943CCF22B35A}"/>
              </a:ext>
            </a:extLst>
          </p:cNvPr>
          <p:cNvSpPr/>
          <p:nvPr/>
        </p:nvSpPr>
        <p:spPr>
          <a:xfrm rot="10800000">
            <a:off x="3555688" y="4946246"/>
            <a:ext cx="550506" cy="66869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6A915457-38E7-7F66-F5B6-17260C1E5D15}"/>
              </a:ext>
            </a:extLst>
          </p:cNvPr>
          <p:cNvCxnSpPr>
            <a:cxnSpLocks/>
          </p:cNvCxnSpPr>
          <p:nvPr/>
        </p:nvCxnSpPr>
        <p:spPr>
          <a:xfrm>
            <a:off x="2424907" y="3085834"/>
            <a:ext cx="2429198" cy="1002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ttangolo ad angolo ripiegato 96">
            <a:extLst>
              <a:ext uri="{FF2B5EF4-FFF2-40B4-BE49-F238E27FC236}">
                <a16:creationId xmlns:a16="http://schemas.microsoft.com/office/drawing/2014/main" id="{C0C3EA6F-FF9D-3A50-555D-4AE4764B9588}"/>
              </a:ext>
            </a:extLst>
          </p:cNvPr>
          <p:cNvSpPr/>
          <p:nvPr/>
        </p:nvSpPr>
        <p:spPr>
          <a:xfrm rot="10800000">
            <a:off x="3098558" y="4033557"/>
            <a:ext cx="550506" cy="66869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98" name="Rettangolo ad angolo ripiegato 97">
            <a:extLst>
              <a:ext uri="{FF2B5EF4-FFF2-40B4-BE49-F238E27FC236}">
                <a16:creationId xmlns:a16="http://schemas.microsoft.com/office/drawing/2014/main" id="{D00828B6-3B35-26AB-F0DF-FDAE7B74F379}"/>
              </a:ext>
            </a:extLst>
          </p:cNvPr>
          <p:cNvSpPr/>
          <p:nvPr/>
        </p:nvSpPr>
        <p:spPr>
          <a:xfrm rot="10800000">
            <a:off x="2801135" y="3162860"/>
            <a:ext cx="550506" cy="66869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C40C540-FF88-F49C-E9F0-9023CD6D678A}"/>
              </a:ext>
            </a:extLst>
          </p:cNvPr>
          <p:cNvSpPr txBox="1"/>
          <p:nvPr/>
        </p:nvSpPr>
        <p:spPr>
          <a:xfrm>
            <a:off x="3044906" y="4241748"/>
            <a:ext cx="657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Message</a:t>
            </a:r>
            <a:br>
              <a:rPr lang="it-IT" sz="800" dirty="0"/>
            </a:br>
            <a:r>
              <a:rPr lang="it-IT" sz="800" dirty="0"/>
              <a:t>(topic 2)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A065C632-8950-2C68-5C92-65BCCAC5FFD7}"/>
              </a:ext>
            </a:extLst>
          </p:cNvPr>
          <p:cNvSpPr txBox="1"/>
          <p:nvPr/>
        </p:nvSpPr>
        <p:spPr>
          <a:xfrm>
            <a:off x="2801134" y="3352729"/>
            <a:ext cx="6414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Message</a:t>
            </a:r>
            <a:br>
              <a:rPr lang="it-IT" sz="800" dirty="0"/>
            </a:br>
            <a:r>
              <a:rPr lang="it-IT" sz="800" dirty="0"/>
              <a:t>(topic 1)</a:t>
            </a:r>
          </a:p>
          <a:p>
            <a:endParaRPr lang="it-IT" dirty="0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1CBB3743-C24F-99C0-5F94-4B3228E335D9}"/>
              </a:ext>
            </a:extLst>
          </p:cNvPr>
          <p:cNvSpPr txBox="1"/>
          <p:nvPr/>
        </p:nvSpPr>
        <p:spPr>
          <a:xfrm>
            <a:off x="3548068" y="5145442"/>
            <a:ext cx="6811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Message</a:t>
            </a:r>
            <a:br>
              <a:rPr lang="it-IT" sz="800" dirty="0"/>
            </a:br>
            <a:r>
              <a:rPr lang="it-IT" sz="800" dirty="0"/>
              <a:t>(topic 3)</a:t>
            </a:r>
          </a:p>
          <a:p>
            <a:endParaRPr lang="it-IT" dirty="0"/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6A706031-63AB-7E3E-F1A9-B50E5AA9741A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6096000" y="4175449"/>
            <a:ext cx="1332144" cy="4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ttangolo con angoli arrotondati 102">
            <a:extLst>
              <a:ext uri="{FF2B5EF4-FFF2-40B4-BE49-F238E27FC236}">
                <a16:creationId xmlns:a16="http://schemas.microsoft.com/office/drawing/2014/main" id="{C0AC6D48-0BA4-CA94-21FD-3813757315B4}"/>
              </a:ext>
            </a:extLst>
          </p:cNvPr>
          <p:cNvSpPr/>
          <p:nvPr/>
        </p:nvSpPr>
        <p:spPr>
          <a:xfrm>
            <a:off x="7428144" y="3939649"/>
            <a:ext cx="1642187" cy="569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Analisys</a:t>
            </a:r>
            <a:endParaRPr lang="it-IT" dirty="0"/>
          </a:p>
        </p:txBody>
      </p:sp>
      <p:sp>
        <p:nvSpPr>
          <p:cNvPr id="104" name="Rettangolo ad angolo ripiegato 103">
            <a:extLst>
              <a:ext uri="{FF2B5EF4-FFF2-40B4-BE49-F238E27FC236}">
                <a16:creationId xmlns:a16="http://schemas.microsoft.com/office/drawing/2014/main" id="{A1625C87-01E0-C8E4-C5B1-34A625D46E9F}"/>
              </a:ext>
            </a:extLst>
          </p:cNvPr>
          <p:cNvSpPr/>
          <p:nvPr/>
        </p:nvSpPr>
        <p:spPr>
          <a:xfrm rot="10800000">
            <a:off x="6610529" y="4077931"/>
            <a:ext cx="418706" cy="56917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105" name="Rettangolo ad angolo ripiegato 104">
            <a:extLst>
              <a:ext uri="{FF2B5EF4-FFF2-40B4-BE49-F238E27FC236}">
                <a16:creationId xmlns:a16="http://schemas.microsoft.com/office/drawing/2014/main" id="{56072918-9870-86DE-8202-73753E507553}"/>
              </a:ext>
            </a:extLst>
          </p:cNvPr>
          <p:cNvSpPr/>
          <p:nvPr/>
        </p:nvSpPr>
        <p:spPr>
          <a:xfrm rot="10800000">
            <a:off x="6434918" y="4257216"/>
            <a:ext cx="401220" cy="56916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106" name="Rettangolo ad angolo ripiegato 105">
            <a:extLst>
              <a:ext uri="{FF2B5EF4-FFF2-40B4-BE49-F238E27FC236}">
                <a16:creationId xmlns:a16="http://schemas.microsoft.com/office/drawing/2014/main" id="{D0BA91F1-E094-D0CD-E1BB-F6E8F240E380}"/>
              </a:ext>
            </a:extLst>
          </p:cNvPr>
          <p:cNvSpPr/>
          <p:nvPr/>
        </p:nvSpPr>
        <p:spPr>
          <a:xfrm rot="10800000">
            <a:off x="6294675" y="4444577"/>
            <a:ext cx="401218" cy="553155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F83B5158-AD95-DA41-3AC6-BEB9600EEB31}"/>
              </a:ext>
            </a:extLst>
          </p:cNvPr>
          <p:cNvSpPr txBox="1"/>
          <p:nvPr/>
        </p:nvSpPr>
        <p:spPr>
          <a:xfrm>
            <a:off x="7547118" y="4492643"/>
            <a:ext cx="1523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Subscribed</a:t>
            </a:r>
            <a:r>
              <a:rPr lang="it-IT" sz="1000" dirty="0"/>
              <a:t> to </a:t>
            </a:r>
            <a:r>
              <a:rPr lang="it-IT" sz="1000" dirty="0" err="1"/>
              <a:t>all</a:t>
            </a:r>
            <a:r>
              <a:rPr lang="it-IT" sz="1000" dirty="0"/>
              <a:t> </a:t>
            </a:r>
            <a:r>
              <a:rPr lang="it-IT" sz="1000" dirty="0" err="1"/>
              <a:t>topics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39022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336FF-C3CF-0F44-6BA5-5DE03961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Data Analysis</a:t>
            </a:r>
            <a:br>
              <a:rPr lang="it-IT" dirty="0"/>
            </a:b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D8E9AEE-D723-1290-22D4-A781F516DBA2}"/>
              </a:ext>
            </a:extLst>
          </p:cNvPr>
          <p:cNvSpPr txBox="1"/>
          <p:nvPr/>
        </p:nvSpPr>
        <p:spPr>
          <a:xfrm>
            <a:off x="1618206" y="1782745"/>
            <a:ext cx="6714924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/>
              <a:t>How </a:t>
            </a:r>
            <a:r>
              <a:rPr lang="it-IT" b="1" dirty="0" err="1"/>
              <a:t>it</a:t>
            </a:r>
            <a:r>
              <a:rPr lang="it-IT" b="1" dirty="0"/>
              <a:t> works?</a:t>
            </a:r>
          </a:p>
          <a:p>
            <a:pPr>
              <a:spcBef>
                <a:spcPts val="1000"/>
              </a:spcBef>
            </a:pP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After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subscribing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topic,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retrives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manages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data in a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containing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informations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sensor</a:t>
            </a:r>
            <a:r>
              <a:rPr lang="it-IT" altLang="it-IT" dirty="0"/>
              <a:t>, for </a:t>
            </a:r>
            <a:r>
              <a:rPr lang="it-IT" altLang="it-IT" dirty="0" err="1"/>
              <a:t>all</a:t>
            </a:r>
            <a:r>
              <a:rPr lang="it-IT" altLang="it-IT" dirty="0"/>
              <a:t> users.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contains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kumimoji="0" lang="it-IT" altLang="it-IT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UserID</a:t>
            </a:r>
            <a:r>
              <a:rPr lang="it-IT" altLang="it-IT" dirty="0"/>
              <a:t> :  </a:t>
            </a:r>
            <a:r>
              <a:rPr lang="en-US" altLang="it-IT" dirty="0"/>
              <a:t>It lets to know which user the sensor is associated with;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kumimoji="0" lang="en-US" altLang="it-IT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Devi</a:t>
            </a:r>
            <a:r>
              <a:rPr lang="en-US" altLang="it-IT" u="sng" dirty="0" err="1"/>
              <a:t>ceID</a:t>
            </a:r>
            <a:r>
              <a:rPr lang="en-US" altLang="it-IT" dirty="0"/>
              <a:t>: it lets to know which is the considered sensor;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kumimoji="0" lang="en-US" altLang="it-IT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Topic</a:t>
            </a:r>
            <a:r>
              <a:rPr kumimoji="0" lang="en-US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where the messages related to that sensor are published;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it-IT" altLang="it-IT" u="sng" dirty="0"/>
              <a:t>Value</a:t>
            </a:r>
            <a:r>
              <a:rPr lang="it-IT" altLang="it-IT" dirty="0"/>
              <a:t> : </a:t>
            </a:r>
            <a:r>
              <a:rPr lang="it-IT" altLang="it-IT" dirty="0" err="1"/>
              <a:t>where</a:t>
            </a:r>
            <a:r>
              <a:rPr lang="it-IT" altLang="it-IT" dirty="0"/>
              <a:t> the data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stored</a:t>
            </a:r>
            <a:r>
              <a:rPr lang="it-IT" altLang="it-IT" dirty="0"/>
              <a:t>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it-IT" altLang="it-IT" u="sng" dirty="0"/>
              <a:t>Channel</a:t>
            </a:r>
            <a:r>
              <a:rPr lang="it-IT" altLang="it-IT" dirty="0"/>
              <a:t> : </a:t>
            </a: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contains</a:t>
            </a:r>
            <a:r>
              <a:rPr lang="it-IT" altLang="it-IT" dirty="0"/>
              <a:t> the API-Key </a:t>
            </a:r>
            <a:r>
              <a:rPr lang="it-IT" altLang="it-IT" dirty="0" err="1"/>
              <a:t>related</a:t>
            </a:r>
            <a:r>
              <a:rPr lang="it-IT" altLang="it-IT" dirty="0"/>
              <a:t> to the user </a:t>
            </a:r>
            <a:r>
              <a:rPr lang="it-IT" altLang="it-IT" dirty="0" err="1"/>
              <a:t>ThingSpeak</a:t>
            </a:r>
            <a:r>
              <a:rPr lang="it-IT" altLang="it-IT" dirty="0"/>
              <a:t> </a:t>
            </a:r>
            <a:r>
              <a:rPr lang="it-IT" altLang="it-IT" dirty="0" err="1"/>
              <a:t>channel</a:t>
            </a:r>
            <a:r>
              <a:rPr lang="it-IT" altLang="it-IT" dirty="0"/>
              <a:t>;</a:t>
            </a:r>
          </a:p>
          <a:p>
            <a:pPr marL="571500" indent="-57150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it-IT" altLang="it-IT" u="sng" dirty="0"/>
              <a:t>Field</a:t>
            </a:r>
            <a:r>
              <a:rPr lang="it-IT" altLang="it-IT" dirty="0"/>
              <a:t> : </a:t>
            </a:r>
            <a:r>
              <a:rPr lang="en-US" altLang="it-IT" dirty="0"/>
              <a:t>it explains exactly in which </a:t>
            </a:r>
            <a:r>
              <a:rPr lang="en-US" altLang="it-IT" dirty="0" err="1"/>
              <a:t>thingspeak</a:t>
            </a:r>
            <a:r>
              <a:rPr lang="en-US" altLang="it-IT" dirty="0"/>
              <a:t> graph it will have to be recorded.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4639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C2CFA-FD1D-BEC7-F526-F089FADA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58" y="464075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ThingSpeak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F1CA5F-B758-10CB-D4ED-D7DB31F26556}"/>
              </a:ext>
            </a:extLst>
          </p:cNvPr>
          <p:cNvSpPr txBox="1"/>
          <p:nvPr/>
        </p:nvSpPr>
        <p:spPr>
          <a:xfrm>
            <a:off x="1576874" y="1408922"/>
            <a:ext cx="7380514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What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it</a:t>
            </a:r>
            <a:r>
              <a:rPr lang="it-IT" b="1" dirty="0"/>
              <a:t>?</a:t>
            </a:r>
          </a:p>
          <a:p>
            <a:pPr>
              <a:spcBef>
                <a:spcPts val="1000"/>
              </a:spcBef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en-US" dirty="0"/>
              <a:t>which allows you to collect data streams in the cloud from IoT devices, so it is like a database.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Allows you to implement communication via MQTT or REST-full. In our case, via REST-full;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Increases both the scalability of the platform and the interoperability between the components.</a:t>
            </a:r>
          </a:p>
          <a:p>
            <a:pPr>
              <a:spcBef>
                <a:spcPts val="1000"/>
              </a:spcBef>
            </a:pP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A7F959-8F50-1092-9CB2-4E47C5EBA5FD}"/>
              </a:ext>
            </a:extLst>
          </p:cNvPr>
          <p:cNvSpPr txBox="1"/>
          <p:nvPr/>
        </p:nvSpPr>
        <p:spPr>
          <a:xfrm>
            <a:off x="2262673" y="4571915"/>
            <a:ext cx="600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it-IT" b="1" dirty="0" err="1"/>
              <a:t>Communication</a:t>
            </a:r>
            <a:r>
              <a:rPr lang="it-IT" b="1" dirty="0"/>
              <a:t> with: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u="sng" dirty="0"/>
              <a:t>Data </a:t>
            </a:r>
            <a:r>
              <a:rPr lang="it-IT" u="sng" dirty="0" err="1"/>
              <a:t>Analisys</a:t>
            </a:r>
            <a:r>
              <a:rPr lang="it-IT" dirty="0"/>
              <a:t>: </a:t>
            </a:r>
            <a:r>
              <a:rPr lang="it-IT" dirty="0" err="1"/>
              <a:t>using</a:t>
            </a:r>
            <a:r>
              <a:rPr lang="it-IT" dirty="0"/>
              <a:t> REST-full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retrieve</a:t>
            </a:r>
            <a:r>
              <a:rPr lang="it-IT" dirty="0"/>
              <a:t> the </a:t>
            </a:r>
            <a:r>
              <a:rPr lang="it-IT" dirty="0" err="1"/>
              <a:t>measurements</a:t>
            </a:r>
            <a:r>
              <a:rPr lang="it-IT" dirty="0"/>
              <a:t>.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u="sng" dirty="0" err="1"/>
              <a:t>Telegram</a:t>
            </a:r>
            <a:r>
              <a:rPr lang="it-IT" u="sng" dirty="0"/>
              <a:t> Bot</a:t>
            </a:r>
            <a:r>
              <a:rPr lang="it-IT" dirty="0"/>
              <a:t>: to </a:t>
            </a:r>
            <a:r>
              <a:rPr lang="it-IT" dirty="0" err="1"/>
              <a:t>provide</a:t>
            </a:r>
            <a:r>
              <a:rPr lang="it-IT" dirty="0"/>
              <a:t> the energy </a:t>
            </a:r>
            <a:r>
              <a:rPr lang="it-IT" dirty="0" err="1"/>
              <a:t>graphs</a:t>
            </a:r>
            <a:r>
              <a:rPr lang="it-IT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34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E1C82-D738-324F-25F4-B2479E3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60" y="514924"/>
            <a:ext cx="3854528" cy="1278466"/>
          </a:xfrm>
        </p:spPr>
        <p:txBody>
          <a:bodyPr>
            <a:normAutofit/>
          </a:bodyPr>
          <a:lstStyle/>
          <a:p>
            <a:r>
              <a:rPr lang="it-IT" sz="2400" dirty="0"/>
              <a:t>General information </a:t>
            </a:r>
            <a:r>
              <a:rPr lang="it-IT" sz="2400" dirty="0" err="1"/>
              <a:t>about</a:t>
            </a:r>
            <a:r>
              <a:rPr lang="it-IT" sz="2400" dirty="0"/>
              <a:t> Smart </a:t>
            </a:r>
            <a:r>
              <a:rPr lang="it-IT" sz="2400" dirty="0" err="1"/>
              <a:t>Battery</a:t>
            </a:r>
            <a:r>
              <a:rPr lang="it-IT" sz="2400" dirty="0"/>
              <a:t> </a:t>
            </a:r>
            <a:r>
              <a:rPr lang="it-IT" sz="2400" dirty="0" err="1"/>
              <a:t>Charger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endParaRPr lang="it-IT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8637-4CE8-38AB-A43C-5B5D9BCE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169" y="665781"/>
            <a:ext cx="4513541" cy="5526437"/>
          </a:xfrm>
        </p:spPr>
        <p:txBody>
          <a:bodyPr>
            <a:normAutofit/>
          </a:bodyPr>
          <a:lstStyle/>
          <a:p>
            <a:r>
              <a:rPr lang="it-IT" b="1" dirty="0" err="1"/>
              <a:t>Main</a:t>
            </a:r>
            <a:r>
              <a:rPr lang="it-IT" b="1" dirty="0"/>
              <a:t> </a:t>
            </a:r>
            <a:r>
              <a:rPr lang="it-IT" b="1" dirty="0" err="1"/>
              <a:t>characteristics</a:t>
            </a:r>
            <a:r>
              <a:rPr lang="it-IT" b="1" dirty="0"/>
              <a:t>: </a:t>
            </a:r>
            <a:r>
              <a:rPr lang="fi-FI" sz="1800" b="1" dirty="0">
                <a:effectLst/>
                <a:ea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fi-FI" dirty="0"/>
              <a:t>-  </a:t>
            </a:r>
            <a:r>
              <a:rPr lang="fi-FI" sz="1800" dirty="0">
                <a:effectLst/>
                <a:ea typeface="Arial" panose="020B0604020202020204" pitchFamily="34" charset="0"/>
              </a:rPr>
              <a:t>remote control of appliances.</a:t>
            </a:r>
            <a:endParaRPr lang="fi-FI" dirty="0"/>
          </a:p>
          <a:p>
            <a:pPr marL="0" indent="0">
              <a:buNone/>
            </a:pPr>
            <a:r>
              <a:rPr lang="it-IT" dirty="0"/>
              <a:t>- </a:t>
            </a:r>
            <a:r>
              <a:rPr lang="fi-FI" sz="1800" dirty="0">
                <a:effectLst/>
                <a:ea typeface="Arial" panose="020B0604020202020204" pitchFamily="34" charset="0"/>
              </a:rPr>
              <a:t>control strategies to minimise energy cost.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 </a:t>
            </a:r>
            <a:r>
              <a:rPr lang="fi-FI" sz="1800" dirty="0">
                <a:effectLst/>
                <a:ea typeface="Arial" panose="020B0604020202020204" pitchFamily="34" charset="0"/>
              </a:rPr>
              <a:t>end-user application for energy-awareness.</a:t>
            </a:r>
            <a:endParaRPr lang="it-IT" sz="1800" dirty="0">
              <a:effectLst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it-IT" dirty="0"/>
              <a:t>- </a:t>
            </a:r>
            <a:r>
              <a:rPr lang="fi-FI" sz="1800" dirty="0">
                <a:effectLst/>
                <a:ea typeface="Arial" panose="020B0604020202020204" pitchFamily="34" charset="0"/>
              </a:rPr>
              <a:t>end-user application for battery autonomy.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 </a:t>
            </a:r>
            <a:r>
              <a:rPr lang="fi-FI" sz="1800" dirty="0">
                <a:effectLst/>
                <a:ea typeface="Arial" panose="020B0604020202020204" pitchFamily="34" charset="0"/>
              </a:rPr>
              <a:t>unified interfaces (i.e. REST Web Services and MQTT queues) available to enable Demand/Response.</a:t>
            </a:r>
            <a:endParaRPr lang="it-IT" dirty="0"/>
          </a:p>
          <a:p>
            <a:r>
              <a:rPr lang="it-IT" dirty="0"/>
              <a:t>Stakeholders: </a:t>
            </a:r>
          </a:p>
          <a:p>
            <a:pPr marL="0" indent="0">
              <a:buNone/>
            </a:pPr>
            <a:r>
              <a:rPr lang="fi-FI" sz="1800" dirty="0">
                <a:effectLst/>
                <a:ea typeface="Arial" panose="020B0604020202020204" pitchFamily="34" charset="0"/>
              </a:rPr>
              <a:t>Smart Automotive, Smart grid, Smart Building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2F3C19-69A3-4096-8022-1E2EDA70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7" y="2271292"/>
            <a:ext cx="4069104" cy="2315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CF0E76-0858-49AA-B24A-D1532D334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624" y="4259077"/>
            <a:ext cx="2405532" cy="1804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ED6888-53A5-4507-9687-30C8CCF35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7" y="4780416"/>
            <a:ext cx="2083164" cy="13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49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5DF0135-FE5F-0677-74FA-5F83C5BD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58" y="464075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ThingSpeak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3C0660A-CBBB-CB58-F889-F3B9C0C16856}"/>
              </a:ext>
            </a:extLst>
          </p:cNvPr>
          <p:cNvSpPr txBox="1"/>
          <p:nvPr/>
        </p:nvSpPr>
        <p:spPr>
          <a:xfrm>
            <a:off x="1371600" y="2192694"/>
            <a:ext cx="74644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000" dirty="0">
                <a:solidFill>
                  <a:srgbClr val="C00000"/>
                </a:solidFill>
              </a:rPr>
              <a:t>INSERIRE FOTO GRAFICI</a:t>
            </a:r>
          </a:p>
        </p:txBody>
      </p:sp>
    </p:spTree>
    <p:extLst>
      <p:ext uri="{BB962C8B-B14F-4D97-AF65-F5344CB8AC3E}">
        <p14:creationId xmlns:p14="http://schemas.microsoft.com/office/powerpoint/2010/main" val="2131386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3155-2DEF-DCFE-ADCC-0E413E96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730"/>
            <a:ext cx="8596668" cy="770964"/>
          </a:xfrm>
        </p:spPr>
        <p:txBody>
          <a:bodyPr/>
          <a:lstStyle/>
          <a:p>
            <a:pPr algn="ctr"/>
            <a:r>
              <a:rPr lang="it-IT" dirty="0" err="1"/>
              <a:t>Node</a:t>
            </a:r>
            <a:r>
              <a:rPr lang="it-IT" dirty="0"/>
              <a:t>-red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C8E16-D96E-47E3-87F6-B19D633E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34" y="1267541"/>
            <a:ext cx="5677392" cy="1615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3BC2B48-59BF-4B58-8431-06772D86AECB}"/>
              </a:ext>
            </a:extLst>
          </p:cNvPr>
          <p:cNvSpPr txBox="1">
            <a:spLocks/>
          </p:cNvSpPr>
          <p:nvPr/>
        </p:nvSpPr>
        <p:spPr>
          <a:xfrm>
            <a:off x="152400" y="1032042"/>
            <a:ext cx="3854766" cy="5706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Communication</a:t>
            </a:r>
            <a:r>
              <a:rPr lang="it-IT" sz="1600" b="1" dirty="0">
                <a:solidFill>
                  <a:schemeClr val="tx1"/>
                </a:solidFill>
              </a:rPr>
              <a:t> via MQTT with: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Sensors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retrieve</a:t>
            </a:r>
            <a:r>
              <a:rPr lang="it-IT" sz="1600" dirty="0">
                <a:solidFill>
                  <a:schemeClr val="tx1"/>
                </a:solidFill>
              </a:rPr>
              <a:t> the information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detect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it-IT" sz="1600" b="1" dirty="0" err="1">
                <a:solidFill>
                  <a:schemeClr val="tx1"/>
                </a:solidFill>
              </a:rPr>
              <a:t>Actuator</a:t>
            </a:r>
            <a:r>
              <a:rPr lang="it-IT" sz="1600" b="1" dirty="0">
                <a:solidFill>
                  <a:schemeClr val="tx1"/>
                </a:solidFill>
              </a:rPr>
              <a:t> Control Strategy: </a:t>
            </a:r>
            <a:r>
              <a:rPr lang="it-IT" sz="1600" dirty="0">
                <a:solidFill>
                  <a:schemeClr val="tx1"/>
                </a:solidFill>
              </a:rPr>
              <a:t>to </a:t>
            </a:r>
            <a:r>
              <a:rPr lang="it-IT" sz="1600" dirty="0" err="1">
                <a:solidFill>
                  <a:schemeClr val="tx1"/>
                </a:solidFill>
              </a:rPr>
              <a:t>send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value</a:t>
            </a:r>
            <a:r>
              <a:rPr lang="it-IT" sz="1600" dirty="0">
                <a:solidFill>
                  <a:schemeClr val="tx1"/>
                </a:solidFill>
              </a:rPr>
              <a:t> of the flag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manual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actuation</a:t>
            </a:r>
            <a:r>
              <a:rPr lang="it-IT" sz="1600" dirty="0">
                <a:solidFill>
                  <a:schemeClr val="tx1"/>
                </a:solidFill>
              </a:rPr>
              <a:t>.  </a:t>
            </a: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Main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Role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 dirty="0" err="1">
                <a:solidFill>
                  <a:schemeClr val="tx1"/>
                </a:solidFill>
              </a:rPr>
              <a:t>Visualize</a:t>
            </a:r>
            <a:r>
              <a:rPr lang="it-IT" sz="1600" dirty="0">
                <a:solidFill>
                  <a:schemeClr val="tx1"/>
                </a:solidFill>
              </a:rPr>
              <a:t> data come from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set the </a:t>
            </a:r>
            <a:r>
              <a:rPr lang="it-IT" sz="1600" dirty="0" err="1">
                <a:solidFill>
                  <a:schemeClr val="tx1"/>
                </a:solidFill>
              </a:rPr>
              <a:t>Charger</a:t>
            </a:r>
            <a:r>
              <a:rPr lang="it-IT" sz="1600" dirty="0">
                <a:solidFill>
                  <a:schemeClr val="tx1"/>
                </a:solidFill>
              </a:rPr>
              <a:t> On or Off </a:t>
            </a:r>
            <a:r>
              <a:rPr lang="it-IT" sz="1600" dirty="0" err="1">
                <a:solidFill>
                  <a:schemeClr val="tx1"/>
                </a:solidFill>
              </a:rPr>
              <a:t>manually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through</a:t>
            </a:r>
            <a:r>
              <a:rPr lang="it-IT" sz="1600" dirty="0">
                <a:solidFill>
                  <a:schemeClr val="tx1"/>
                </a:solidFill>
              </a:rPr>
              <a:t> 3 </a:t>
            </a:r>
            <a:r>
              <a:rPr lang="it-IT" sz="1600" dirty="0" err="1">
                <a:solidFill>
                  <a:schemeClr val="tx1"/>
                </a:solidFill>
              </a:rPr>
              <a:t>buttons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sends</a:t>
            </a:r>
            <a:r>
              <a:rPr lang="it-IT" sz="1600" dirty="0">
                <a:solidFill>
                  <a:schemeClr val="tx1"/>
                </a:solidFill>
              </a:rPr>
              <a:t> MQTT </a:t>
            </a:r>
            <a:r>
              <a:rPr lang="it-IT" sz="1600" dirty="0" err="1">
                <a:solidFill>
                  <a:schemeClr val="tx1"/>
                </a:solidFill>
              </a:rPr>
              <a:t>messages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topic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related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manualFlag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3765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313537" y="2759730"/>
            <a:ext cx="3854766" cy="383372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Command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/start: </a:t>
            </a:r>
            <a:r>
              <a:rPr lang="it-IT" sz="1600" dirty="0">
                <a:solidFill>
                  <a:schemeClr val="tx1"/>
                </a:solidFill>
              </a:rPr>
              <a:t>Show to the user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command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available</a:t>
            </a:r>
            <a:r>
              <a:rPr lang="it-IT" sz="1600" dirty="0">
                <a:solidFill>
                  <a:schemeClr val="tx1"/>
                </a:solidFill>
              </a:rPr>
              <a:t> on </a:t>
            </a:r>
            <a:r>
              <a:rPr lang="it-IT" sz="1600" dirty="0" err="1">
                <a:solidFill>
                  <a:schemeClr val="tx1"/>
                </a:solidFill>
              </a:rPr>
              <a:t>TelegramBot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IsPresence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Communicate</a:t>
            </a:r>
            <a:r>
              <a:rPr lang="it-IT" sz="1600" dirty="0">
                <a:solidFill>
                  <a:schemeClr val="tx1"/>
                </a:solidFill>
              </a:rPr>
              <a:t> to the user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vehicle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is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station or </a:t>
            </a:r>
            <a:r>
              <a:rPr lang="it-IT" sz="1600" dirty="0" err="1">
                <a:solidFill>
                  <a:schemeClr val="tx1"/>
                </a:solidFill>
              </a:rPr>
              <a:t>not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 </a:t>
            </a: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AlertSMS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 err="1">
                <a:solidFill>
                  <a:schemeClr val="tx1"/>
                </a:solidFill>
              </a:rPr>
              <a:t>Communicate</a:t>
            </a:r>
            <a:r>
              <a:rPr lang="it-IT" sz="1600" dirty="0">
                <a:solidFill>
                  <a:schemeClr val="tx1"/>
                </a:solidFill>
              </a:rPr>
              <a:t> to the user </a:t>
            </a:r>
            <a:r>
              <a:rPr lang="it-IT" sz="1600" dirty="0" err="1">
                <a:solidFill>
                  <a:schemeClr val="tx1"/>
                </a:solidFill>
              </a:rPr>
              <a:t>if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there</a:t>
            </a:r>
            <a:r>
              <a:rPr lang="it-IT" sz="1600" dirty="0">
                <a:solidFill>
                  <a:schemeClr val="tx1"/>
                </a:solidFill>
              </a:rPr>
              <a:t> are </a:t>
            </a:r>
            <a:r>
              <a:rPr lang="it-IT" sz="1600" dirty="0" err="1">
                <a:solidFill>
                  <a:schemeClr val="tx1"/>
                </a:solidFill>
              </a:rPr>
              <a:t>issue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charging</a:t>
            </a:r>
            <a:r>
              <a:rPr lang="it-IT" sz="1600" dirty="0">
                <a:solidFill>
                  <a:schemeClr val="tx1"/>
                </a:solidFill>
              </a:rPr>
              <a:t> of </a:t>
            </a:r>
            <a:r>
              <a:rPr lang="it-IT" sz="1600" dirty="0" err="1">
                <a:solidFill>
                  <a:schemeClr val="tx1"/>
                </a:solidFill>
              </a:rPr>
              <a:t>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vehicle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3244FF2-2A5D-B951-4B3F-B4D07D37B3F3}"/>
              </a:ext>
            </a:extLst>
          </p:cNvPr>
          <p:cNvSpPr/>
          <p:nvPr/>
        </p:nvSpPr>
        <p:spPr>
          <a:xfrm>
            <a:off x="4304356" y="2913108"/>
            <a:ext cx="597159" cy="3526971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8D0E5-3AD3-0CF3-3D37-689736E99F5B}"/>
              </a:ext>
            </a:extLst>
          </p:cNvPr>
          <p:cNvSpPr txBox="1"/>
          <p:nvPr/>
        </p:nvSpPr>
        <p:spPr>
          <a:xfrm>
            <a:off x="5167368" y="4279348"/>
            <a:ext cx="4634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commands</a:t>
            </a:r>
            <a:r>
              <a:rPr lang="it-IT" dirty="0"/>
              <a:t> shows to the user the information </a:t>
            </a:r>
            <a:r>
              <a:rPr lang="it-IT" dirty="0" err="1"/>
              <a:t>that</a:t>
            </a:r>
            <a:r>
              <a:rPr lang="it-IT" dirty="0"/>
              <a:t> he </a:t>
            </a:r>
            <a:r>
              <a:rPr lang="it-IT" dirty="0" err="1"/>
              <a:t>requests</a:t>
            </a:r>
            <a:r>
              <a:rPr lang="it-IT" dirty="0"/>
              <a:t>, </a:t>
            </a:r>
            <a:r>
              <a:rPr lang="it-IT" dirty="0" err="1"/>
              <a:t>through</a:t>
            </a:r>
            <a:r>
              <a:rPr lang="it-IT" dirty="0"/>
              <a:t> text.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4F8A3-E963-1C01-1D9B-343DAAF2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7" y="659992"/>
            <a:ext cx="2370025" cy="179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4BBEA-DEF4-35BB-4628-2D1E3AF3BACA}"/>
              </a:ext>
            </a:extLst>
          </p:cNvPr>
          <p:cNvSpPr txBox="1"/>
          <p:nvPr/>
        </p:nvSpPr>
        <p:spPr>
          <a:xfrm>
            <a:off x="3194155" y="766974"/>
            <a:ext cx="341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Each</a:t>
            </a:r>
            <a:r>
              <a:rPr lang="it-IT" dirty="0"/>
              <a:t> user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Telegram </a:t>
            </a:r>
            <a:r>
              <a:rPr lang="it-IT" dirty="0" err="1"/>
              <a:t>Profile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ChatID</a:t>
            </a:r>
            <a:r>
              <a:rPr lang="it-IT" dirty="0"/>
              <a:t> in the </a:t>
            </a:r>
            <a:r>
              <a:rPr lang="it-IT" dirty="0" err="1"/>
              <a:t>Catalog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registered</a:t>
            </a:r>
            <a:r>
              <a:rPr lang="it-IT" dirty="0"/>
              <a:t> the bot tell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permition</a:t>
            </a:r>
            <a:r>
              <a:rPr lang="it-IT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78F16C-5083-129D-AA57-A8B5B4699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35" y="2759730"/>
            <a:ext cx="2644490" cy="923330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B469B96-0E70-C12C-7ACA-61C1D33164BF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4800778" y="2622037"/>
            <a:ext cx="700095" cy="49862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A7A723D-6CF3-391D-210D-FF00944C2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551" y="344111"/>
            <a:ext cx="2528041" cy="262242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5BE6A4-B031-61E2-2F84-F00776161E90}"/>
              </a:ext>
            </a:extLst>
          </p:cNvPr>
          <p:cNvCxnSpPr>
            <a:stCxn id="8" idx="3"/>
            <a:endCxn id="31" idx="1"/>
          </p:cNvCxnSpPr>
          <p:nvPr/>
        </p:nvCxnSpPr>
        <p:spPr>
          <a:xfrm>
            <a:off x="6608875" y="1644137"/>
            <a:ext cx="1928676" cy="11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614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443918" y="1456808"/>
            <a:ext cx="3854766" cy="46018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600" b="1" dirty="0">
                <a:solidFill>
                  <a:schemeClr val="tx1"/>
                </a:solidFill>
              </a:rPr>
              <a:t>/Agenda*day*: </a:t>
            </a:r>
            <a:r>
              <a:rPr lang="it-IT" sz="1600" dirty="0">
                <a:solidFill>
                  <a:schemeClr val="tx1"/>
                </a:solidFill>
              </a:rPr>
              <a:t>Show to the user the Agenda </a:t>
            </a:r>
            <a:r>
              <a:rPr lang="it-IT" sz="1600" dirty="0" err="1">
                <a:solidFill>
                  <a:schemeClr val="tx1"/>
                </a:solidFill>
              </a:rPr>
              <a:t>saved</a:t>
            </a:r>
            <a:r>
              <a:rPr lang="it-IT" sz="1600" dirty="0">
                <a:solidFill>
                  <a:schemeClr val="tx1"/>
                </a:solidFill>
              </a:rPr>
              <a:t> in the </a:t>
            </a:r>
            <a:r>
              <a:rPr lang="it-IT" sz="1600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according</a:t>
            </a:r>
            <a:r>
              <a:rPr lang="it-IT" sz="1600" dirty="0">
                <a:solidFill>
                  <a:schemeClr val="tx1"/>
                </a:solidFill>
              </a:rPr>
              <a:t> with the *day* </a:t>
            </a:r>
            <a:r>
              <a:rPr lang="it-IT" sz="1600" dirty="0" err="1">
                <a:solidFill>
                  <a:schemeClr val="tx1"/>
                </a:solidFill>
              </a:rPr>
              <a:t>specified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/Agenda*day*Update: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</a:t>
            </a:r>
            <a:r>
              <a:rPr lang="it-IT" sz="1600" dirty="0" err="1">
                <a:solidFill>
                  <a:schemeClr val="tx1"/>
                </a:solidFill>
              </a:rPr>
              <a:t>add</a:t>
            </a:r>
            <a:r>
              <a:rPr lang="it-IT" sz="1600" dirty="0">
                <a:solidFill>
                  <a:schemeClr val="tx1"/>
                </a:solidFill>
              </a:rPr>
              <a:t> to the Agenda a new commitments in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*day*</a:t>
            </a: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</a:t>
            </a:r>
            <a:r>
              <a:rPr lang="it-IT" sz="1600" b="1" dirty="0" err="1">
                <a:solidFill>
                  <a:schemeClr val="tx1"/>
                </a:solidFill>
              </a:rPr>
              <a:t>ViewGraphs</a:t>
            </a:r>
            <a:r>
              <a:rPr lang="it-IT" sz="1600" b="1" dirty="0">
                <a:solidFill>
                  <a:schemeClr val="tx1"/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</a:rPr>
              <a:t>Show to the user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graph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 and use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  <a:endParaRPr lang="it-IT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EDE05-837F-499D-2FF9-F314821D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652" y="1382978"/>
            <a:ext cx="6530906" cy="1196444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1DBC6355-BFF9-FBDC-200D-6ABC036DE41F}"/>
              </a:ext>
            </a:extLst>
          </p:cNvPr>
          <p:cNvSpPr/>
          <p:nvPr/>
        </p:nvSpPr>
        <p:spPr>
          <a:xfrm>
            <a:off x="4524375" y="1320800"/>
            <a:ext cx="171450" cy="132080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4453AE9-70C7-2DD3-953A-8D5A54607E35}"/>
              </a:ext>
            </a:extLst>
          </p:cNvPr>
          <p:cNvSpPr/>
          <p:nvPr/>
        </p:nvSpPr>
        <p:spPr>
          <a:xfrm>
            <a:off x="4484407" y="3097343"/>
            <a:ext cx="171450" cy="132080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70C845E-619A-6633-D0A3-7A8E9DECEB24}"/>
              </a:ext>
            </a:extLst>
          </p:cNvPr>
          <p:cNvSpPr/>
          <p:nvPr/>
        </p:nvSpPr>
        <p:spPr>
          <a:xfrm>
            <a:off x="4474882" y="5021942"/>
            <a:ext cx="171450" cy="1320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38D5B2-E7D6-6655-AE18-B436CFB2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031" y="2835643"/>
            <a:ext cx="6538527" cy="184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75E59F-8E03-19B3-AE9D-04E54BDCF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31" y="4779293"/>
            <a:ext cx="6538526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91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46" y="0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5136-5B85-46D5-84E1-C00D0808E869}"/>
              </a:ext>
            </a:extLst>
          </p:cNvPr>
          <p:cNvSpPr txBox="1">
            <a:spLocks/>
          </p:cNvSpPr>
          <p:nvPr/>
        </p:nvSpPr>
        <p:spPr>
          <a:xfrm>
            <a:off x="514349" y="1320800"/>
            <a:ext cx="3854766" cy="44752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600" b="1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/switch: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</a:t>
            </a:r>
            <a:r>
              <a:rPr lang="it-IT" sz="1600" dirty="0" err="1">
                <a:solidFill>
                  <a:schemeClr val="tx1"/>
                </a:solidFill>
              </a:rPr>
              <a:t>choose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charge</a:t>
            </a:r>
            <a:r>
              <a:rPr lang="it-IT" sz="1600" dirty="0">
                <a:solidFill>
                  <a:schemeClr val="tx1"/>
                </a:solidFill>
              </a:rPr>
              <a:t> status of the car.</a:t>
            </a:r>
          </a:p>
          <a:p>
            <a:pPr algn="just"/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/exit: </a:t>
            </a:r>
            <a:r>
              <a:rPr lang="it-IT" sz="1600" dirty="0" err="1">
                <a:solidFill>
                  <a:schemeClr val="tx1"/>
                </a:solidFill>
              </a:rPr>
              <a:t>Allow</a:t>
            </a:r>
            <a:r>
              <a:rPr lang="it-IT" sz="1600" dirty="0">
                <a:solidFill>
                  <a:schemeClr val="tx1"/>
                </a:solidFill>
              </a:rPr>
              <a:t> the user to exit from </a:t>
            </a:r>
            <a:r>
              <a:rPr lang="it-IT" sz="1600" dirty="0" err="1">
                <a:solidFill>
                  <a:schemeClr val="tx1"/>
                </a:solidFill>
              </a:rPr>
              <a:t>any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request</a:t>
            </a:r>
            <a:endParaRPr lang="it-IT" sz="16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A1F2B-0E7F-07F0-0106-ECE721E96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3"/>
          <a:stretch/>
        </p:blipFill>
        <p:spPr>
          <a:xfrm>
            <a:off x="5142465" y="1320800"/>
            <a:ext cx="6535186" cy="150127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9E9A070-E039-76D6-59C5-91B38706F6D5}"/>
              </a:ext>
            </a:extLst>
          </p:cNvPr>
          <p:cNvSpPr/>
          <p:nvPr/>
        </p:nvSpPr>
        <p:spPr>
          <a:xfrm>
            <a:off x="4289569" y="1077832"/>
            <a:ext cx="425306" cy="197969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17B6C6E-F965-3207-C552-5162F3FB6773}"/>
              </a:ext>
            </a:extLst>
          </p:cNvPr>
          <p:cNvSpPr/>
          <p:nvPr/>
        </p:nvSpPr>
        <p:spPr>
          <a:xfrm>
            <a:off x="4369115" y="3340359"/>
            <a:ext cx="345760" cy="190344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4C377-B56C-93AB-6351-D7895873E63C}"/>
              </a:ext>
            </a:extLst>
          </p:cNvPr>
          <p:cNvSpPr txBox="1"/>
          <p:nvPr/>
        </p:nvSpPr>
        <p:spPr>
          <a:xfrm>
            <a:off x="4975447" y="3968915"/>
            <a:ext cx="562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continuosly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a </a:t>
            </a:r>
            <a:r>
              <a:rPr lang="it-IT" dirty="0" err="1"/>
              <a:t>charger</a:t>
            </a:r>
            <a:r>
              <a:rPr lang="it-IT" dirty="0"/>
              <a:t> </a:t>
            </a:r>
            <a:r>
              <a:rPr lang="it-IT" dirty="0" err="1"/>
              <a:t>actuation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command</a:t>
            </a:r>
            <a:r>
              <a:rPr lang="it-IT" dirty="0"/>
              <a:t> or </a:t>
            </a:r>
            <a:r>
              <a:rPr lang="it-IT" dirty="0" err="1"/>
              <a:t>send</a:t>
            </a:r>
            <a:r>
              <a:rPr lang="it-IT" dirty="0"/>
              <a:t> /exit</a:t>
            </a:r>
          </a:p>
        </p:txBody>
      </p:sp>
    </p:spTree>
    <p:extLst>
      <p:ext uri="{BB962C8B-B14F-4D97-AF65-F5344CB8AC3E}">
        <p14:creationId xmlns:p14="http://schemas.microsoft.com/office/powerpoint/2010/main" val="399048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422987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</a:t>
            </a:r>
            <a:r>
              <a:rPr lang="it-IT" dirty="0" err="1"/>
              <a:t>Proposal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7875E-F5DB-0F12-6BCC-55C83DCBA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1203" b="523"/>
          <a:stretch/>
        </p:blipFill>
        <p:spPr>
          <a:xfrm>
            <a:off x="533570" y="1307323"/>
            <a:ext cx="8596668" cy="48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4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A3A9F-F569-4F5A-9E4D-7057E3219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6" y="1391920"/>
            <a:ext cx="8338825" cy="4704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DECD4904-3279-42F1-841A-43C9738C5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862" y="2359361"/>
            <a:ext cx="272079" cy="272079"/>
          </a:xfrm>
          <a:prstGeom prst="rect">
            <a:avLst/>
          </a:prstGeom>
        </p:spPr>
      </p:pic>
      <p:pic>
        <p:nvPicPr>
          <p:cNvPr id="6" name="Graphic 5" descr="Upward trend with solid fill">
            <a:extLst>
              <a:ext uri="{FF2B5EF4-FFF2-40B4-BE49-F238E27FC236}">
                <a16:creationId xmlns:a16="http://schemas.microsoft.com/office/drawing/2014/main" id="{E67C4B88-0BF1-4F2D-8EB0-757812294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4918" y="2397296"/>
            <a:ext cx="272079" cy="252956"/>
          </a:xfrm>
          <a:prstGeom prst="rect">
            <a:avLst/>
          </a:prstGeom>
        </p:spPr>
      </p:pic>
      <p:pic>
        <p:nvPicPr>
          <p:cNvPr id="7" name="Graphic 6" descr="Head with gears with solid fill">
            <a:extLst>
              <a:ext uri="{FF2B5EF4-FFF2-40B4-BE49-F238E27FC236}">
                <a16:creationId xmlns:a16="http://schemas.microsoft.com/office/drawing/2014/main" id="{915DF340-18A6-4F23-A76A-0B266F3A3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7476" y="2397296"/>
            <a:ext cx="272079" cy="2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559F-4C03-9579-D5B9-C1269C2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78" y="171061"/>
            <a:ext cx="8596668" cy="1320800"/>
          </a:xfrm>
        </p:spPr>
        <p:txBody>
          <a:bodyPr/>
          <a:lstStyle/>
          <a:p>
            <a:pPr algn="ctr"/>
            <a:r>
              <a:rPr lang="it-IT" dirty="0" err="1"/>
              <a:t>Catalog</a:t>
            </a:r>
            <a:endParaRPr lang="it-IT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B5CBBC1-1553-3470-3B1C-17191E9210CB}"/>
              </a:ext>
            </a:extLst>
          </p:cNvPr>
          <p:cNvSpPr txBox="1">
            <a:spLocks/>
          </p:cNvSpPr>
          <p:nvPr/>
        </p:nvSpPr>
        <p:spPr>
          <a:xfrm>
            <a:off x="350788" y="831461"/>
            <a:ext cx="5453599" cy="48322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>
                <a:solidFill>
                  <a:schemeClr val="tx1"/>
                </a:solidFill>
              </a:rPr>
              <a:t>The </a:t>
            </a:r>
            <a:r>
              <a:rPr lang="it-IT" sz="1600" b="1" dirty="0" err="1">
                <a:solidFill>
                  <a:schemeClr val="tx1"/>
                </a:solidFill>
              </a:rPr>
              <a:t>Catalog.json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contain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all</a:t>
            </a:r>
            <a:r>
              <a:rPr lang="it-IT" sz="1600" b="1" dirty="0">
                <a:solidFill>
                  <a:schemeClr val="tx1"/>
                </a:solidFill>
              </a:rPr>
              <a:t> the information </a:t>
            </a:r>
            <a:r>
              <a:rPr lang="it-IT" sz="1600" b="1" dirty="0" err="1">
                <a:solidFill>
                  <a:schemeClr val="tx1"/>
                </a:solidFill>
              </a:rPr>
              <a:t>about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it-IT" sz="1600" b="1" dirty="0">
                <a:solidFill>
                  <a:schemeClr val="tx1"/>
                </a:solidFill>
              </a:rPr>
              <a:t>General </a:t>
            </a:r>
            <a:r>
              <a:rPr lang="it-IT" sz="1600" b="1" dirty="0" err="1">
                <a:solidFill>
                  <a:schemeClr val="tx1"/>
                </a:solidFill>
              </a:rPr>
              <a:t>Configuration</a:t>
            </a:r>
            <a:r>
              <a:rPr lang="it-IT" sz="1600" b="1" dirty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it-IT" sz="1600" dirty="0" err="1">
                <a:solidFill>
                  <a:schemeClr val="tx1"/>
                </a:solidFill>
              </a:rPr>
              <a:t>Contain</a:t>
            </a:r>
            <a:r>
              <a:rPr lang="it-IT" sz="1600" dirty="0">
                <a:solidFill>
                  <a:schemeClr val="tx1"/>
                </a:solidFill>
              </a:rPr>
              <a:t> information common to the </a:t>
            </a:r>
            <a:r>
              <a:rPr lang="it-IT" sz="1600" dirty="0" err="1">
                <a:solidFill>
                  <a:schemeClr val="tx1"/>
                </a:solidFill>
              </a:rPr>
              <a:t>whole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IP </a:t>
            </a:r>
            <a:r>
              <a:rPr lang="it-IT" sz="1600" dirty="0" err="1">
                <a:solidFill>
                  <a:schemeClr val="tx1"/>
                </a:solidFill>
              </a:rPr>
              <a:t>address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Catalog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indeed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it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communicates</a:t>
            </a:r>
            <a:r>
              <a:rPr lang="it-IT" sz="1600" dirty="0">
                <a:solidFill>
                  <a:schemeClr val="tx1"/>
                </a:solidFill>
              </a:rPr>
              <a:t> with the </a:t>
            </a:r>
            <a:r>
              <a:rPr lang="it-IT" sz="1600" dirty="0" err="1">
                <a:solidFill>
                  <a:schemeClr val="tx1"/>
                </a:solidFill>
              </a:rPr>
              <a:t>other</a:t>
            </a:r>
            <a:r>
              <a:rPr lang="it-IT" sz="1600" dirty="0">
                <a:solidFill>
                  <a:schemeClr val="tx1"/>
                </a:solidFill>
              </a:rPr>
              <a:t> component with REST.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Information for the MQTT </a:t>
            </a:r>
            <a:r>
              <a:rPr lang="it-IT" sz="1600" dirty="0" err="1">
                <a:solidFill>
                  <a:schemeClr val="tx1"/>
                </a:solidFill>
              </a:rPr>
              <a:t>communication</a:t>
            </a:r>
            <a:r>
              <a:rPr lang="it-IT" sz="1600" dirty="0">
                <a:solidFill>
                  <a:schemeClr val="tx1"/>
                </a:solidFill>
              </a:rPr>
              <a:t> exploit by the </a:t>
            </a:r>
            <a:r>
              <a:rPr lang="it-IT" sz="1600" dirty="0" err="1">
                <a:solidFill>
                  <a:schemeClr val="tx1"/>
                </a:solidFill>
              </a:rPr>
              <a:t>sensors</a:t>
            </a:r>
            <a:r>
              <a:rPr lang="it-IT" sz="1600" dirty="0">
                <a:solidFill>
                  <a:schemeClr val="tx1"/>
                </a:solidFill>
              </a:rPr>
              <a:t>: base </a:t>
            </a:r>
            <a:r>
              <a:rPr lang="it-IT" sz="1600" dirty="0" err="1">
                <a:solidFill>
                  <a:schemeClr val="tx1"/>
                </a:solidFill>
              </a:rPr>
              <a:t>topic</a:t>
            </a:r>
            <a:r>
              <a:rPr lang="it-IT" sz="1600" dirty="0">
                <a:solidFill>
                  <a:schemeClr val="tx1"/>
                </a:solidFill>
              </a:rPr>
              <a:t>, IP and port of the broker.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Telegram token of the bot.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API keys of </a:t>
            </a:r>
            <a:r>
              <a:rPr lang="it-IT" sz="1600" dirty="0" err="1">
                <a:solidFill>
                  <a:schemeClr val="tx1"/>
                </a:solidFill>
              </a:rPr>
              <a:t>ThingSpeak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sz="1600" b="1" dirty="0" err="1">
                <a:solidFill>
                  <a:schemeClr val="tx1"/>
                </a:solidFill>
              </a:rPr>
              <a:t>This</a:t>
            </a:r>
            <a:r>
              <a:rPr lang="it-IT" sz="1600" b="1" dirty="0">
                <a:solidFill>
                  <a:schemeClr val="tx1"/>
                </a:solidFill>
              </a:rPr>
              <a:t> part </a:t>
            </a:r>
            <a:r>
              <a:rPr lang="it-IT" sz="1600" b="1" dirty="0" err="1">
                <a:solidFill>
                  <a:schemeClr val="tx1"/>
                </a:solidFill>
              </a:rPr>
              <a:t>is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contained</a:t>
            </a:r>
            <a:r>
              <a:rPr lang="it-IT" sz="1600" b="1" dirty="0">
                <a:solidFill>
                  <a:schemeClr val="tx1"/>
                </a:solidFill>
              </a:rPr>
              <a:t> </a:t>
            </a:r>
            <a:r>
              <a:rPr lang="it-IT" sz="1600" b="1" dirty="0" err="1">
                <a:solidFill>
                  <a:schemeClr val="tx1"/>
                </a:solidFill>
              </a:rPr>
              <a:t>also</a:t>
            </a:r>
            <a:r>
              <a:rPr lang="it-IT" sz="1600" b="1" dirty="0">
                <a:solidFill>
                  <a:schemeClr val="tx1"/>
                </a:solidFill>
              </a:rPr>
              <a:t> in the file </a:t>
            </a:r>
            <a:r>
              <a:rPr lang="it-IT" sz="1600" b="1" dirty="0" err="1">
                <a:solidFill>
                  <a:schemeClr val="tx1"/>
                </a:solidFill>
              </a:rPr>
              <a:t>settings.json</a:t>
            </a:r>
            <a:r>
              <a:rPr lang="it-IT" sz="1600" b="1" dirty="0">
                <a:solidFill>
                  <a:schemeClr val="tx1"/>
                </a:solidFill>
              </a:rPr>
              <a:t> common to </a:t>
            </a:r>
            <a:r>
              <a:rPr lang="it-IT" sz="1600" b="1" dirty="0" err="1">
                <a:solidFill>
                  <a:schemeClr val="tx1"/>
                </a:solidFill>
              </a:rPr>
              <a:t>all</a:t>
            </a:r>
            <a:r>
              <a:rPr lang="it-IT" sz="1600" b="1" dirty="0">
                <a:solidFill>
                  <a:schemeClr val="tx1"/>
                </a:solidFill>
              </a:rPr>
              <a:t> the </a:t>
            </a:r>
            <a:r>
              <a:rPr lang="it-IT" sz="1600" b="1" dirty="0" err="1">
                <a:solidFill>
                  <a:schemeClr val="tx1"/>
                </a:solidFill>
              </a:rPr>
              <a:t>actor</a:t>
            </a:r>
            <a:r>
              <a:rPr lang="it-IT" sz="1600" b="1" dirty="0">
                <a:solidFill>
                  <a:schemeClr val="tx1"/>
                </a:solidFill>
              </a:rPr>
              <a:t>. </a:t>
            </a: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ACBA9-FF53-4DE7-9CCA-E29FC14CD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3238"/>
          <a:stretch/>
        </p:blipFill>
        <p:spPr>
          <a:xfrm>
            <a:off x="6387615" y="1684709"/>
            <a:ext cx="5014395" cy="211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6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1164-D611-468D-BEF1-08B09379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Catalog</a:t>
            </a:r>
            <a:r>
              <a:rPr lang="it-IT" dirty="0"/>
              <a:t> USER list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41B6591-0748-4B09-BEC1-372021D4827E}"/>
              </a:ext>
            </a:extLst>
          </p:cNvPr>
          <p:cNvSpPr txBox="1">
            <a:spLocks/>
          </p:cNvSpPr>
          <p:nvPr/>
        </p:nvSpPr>
        <p:spPr>
          <a:xfrm>
            <a:off x="521117" y="1930400"/>
            <a:ext cx="5453599" cy="48322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600" b="1" dirty="0">
                <a:solidFill>
                  <a:schemeClr val="tx1"/>
                </a:solidFill>
              </a:rPr>
              <a:t>User List: </a:t>
            </a:r>
          </a:p>
          <a:p>
            <a:pPr marL="0" indent="0" algn="just">
              <a:buNone/>
            </a:pPr>
            <a:r>
              <a:rPr lang="it-IT" sz="1600" dirty="0" err="1">
                <a:solidFill>
                  <a:schemeClr val="tx1"/>
                </a:solidFill>
              </a:rPr>
              <a:t>Contain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USER, </a:t>
            </a:r>
            <a:r>
              <a:rPr lang="it-IT" sz="1600" dirty="0" err="1">
                <a:solidFill>
                  <a:schemeClr val="tx1"/>
                </a:solidFill>
              </a:rPr>
              <a:t>each</a:t>
            </a:r>
            <a:r>
              <a:rPr lang="it-IT" sz="1600" dirty="0">
                <a:solidFill>
                  <a:schemeClr val="tx1"/>
                </a:solidFill>
              </a:rPr>
              <a:t> USER </a:t>
            </a:r>
            <a:r>
              <a:rPr lang="it-IT" sz="1600" dirty="0" err="1">
                <a:solidFill>
                  <a:schemeClr val="tx1"/>
                </a:solidFill>
              </a:rPr>
              <a:t>has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UserID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Capacity</a:t>
            </a:r>
            <a:r>
              <a:rPr lang="it-IT" sz="1600" dirty="0">
                <a:solidFill>
                  <a:schemeClr val="tx1"/>
                </a:solidFill>
              </a:rPr>
              <a:t> and </a:t>
            </a:r>
            <a:r>
              <a:rPr lang="it-IT" sz="1600" dirty="0" err="1">
                <a:solidFill>
                  <a:schemeClr val="tx1"/>
                </a:solidFill>
              </a:rPr>
              <a:t>consumption</a:t>
            </a:r>
            <a:r>
              <a:rPr lang="it-IT" sz="1600" dirty="0">
                <a:solidFill>
                  <a:schemeClr val="tx1"/>
                </a:solidFill>
              </a:rPr>
              <a:t> of the </a:t>
            </a:r>
            <a:r>
              <a:rPr lang="it-IT" sz="1600" dirty="0" err="1">
                <a:solidFill>
                  <a:schemeClr val="tx1"/>
                </a:solidFill>
              </a:rPr>
              <a:t>USER’s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, </a:t>
            </a:r>
            <a:r>
              <a:rPr lang="it-IT" sz="1600" dirty="0" err="1">
                <a:solidFill>
                  <a:schemeClr val="tx1"/>
                </a:solidFill>
              </a:rPr>
              <a:t>specific</a:t>
            </a:r>
            <a:r>
              <a:rPr lang="it-IT" sz="1600" dirty="0">
                <a:solidFill>
                  <a:schemeClr val="tx1"/>
                </a:solidFill>
              </a:rPr>
              <a:t> for </a:t>
            </a:r>
            <a:r>
              <a:rPr lang="it-IT" sz="1600" dirty="0" err="1">
                <a:solidFill>
                  <a:schemeClr val="tx1"/>
                </a:solidFill>
              </a:rPr>
              <a:t>each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battery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ChatID</a:t>
            </a:r>
            <a:r>
              <a:rPr lang="it-IT" sz="1600" dirty="0">
                <a:solidFill>
                  <a:schemeClr val="tx1"/>
                </a:solidFill>
              </a:rPr>
              <a:t> of Telegram, to associate the Telegram </a:t>
            </a:r>
            <a:r>
              <a:rPr lang="it-IT" sz="1600" dirty="0" err="1">
                <a:solidFill>
                  <a:schemeClr val="tx1"/>
                </a:solidFill>
              </a:rPr>
              <a:t>profile</a:t>
            </a:r>
            <a:r>
              <a:rPr lang="it-IT" sz="1600" dirty="0">
                <a:solidFill>
                  <a:schemeClr val="tx1"/>
                </a:solidFill>
              </a:rPr>
              <a:t> of the USER to the Bot of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ThingSpeak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channel</a:t>
            </a:r>
            <a:r>
              <a:rPr lang="it-IT" sz="1600" dirty="0">
                <a:solidFill>
                  <a:schemeClr val="tx1"/>
                </a:solidFill>
              </a:rPr>
              <a:t> ID,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 to the USER.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List of </a:t>
            </a:r>
            <a:r>
              <a:rPr lang="it-IT" sz="1600" dirty="0" err="1">
                <a:solidFill>
                  <a:schemeClr val="tx1"/>
                </a:solidFill>
              </a:rPr>
              <a:t>connected</a:t>
            </a:r>
            <a:r>
              <a:rPr lang="it-IT" sz="1600" dirty="0">
                <a:solidFill>
                  <a:schemeClr val="tx1"/>
                </a:solidFill>
              </a:rPr>
              <a:t> devices. 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Agenda of the USR.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3FAF8-FA7F-4CAB-A946-970604CE2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210"/>
          <a:stretch/>
        </p:blipFill>
        <p:spPr>
          <a:xfrm>
            <a:off x="5849999" y="95379"/>
            <a:ext cx="3053326" cy="2253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F20379-6305-4EFD-866F-637DC7E14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" t="1589" r="-742" b="861"/>
          <a:stretch/>
        </p:blipFill>
        <p:spPr>
          <a:xfrm>
            <a:off x="9288963" y="1222057"/>
            <a:ext cx="2903037" cy="4110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2D0907-6EE1-4B1A-B4D1-DB367D48E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698" y="2500473"/>
            <a:ext cx="2950159" cy="4110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5D129B-7DEE-42C2-9315-D429FF95ED2A}"/>
              </a:ext>
            </a:extLst>
          </p:cNvPr>
          <p:cNvCxnSpPr>
            <a:cxnSpLocks/>
          </p:cNvCxnSpPr>
          <p:nvPr/>
        </p:nvCxnSpPr>
        <p:spPr>
          <a:xfrm>
            <a:off x="6669741" y="2124635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9DBFED-633C-4CB3-894B-A90B323C4D03}"/>
              </a:ext>
            </a:extLst>
          </p:cNvPr>
          <p:cNvCxnSpPr>
            <a:cxnSpLocks/>
          </p:cNvCxnSpPr>
          <p:nvPr/>
        </p:nvCxnSpPr>
        <p:spPr>
          <a:xfrm flipV="1">
            <a:off x="8587312" y="1316317"/>
            <a:ext cx="587545" cy="532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1164-D611-468D-BEF1-08B09379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Catalog</a:t>
            </a:r>
            <a:r>
              <a:rPr lang="it-IT" dirty="0"/>
              <a:t> DEVICE list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41B6591-0748-4B09-BEC1-372021D4827E}"/>
              </a:ext>
            </a:extLst>
          </p:cNvPr>
          <p:cNvSpPr txBox="1">
            <a:spLocks/>
          </p:cNvSpPr>
          <p:nvPr/>
        </p:nvSpPr>
        <p:spPr>
          <a:xfrm>
            <a:off x="521117" y="1930400"/>
            <a:ext cx="5453599" cy="48322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1600" b="1" dirty="0">
                <a:solidFill>
                  <a:schemeClr val="tx1"/>
                </a:solidFill>
              </a:rPr>
              <a:t>Device List: </a:t>
            </a:r>
          </a:p>
          <a:p>
            <a:pPr marL="0" indent="0" algn="just">
              <a:buNone/>
            </a:pPr>
            <a:r>
              <a:rPr lang="it-IT" sz="1600" dirty="0" err="1">
                <a:solidFill>
                  <a:schemeClr val="tx1"/>
                </a:solidFill>
              </a:rPr>
              <a:t>Contain</a:t>
            </a:r>
            <a:r>
              <a:rPr lang="it-IT" sz="1600" dirty="0">
                <a:solidFill>
                  <a:schemeClr val="tx1"/>
                </a:solidFill>
              </a:rPr>
              <a:t> information </a:t>
            </a:r>
            <a:r>
              <a:rPr lang="it-IT" sz="1600" dirty="0" err="1">
                <a:solidFill>
                  <a:schemeClr val="tx1"/>
                </a:solidFill>
              </a:rPr>
              <a:t>about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all</a:t>
            </a:r>
            <a:r>
              <a:rPr lang="it-IT" sz="1600" dirty="0">
                <a:solidFill>
                  <a:schemeClr val="tx1"/>
                </a:solidFill>
              </a:rPr>
              <a:t> the Devices </a:t>
            </a:r>
            <a:r>
              <a:rPr lang="it-IT" sz="1600" dirty="0" err="1">
                <a:solidFill>
                  <a:schemeClr val="tx1"/>
                </a:solidFill>
              </a:rPr>
              <a:t>that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application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should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manage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Device ID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 to the </a:t>
            </a:r>
            <a:r>
              <a:rPr lang="it-IT" sz="1600" dirty="0" err="1">
                <a:solidFill>
                  <a:schemeClr val="tx1"/>
                </a:solidFill>
              </a:rPr>
              <a:t>sensor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USER ID of the USER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 with </a:t>
            </a:r>
            <a:r>
              <a:rPr lang="it-IT" sz="1600" dirty="0" err="1">
                <a:solidFill>
                  <a:schemeClr val="tx1"/>
                </a:solidFill>
              </a:rPr>
              <a:t>this</a:t>
            </a:r>
            <a:r>
              <a:rPr lang="it-IT" sz="1600" dirty="0">
                <a:solidFill>
                  <a:schemeClr val="tx1"/>
                </a:solidFill>
              </a:rPr>
              <a:t> device.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Communication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paradigm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used</a:t>
            </a:r>
            <a:r>
              <a:rPr lang="it-IT" sz="1600" dirty="0">
                <a:solidFill>
                  <a:schemeClr val="tx1"/>
                </a:solidFill>
              </a:rPr>
              <a:t> by the </a:t>
            </a:r>
            <a:r>
              <a:rPr lang="it-IT" sz="1600" dirty="0" err="1">
                <a:solidFill>
                  <a:schemeClr val="tx1"/>
                </a:solidFill>
              </a:rPr>
              <a:t>sensor</a:t>
            </a:r>
            <a:r>
              <a:rPr lang="it-IT" sz="1600" dirty="0">
                <a:solidFill>
                  <a:schemeClr val="tx1"/>
                </a:solidFill>
              </a:rPr>
              <a:t> and in case of MQTT the </a:t>
            </a:r>
            <a:r>
              <a:rPr lang="it-IT" sz="1600" dirty="0" err="1">
                <a:solidFill>
                  <a:schemeClr val="tx1"/>
                </a:solidFill>
              </a:rPr>
              <a:t>topic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associated</a:t>
            </a:r>
            <a:r>
              <a:rPr lang="it-IT" sz="1600" dirty="0">
                <a:solidFill>
                  <a:schemeClr val="tx1"/>
                </a:solidFill>
              </a:rPr>
              <a:t> with </a:t>
            </a:r>
            <a:r>
              <a:rPr lang="it-IT" sz="1600" dirty="0" err="1">
                <a:solidFill>
                  <a:schemeClr val="tx1"/>
                </a:solidFill>
              </a:rPr>
              <a:t>its</a:t>
            </a:r>
            <a:r>
              <a:rPr lang="it-IT" sz="1600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</a:rPr>
              <a:t>Value </a:t>
            </a:r>
            <a:r>
              <a:rPr lang="it-IT" sz="1600" dirty="0" err="1">
                <a:solidFill>
                  <a:schemeClr val="tx1"/>
                </a:solidFill>
              </a:rPr>
              <a:t>sampled</a:t>
            </a:r>
            <a:r>
              <a:rPr lang="it-IT" sz="1600" dirty="0">
                <a:solidFill>
                  <a:schemeClr val="tx1"/>
                </a:solidFill>
              </a:rPr>
              <a:t> from the </a:t>
            </a:r>
            <a:r>
              <a:rPr lang="it-IT" sz="1600" dirty="0" err="1">
                <a:solidFill>
                  <a:schemeClr val="tx1"/>
                </a:solidFill>
              </a:rPr>
              <a:t>sensor</a:t>
            </a:r>
            <a:r>
              <a:rPr lang="it-IT" sz="1600" dirty="0">
                <a:solidFill>
                  <a:schemeClr val="tx1"/>
                </a:solidFill>
              </a:rPr>
              <a:t>. </a:t>
            </a:r>
          </a:p>
          <a:p>
            <a:pPr algn="just">
              <a:buFont typeface="+mj-lt"/>
              <a:buAutoNum type="arabicPeriod"/>
            </a:pPr>
            <a:r>
              <a:rPr lang="it-IT" sz="1600" dirty="0" err="1">
                <a:solidFill>
                  <a:schemeClr val="tx1"/>
                </a:solidFill>
              </a:rPr>
              <a:t>Timestamp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correspondent</a:t>
            </a:r>
            <a:r>
              <a:rPr lang="it-IT" sz="1600" dirty="0">
                <a:solidFill>
                  <a:schemeClr val="tx1"/>
                </a:solidFill>
              </a:rPr>
              <a:t> to the last time in </a:t>
            </a:r>
            <a:r>
              <a:rPr lang="it-IT" sz="1600" dirty="0" err="1">
                <a:solidFill>
                  <a:schemeClr val="tx1"/>
                </a:solidFill>
              </a:rPr>
              <a:t>which</a:t>
            </a:r>
            <a:r>
              <a:rPr lang="it-IT" sz="1600" dirty="0">
                <a:solidFill>
                  <a:schemeClr val="tx1"/>
                </a:solidFill>
              </a:rPr>
              <a:t> the </a:t>
            </a:r>
            <a:r>
              <a:rPr lang="it-IT" sz="1600" dirty="0" err="1">
                <a:solidFill>
                  <a:schemeClr val="tx1"/>
                </a:solidFill>
              </a:rPr>
              <a:t>sensor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sampled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something</a:t>
            </a:r>
            <a:endParaRPr lang="it-IT" sz="1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it-IT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65C93-C977-47C3-9C59-4E1450D6D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" b="969"/>
          <a:stretch/>
        </p:blipFill>
        <p:spPr>
          <a:xfrm>
            <a:off x="6217286" y="1488140"/>
            <a:ext cx="5044877" cy="4652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403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8D7D-CC50-65DA-52B6-3A515E29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81" y="397435"/>
            <a:ext cx="8596668" cy="1320800"/>
          </a:xfrm>
        </p:spPr>
        <p:txBody>
          <a:bodyPr/>
          <a:lstStyle/>
          <a:p>
            <a:r>
              <a:rPr lang="it-IT" dirty="0"/>
              <a:t>GET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4F1AD-6B4E-43CA-84EB-6BC8163ACBB4}"/>
              </a:ext>
            </a:extLst>
          </p:cNvPr>
          <p:cNvSpPr txBox="1"/>
          <p:nvPr/>
        </p:nvSpPr>
        <p:spPr>
          <a:xfrm>
            <a:off x="677334" y="1544917"/>
            <a:ext cx="3845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communicates with all the other actors in the platform exploiting REST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GET: Retrieve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PUT: Update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POST: Add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A4F5-6FAD-481B-AFFE-05102E1B3351}"/>
              </a:ext>
            </a:extLst>
          </p:cNvPr>
          <p:cNvSpPr/>
          <p:nvPr/>
        </p:nvSpPr>
        <p:spPr>
          <a:xfrm>
            <a:off x="3048001" y="3429000"/>
            <a:ext cx="1398494" cy="73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6BB627-E08A-41D5-A371-02E3C9DB30A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446495" y="1057835"/>
            <a:ext cx="2132601" cy="274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60F1FE-ECF7-44CB-BC6D-83FB97206994}"/>
              </a:ext>
            </a:extLst>
          </p:cNvPr>
          <p:cNvSpPr txBox="1"/>
          <p:nvPr/>
        </p:nvSpPr>
        <p:spPr>
          <a:xfrm>
            <a:off x="6579096" y="873169"/>
            <a:ext cx="150706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AllUsers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B31B7-0F30-41A5-B8AA-6D3627F328A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446495" y="1791447"/>
            <a:ext cx="2143557" cy="200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AC1259-1DAB-4C77-9833-13421BD4289C}"/>
              </a:ext>
            </a:extLst>
          </p:cNvPr>
          <p:cNvSpPr txBox="1"/>
          <p:nvPr/>
        </p:nvSpPr>
        <p:spPr>
          <a:xfrm>
            <a:off x="6590052" y="1606781"/>
            <a:ext cx="1496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UserID</a:t>
            </a:r>
            <a:r>
              <a:rPr lang="it-IT" dirty="0"/>
              <a:t>/1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A5A8E-C3C5-4FAF-B89F-6680B729FAC6}"/>
              </a:ext>
            </a:extLst>
          </p:cNvPr>
          <p:cNvSpPr txBox="1"/>
          <p:nvPr/>
        </p:nvSpPr>
        <p:spPr>
          <a:xfrm>
            <a:off x="6590052" y="2389182"/>
            <a:ext cx="1496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catalog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F5D09-0A22-4F93-BCFD-427CB1379BC8}"/>
              </a:ext>
            </a:extLst>
          </p:cNvPr>
          <p:cNvSpPr txBox="1"/>
          <p:nvPr/>
        </p:nvSpPr>
        <p:spPr>
          <a:xfrm>
            <a:off x="6590052" y="3067139"/>
            <a:ext cx="22581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MessageBroker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C320A-A6F5-4A9F-9AC0-0845242FDAE3}"/>
              </a:ext>
            </a:extLst>
          </p:cNvPr>
          <p:cNvSpPr txBox="1"/>
          <p:nvPr/>
        </p:nvSpPr>
        <p:spPr>
          <a:xfrm>
            <a:off x="6590052" y="3738086"/>
            <a:ext cx="22581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TelegramToken</a:t>
            </a:r>
            <a:endParaRPr lang="it-IT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7795C-AE8B-4280-B4D0-4464121E51BE}"/>
              </a:ext>
            </a:extLst>
          </p:cNvPr>
          <p:cNvSpPr txBox="1"/>
          <p:nvPr/>
        </p:nvSpPr>
        <p:spPr>
          <a:xfrm>
            <a:off x="6590051" y="4527497"/>
            <a:ext cx="225811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AllDevices</a:t>
            </a:r>
            <a:endParaRPr lang="it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846CD-1027-4CC5-8E81-2B242EA056B6}"/>
              </a:ext>
            </a:extLst>
          </p:cNvPr>
          <p:cNvSpPr txBox="1"/>
          <p:nvPr/>
        </p:nvSpPr>
        <p:spPr>
          <a:xfrm>
            <a:off x="6590051" y="5327082"/>
            <a:ext cx="225811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</a:t>
            </a:r>
            <a:r>
              <a:rPr lang="it-IT" dirty="0" err="1"/>
              <a:t>DeviceID</a:t>
            </a:r>
            <a:r>
              <a:rPr lang="it-IT" dirty="0"/>
              <a:t>/12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7204C-2252-4E68-B42C-69F39BF3BEF9}"/>
              </a:ext>
            </a:extLst>
          </p:cNvPr>
          <p:cNvSpPr txBox="1"/>
          <p:nvPr/>
        </p:nvSpPr>
        <p:spPr>
          <a:xfrm>
            <a:off x="6616449" y="6129231"/>
            <a:ext cx="223171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IP/Agenda/*</a:t>
            </a:r>
            <a:r>
              <a:rPr lang="it-IT" dirty="0" err="1"/>
              <a:t>userID</a:t>
            </a:r>
            <a:r>
              <a:rPr lang="it-IT" dirty="0"/>
              <a:t>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3F379F-F465-4E46-8660-457BC090AC2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4446495" y="2573848"/>
            <a:ext cx="2143557" cy="122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667FF-0234-4842-9A33-7BB2A39FF0E5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4446495" y="3251805"/>
            <a:ext cx="2143557" cy="54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074F90-EF3E-4BDF-9C13-ED59D4FC5983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446495" y="3798794"/>
            <a:ext cx="2143557" cy="1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BDD961-2F67-432D-9399-65FE0B14153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4446495" y="3798794"/>
            <a:ext cx="2143556" cy="91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C9D472-E75C-4EA7-8102-59F65194B91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4446495" y="3798794"/>
            <a:ext cx="2143556" cy="171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B64B66-1024-438E-8AAC-BAF24C7C6185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4446495" y="3798794"/>
            <a:ext cx="2169954" cy="251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8365639-F56A-4DD3-BA29-A6E26D39FF19}"/>
              </a:ext>
            </a:extLst>
          </p:cNvPr>
          <p:cNvSpPr/>
          <p:nvPr/>
        </p:nvSpPr>
        <p:spPr>
          <a:xfrm>
            <a:off x="1004047" y="2389182"/>
            <a:ext cx="555812" cy="300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8411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2575</TotalTime>
  <Words>2196</Words>
  <Application>Microsoft Office PowerPoint</Application>
  <PresentationFormat>Widescreen</PresentationFormat>
  <Paragraphs>346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Arial</vt:lpstr>
      <vt:lpstr>Consolas</vt:lpstr>
      <vt:lpstr>Courier New</vt:lpstr>
      <vt:lpstr>Trebuchet MS</vt:lpstr>
      <vt:lpstr>Wingdings</vt:lpstr>
      <vt:lpstr>Wingdings 3</vt:lpstr>
      <vt:lpstr>Facet</vt:lpstr>
      <vt:lpstr>Smart Battery Charger</vt:lpstr>
      <vt:lpstr>Smart Battery Charger</vt:lpstr>
      <vt:lpstr>General information about Smart Battery Charger application</vt:lpstr>
      <vt:lpstr>Use Case Diagram - Proposal</vt:lpstr>
      <vt:lpstr>Use Case Diagram - Update</vt:lpstr>
      <vt:lpstr>Catalog</vt:lpstr>
      <vt:lpstr>Catalog USER list </vt:lpstr>
      <vt:lpstr>Catalog DEVICE list </vt:lpstr>
      <vt:lpstr>GET method</vt:lpstr>
      <vt:lpstr>PUT method</vt:lpstr>
      <vt:lpstr>POST method</vt:lpstr>
      <vt:lpstr>Update the DeviceList</vt:lpstr>
      <vt:lpstr>Device Connectors: sensors</vt:lpstr>
      <vt:lpstr>Sensors taxonomy</vt:lpstr>
      <vt:lpstr>Device connector: «Sensors» classes</vt:lpstr>
      <vt:lpstr>«Sensors» classes: common features</vt:lpstr>
      <vt:lpstr>Device connector: CatalogUpdater</vt:lpstr>
      <vt:lpstr>Sensors overview</vt:lpstr>
      <vt:lpstr>Device connector: SensorPublisher</vt:lpstr>
      <vt:lpstr>Device connector: actuator overview</vt:lpstr>
      <vt:lpstr>Actuator: ActuatorSubscriber and Arduino Connector </vt:lpstr>
      <vt:lpstr>1. Battery Charger System Control </vt:lpstr>
      <vt:lpstr>Presentazione standard di PowerPoint</vt:lpstr>
      <vt:lpstr>Agenda Control Strategy  Compute the percentage of battery necessary to the specific user each day, according to the Agenda information.</vt:lpstr>
      <vt:lpstr>2. State Control</vt:lpstr>
      <vt:lpstr>3. Data Analysis</vt:lpstr>
      <vt:lpstr>Presentazione standard di PowerPoint</vt:lpstr>
      <vt:lpstr>Data Analysis </vt:lpstr>
      <vt:lpstr>ThingSpeak</vt:lpstr>
      <vt:lpstr>ThingSpeak</vt:lpstr>
      <vt:lpstr>Node-red</vt:lpstr>
      <vt:lpstr>Telegram Bot </vt:lpstr>
      <vt:lpstr>Telegram Bot </vt:lpstr>
      <vt:lpstr>Telegram Bot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Battery Charger</dc:title>
  <dc:creator>Geraci  Anna</dc:creator>
  <cp:lastModifiedBy>Simone  Carlo</cp:lastModifiedBy>
  <cp:revision>56</cp:revision>
  <dcterms:created xsi:type="dcterms:W3CDTF">2023-05-14T18:09:48Z</dcterms:created>
  <dcterms:modified xsi:type="dcterms:W3CDTF">2023-06-30T09:01:25Z</dcterms:modified>
</cp:coreProperties>
</file>