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1" r:id="rId10"/>
    <p:sldId id="277" r:id="rId11"/>
    <p:sldId id="278" r:id="rId12"/>
    <p:sldId id="274" r:id="rId13"/>
    <p:sldId id="262" r:id="rId14"/>
    <p:sldId id="263" r:id="rId15"/>
    <p:sldId id="268" r:id="rId16"/>
    <p:sldId id="264" r:id="rId17"/>
    <p:sldId id="265" r:id="rId18"/>
    <p:sldId id="266" r:id="rId19"/>
    <p:sldId id="267"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20/05/2023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20/05/2023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20/05/2023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20/05/2023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20/05/2023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20/05/2023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20/05/2023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20/05/2023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a:t>
            </a:r>
          </a:p>
          <a:p>
            <a:pPr algn="l"/>
            <a:r>
              <a:rPr lang="it-IT" sz="1600" dirty="0">
                <a:solidFill>
                  <a:schemeClr val="tx1"/>
                </a:solidFill>
              </a:rPr>
              <a:t>Fabio </a:t>
            </a:r>
            <a:r>
              <a:rPr lang="it-IT" sz="1600" dirty="0" err="1">
                <a:solidFill>
                  <a:schemeClr val="tx1"/>
                </a:solidFill>
              </a:rPr>
              <a:t>Gianino</a:t>
            </a:r>
            <a:endParaRPr lang="it-IT" sz="1600" dirty="0">
              <a:solidFill>
                <a:schemeClr val="tx1"/>
              </a:solidFill>
            </a:endParaRPr>
          </a:p>
          <a:p>
            <a:pPr algn="l"/>
            <a:r>
              <a:rPr lang="it-IT" sz="1600" dirty="0">
                <a:solidFill>
                  <a:schemeClr val="tx1"/>
                </a:solidFill>
              </a:rPr>
              <a:t>Michele Petrocelli</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387873"/>
            <a:ext cx="2130251" cy="1410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76746" y="2203207"/>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152433" y="2233984"/>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355251" y="2686198"/>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cxnSp>
        <p:nvCxnSpPr>
          <p:cNvPr id="47" name="Straight Arrow Connector 46">
            <a:extLst>
              <a:ext uri="{FF2B5EF4-FFF2-40B4-BE49-F238E27FC236}">
                <a16:creationId xmlns:a16="http://schemas.microsoft.com/office/drawing/2014/main" id="{A86EDE2E-5B75-4373-A6BD-8D9F7763B775}"/>
              </a:ext>
            </a:extLst>
          </p:cNvPr>
          <p:cNvCxnSpPr>
            <a:cxnSpLocks/>
            <a:endCxn id="49" idx="1"/>
          </p:cNvCxnSpPr>
          <p:nvPr/>
        </p:nvCxnSpPr>
        <p:spPr>
          <a:xfrm flipV="1">
            <a:off x="4446495" y="2924111"/>
            <a:ext cx="2130251" cy="87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1CE29D2-99EF-4B9D-9B19-95829412C858}"/>
              </a:ext>
            </a:extLst>
          </p:cNvPr>
          <p:cNvSpPr txBox="1"/>
          <p:nvPr/>
        </p:nvSpPr>
        <p:spPr>
          <a:xfrm>
            <a:off x="6576746" y="2739445"/>
            <a:ext cx="1476001" cy="369332"/>
          </a:xfrm>
          <a:prstGeom prst="rect">
            <a:avLst/>
          </a:prstGeom>
          <a:noFill/>
          <a:ln w="19050">
            <a:solidFill>
              <a:schemeClr val="tx1"/>
            </a:solidFill>
          </a:ln>
        </p:spPr>
        <p:txBody>
          <a:bodyPr wrap="square" rtlCol="0">
            <a:spAutoFit/>
          </a:bodyPr>
          <a:lstStyle/>
          <a:p>
            <a:r>
              <a:rPr lang="it-IT" dirty="0"/>
              <a:t>IP/</a:t>
            </a:r>
            <a:r>
              <a:rPr lang="it-IT" dirty="0" err="1"/>
              <a:t>Actuator</a:t>
            </a:r>
            <a:endParaRPr lang="it-IT" dirty="0"/>
          </a:p>
        </p:txBody>
      </p:sp>
    </p:spTree>
    <p:extLst>
      <p:ext uri="{BB962C8B-B14F-4D97-AF65-F5344CB8AC3E}">
        <p14:creationId xmlns:p14="http://schemas.microsoft.com/office/powerpoint/2010/main" val="283958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
        <p:nvSpPr>
          <p:cNvPr id="6" name="TextBox 5">
            <a:extLst>
              <a:ext uri="{FF2B5EF4-FFF2-40B4-BE49-F238E27FC236}">
                <a16:creationId xmlns:a16="http://schemas.microsoft.com/office/drawing/2014/main" id="{ACF9D6C3-35CA-4F3A-AB45-A680C596E315}"/>
              </a:ext>
            </a:extLst>
          </p:cNvPr>
          <p:cNvSpPr txBox="1"/>
          <p:nvPr/>
        </p:nvSpPr>
        <p:spPr>
          <a:xfrm>
            <a:off x="569757" y="2441388"/>
            <a:ext cx="3845859" cy="1477328"/>
          </a:xfrm>
          <a:prstGeom prst="rect">
            <a:avLst/>
          </a:prstGeom>
          <a:noFill/>
        </p:spPr>
        <p:txBody>
          <a:bodyPr wrap="square" rtlCol="0">
            <a:spAutoFit/>
          </a:bodyPr>
          <a:lstStyle/>
          <a:p>
            <a:r>
              <a:rPr lang="en-US" dirty="0"/>
              <a:t>The </a:t>
            </a:r>
            <a:r>
              <a:rPr lang="en-US" dirty="0" err="1"/>
              <a:t>catalog.json</a:t>
            </a:r>
            <a:r>
              <a:rPr lang="en-US" dirty="0"/>
              <a:t> file has a logic of maintenance that remove all the device that has a ‘</a:t>
            </a:r>
            <a:r>
              <a:rPr lang="en-US" dirty="0" err="1"/>
              <a:t>lastUpdate</a:t>
            </a:r>
            <a:r>
              <a:rPr lang="en-US" dirty="0"/>
              <a:t>’ section with a timestamp older than 120 seconds. </a:t>
            </a:r>
          </a:p>
        </p:txBody>
      </p:sp>
      <p:sp>
        <p:nvSpPr>
          <p:cNvPr id="7" name="TextBox 6">
            <a:extLst>
              <a:ext uri="{FF2B5EF4-FFF2-40B4-BE49-F238E27FC236}">
                <a16:creationId xmlns:a16="http://schemas.microsoft.com/office/drawing/2014/main" id="{5F6CBCE6-5827-4356-89CE-E8C6B93CEA02}"/>
              </a:ext>
            </a:extLst>
          </p:cNvPr>
          <p:cNvSpPr txBox="1"/>
          <p:nvPr/>
        </p:nvSpPr>
        <p:spPr>
          <a:xfrm>
            <a:off x="6221504" y="1116565"/>
            <a:ext cx="2725271" cy="3108543"/>
          </a:xfrm>
          <a:prstGeom prst="rect">
            <a:avLst/>
          </a:prstGeom>
          <a:noFill/>
          <a:ln w="19050">
            <a:solidFill>
              <a:schemeClr val="tx1"/>
            </a:solidFill>
          </a:ln>
        </p:spPr>
        <p:txBody>
          <a:bodyPr wrap="square" rtlCol="0">
            <a:spAutoFit/>
          </a:bodyPr>
          <a:lstStyle/>
          <a:p>
            <a:r>
              <a:rPr lang="it-IT" sz="1400" dirty="0" err="1"/>
              <a:t>Each</a:t>
            </a:r>
            <a:r>
              <a:rPr lang="it-IT" sz="1400" dirty="0"/>
              <a:t> </a:t>
            </a:r>
            <a:r>
              <a:rPr lang="it-IT" sz="1400" dirty="0" err="1"/>
              <a:t>sensor</a:t>
            </a:r>
            <a:r>
              <a:rPr lang="it-IT" sz="1400" dirty="0"/>
              <a:t> sample with a </a:t>
            </a:r>
            <a:r>
              <a:rPr lang="it-IT" sz="1400" dirty="0" err="1"/>
              <a:t>period</a:t>
            </a:r>
            <a:r>
              <a:rPr lang="it-IT" sz="1400" dirty="0"/>
              <a:t> of 5 seconds and </a:t>
            </a:r>
            <a:r>
              <a:rPr lang="it-IT" sz="1400" dirty="0" err="1"/>
              <a:t>through</a:t>
            </a:r>
            <a:r>
              <a:rPr lang="it-IT" sz="1400" dirty="0"/>
              <a:t>:</a:t>
            </a:r>
          </a:p>
          <a:p>
            <a:pPr marL="285750" indent="-285750">
              <a:buFont typeface="Arial" panose="020B0604020202020204" pitchFamily="34" charset="0"/>
              <a:buChar char="•"/>
            </a:pPr>
            <a:r>
              <a:rPr lang="it-IT" sz="1400" dirty="0"/>
              <a:t>The PUT </a:t>
            </a:r>
            <a:r>
              <a:rPr lang="it-IT" sz="1400" dirty="0" err="1"/>
              <a:t>method</a:t>
            </a:r>
            <a:r>
              <a:rPr lang="it-IT" sz="1400" dirty="0"/>
              <a:t> Update the Device List with the </a:t>
            </a:r>
            <a:r>
              <a:rPr lang="it-IT" sz="1400" dirty="0" err="1"/>
              <a:t>value</a:t>
            </a:r>
            <a:r>
              <a:rPr lang="it-IT" sz="1400" dirty="0"/>
              <a:t> </a:t>
            </a:r>
            <a:r>
              <a:rPr lang="it-IT" sz="1400" dirty="0" err="1"/>
              <a:t>sampled</a:t>
            </a:r>
            <a:r>
              <a:rPr lang="it-IT" sz="1400" dirty="0"/>
              <a:t> and the </a:t>
            </a:r>
            <a:r>
              <a:rPr lang="it-IT" sz="1400" dirty="0" err="1"/>
              <a:t>timestamp</a:t>
            </a:r>
            <a:r>
              <a:rPr lang="it-IT" sz="1400" dirty="0"/>
              <a:t>.</a:t>
            </a:r>
          </a:p>
          <a:p>
            <a:pPr marL="285750" indent="-285750">
              <a:buFont typeface="Arial" panose="020B0604020202020204" pitchFamily="34" charset="0"/>
              <a:buChar char="•"/>
            </a:pPr>
            <a:r>
              <a:rPr lang="it-IT" sz="1400" dirty="0"/>
              <a:t>The POST </a:t>
            </a:r>
            <a:r>
              <a:rPr lang="it-IT" sz="1400" dirty="0" err="1"/>
              <a:t>publish</a:t>
            </a:r>
            <a:r>
              <a:rPr lang="it-IT" sz="1400" dirty="0"/>
              <a:t> the </a:t>
            </a:r>
            <a:r>
              <a:rPr lang="it-IT" sz="1400" dirty="0" err="1"/>
              <a:t>json</a:t>
            </a:r>
            <a:r>
              <a:rPr lang="it-IT" sz="1400" dirty="0"/>
              <a:t> with </a:t>
            </a:r>
            <a:r>
              <a:rPr lang="it-IT" sz="1400" dirty="0" err="1"/>
              <a:t>all</a:t>
            </a:r>
            <a:r>
              <a:rPr lang="it-IT" sz="1400" dirty="0"/>
              <a:t> the </a:t>
            </a:r>
            <a:r>
              <a:rPr lang="it-IT" sz="1400" dirty="0" err="1"/>
              <a:t>useful</a:t>
            </a:r>
            <a:r>
              <a:rPr lang="it-IT" sz="1400" dirty="0"/>
              <a:t> information </a:t>
            </a:r>
            <a:r>
              <a:rPr lang="it-IT" sz="1400" dirty="0" err="1"/>
              <a:t>about</a:t>
            </a:r>
            <a:r>
              <a:rPr lang="it-IT" sz="1400" dirty="0"/>
              <a:t> </a:t>
            </a:r>
            <a:r>
              <a:rPr lang="it-IT" sz="1400" dirty="0" err="1"/>
              <a:t>it</a:t>
            </a:r>
            <a:r>
              <a:rPr lang="it-IT" sz="1400" dirty="0"/>
              <a:t>. The </a:t>
            </a:r>
            <a:r>
              <a:rPr lang="it-IT" sz="1400" dirty="0" err="1"/>
              <a:t>application</a:t>
            </a:r>
            <a:r>
              <a:rPr lang="it-IT" sz="1400" dirty="0"/>
              <a:t> check </a:t>
            </a:r>
            <a:r>
              <a:rPr lang="it-IT" sz="1400" dirty="0" err="1"/>
              <a:t>if</a:t>
            </a:r>
            <a:r>
              <a:rPr lang="it-IT" sz="1400" dirty="0"/>
              <a:t> </a:t>
            </a:r>
            <a:r>
              <a:rPr lang="it-IT" sz="1400" dirty="0" err="1"/>
              <a:t>it</a:t>
            </a:r>
            <a:r>
              <a:rPr lang="it-IT" sz="1400" dirty="0"/>
              <a:t> </a:t>
            </a:r>
            <a:r>
              <a:rPr lang="it-IT" sz="1400" dirty="0" err="1"/>
              <a:t>is</a:t>
            </a:r>
            <a:r>
              <a:rPr lang="it-IT" sz="1400" dirty="0"/>
              <a:t> </a:t>
            </a:r>
            <a:r>
              <a:rPr lang="it-IT" sz="1400" dirty="0" err="1"/>
              <a:t>already</a:t>
            </a:r>
            <a:r>
              <a:rPr lang="it-IT" sz="1400" dirty="0"/>
              <a:t> </a:t>
            </a:r>
            <a:r>
              <a:rPr lang="it-IT" sz="1400" dirty="0" err="1"/>
              <a:t>present</a:t>
            </a:r>
            <a:r>
              <a:rPr lang="it-IT" sz="1400" dirty="0"/>
              <a:t> in the list or </a:t>
            </a:r>
            <a:r>
              <a:rPr lang="it-IT" sz="1400" dirty="0" err="1"/>
              <a:t>not</a:t>
            </a:r>
            <a:r>
              <a:rPr lang="it-IT" sz="1400" dirty="0"/>
              <a:t> </a:t>
            </a:r>
            <a:r>
              <a:rPr lang="it-IT" sz="1400" dirty="0" err="1"/>
              <a:t>through</a:t>
            </a:r>
            <a:r>
              <a:rPr lang="it-IT" sz="1400" dirty="0"/>
              <a:t> </a:t>
            </a:r>
            <a:r>
              <a:rPr lang="it-IT" sz="1400" dirty="0" err="1"/>
              <a:t>thte</a:t>
            </a:r>
            <a:r>
              <a:rPr lang="it-IT" sz="1400" dirty="0"/>
              <a:t> Device ID.</a:t>
            </a:r>
          </a:p>
        </p:txBody>
      </p:sp>
      <p:sp>
        <p:nvSpPr>
          <p:cNvPr id="8" name="TextBox 7">
            <a:extLst>
              <a:ext uri="{FF2B5EF4-FFF2-40B4-BE49-F238E27FC236}">
                <a16:creationId xmlns:a16="http://schemas.microsoft.com/office/drawing/2014/main" id="{1E43F8C3-5BC2-4326-A89B-20EC4C45D80E}"/>
              </a:ext>
            </a:extLst>
          </p:cNvPr>
          <p:cNvSpPr txBox="1"/>
          <p:nvPr/>
        </p:nvSpPr>
        <p:spPr>
          <a:xfrm>
            <a:off x="6221504" y="5226307"/>
            <a:ext cx="2725271" cy="1169551"/>
          </a:xfrm>
          <a:prstGeom prst="rect">
            <a:avLst/>
          </a:prstGeom>
          <a:noFill/>
          <a:ln w="19050">
            <a:solidFill>
              <a:schemeClr val="tx1"/>
            </a:solidFill>
          </a:ln>
        </p:spPr>
        <p:txBody>
          <a:bodyPr wrap="square" rtlCol="0">
            <a:spAutoFit/>
          </a:bodyPr>
          <a:lstStyle/>
          <a:p>
            <a:r>
              <a:rPr lang="it-IT" sz="1400" dirty="0" err="1"/>
              <a:t>If</a:t>
            </a:r>
            <a:r>
              <a:rPr lang="it-IT" sz="1400" dirty="0"/>
              <a:t> a </a:t>
            </a:r>
            <a:r>
              <a:rPr lang="it-IT" sz="1400" dirty="0" err="1"/>
              <a:t>sensor</a:t>
            </a:r>
            <a:r>
              <a:rPr lang="it-IT" sz="1400" dirty="0"/>
              <a:t> </a:t>
            </a:r>
            <a:r>
              <a:rPr lang="it-IT" sz="1400" dirty="0" err="1"/>
              <a:t>does</a:t>
            </a:r>
            <a:r>
              <a:rPr lang="it-IT" sz="1400" dirty="0"/>
              <a:t> </a:t>
            </a:r>
            <a:r>
              <a:rPr lang="it-IT" sz="1400" dirty="0" err="1"/>
              <a:t>not</a:t>
            </a:r>
            <a:r>
              <a:rPr lang="it-IT" sz="1400" dirty="0"/>
              <a:t> work for more </a:t>
            </a:r>
            <a:r>
              <a:rPr lang="it-IT" sz="1400" dirty="0" err="1"/>
              <a:t>than</a:t>
            </a:r>
            <a:r>
              <a:rPr lang="it-IT" sz="1400" dirty="0"/>
              <a:t> 120 seconds, </a:t>
            </a:r>
            <a:r>
              <a:rPr lang="it-IT" sz="1400" dirty="0" err="1"/>
              <a:t>was</a:t>
            </a:r>
            <a:r>
              <a:rPr lang="it-IT" sz="1400" dirty="0"/>
              <a:t> </a:t>
            </a:r>
            <a:r>
              <a:rPr lang="it-IT" sz="1400" dirty="0" err="1"/>
              <a:t>deleted</a:t>
            </a:r>
            <a:r>
              <a:rPr lang="it-IT" sz="1400" dirty="0"/>
              <a:t> from the Device List </a:t>
            </a:r>
            <a:r>
              <a:rPr lang="it-IT" sz="1400" dirty="0" err="1"/>
              <a:t>because</a:t>
            </a:r>
            <a:r>
              <a:rPr lang="it-IT" sz="1400" dirty="0"/>
              <a:t> </a:t>
            </a:r>
            <a:r>
              <a:rPr lang="it-IT" sz="1400" dirty="0" err="1"/>
              <a:t>it</a:t>
            </a:r>
            <a:r>
              <a:rPr lang="it-IT" sz="1400" dirty="0"/>
              <a:t> </a:t>
            </a:r>
            <a:r>
              <a:rPr lang="it-IT" sz="1400" dirty="0" err="1"/>
              <a:t>was</a:t>
            </a:r>
            <a:r>
              <a:rPr lang="it-IT" sz="1400" dirty="0"/>
              <a:t> </a:t>
            </a:r>
            <a:r>
              <a:rPr lang="it-IT" sz="1400" dirty="0" err="1"/>
              <a:t>useless</a:t>
            </a:r>
            <a:r>
              <a:rPr lang="it-IT" sz="1400" dirty="0"/>
              <a:t>, to the </a:t>
            </a:r>
            <a:r>
              <a:rPr lang="it-IT" sz="1400" dirty="0" err="1"/>
              <a:t>objective</a:t>
            </a:r>
            <a:r>
              <a:rPr lang="it-IT" sz="1400" dirty="0"/>
              <a:t> of the </a:t>
            </a:r>
            <a:r>
              <a:rPr lang="it-IT" sz="1400" dirty="0" err="1"/>
              <a:t>application</a:t>
            </a:r>
            <a:r>
              <a:rPr lang="it-IT" sz="1400" dirty="0"/>
              <a:t>. </a:t>
            </a:r>
          </a:p>
        </p:txBody>
      </p:sp>
      <p:cxnSp>
        <p:nvCxnSpPr>
          <p:cNvPr id="10" name="Straight Arrow Connector 9">
            <a:extLst>
              <a:ext uri="{FF2B5EF4-FFF2-40B4-BE49-F238E27FC236}">
                <a16:creationId xmlns:a16="http://schemas.microsoft.com/office/drawing/2014/main" id="{3DB990D5-9597-49CA-BE3A-B83CFF9ABED3}"/>
              </a:ext>
            </a:extLst>
          </p:cNvPr>
          <p:cNvCxnSpPr>
            <a:stCxn id="7" idx="2"/>
            <a:endCxn id="8" idx="0"/>
          </p:cNvCxnSpPr>
          <p:nvPr/>
        </p:nvCxnSpPr>
        <p:spPr>
          <a:xfrm>
            <a:off x="7584140" y="4225108"/>
            <a:ext cx="0" cy="10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endParaRPr lang="it-IT" dirty="0"/>
          </a:p>
        </p:txBody>
      </p:sp>
    </p:spTree>
    <p:extLst>
      <p:ext uri="{BB962C8B-B14F-4D97-AF65-F5344CB8AC3E}">
        <p14:creationId xmlns:p14="http://schemas.microsoft.com/office/powerpoint/2010/main" val="50535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t>
            </a:r>
            <a:r>
              <a:rPr lang="it-IT" dirty="0" err="1"/>
              <a:t>Analisys</a:t>
            </a:r>
            <a:r>
              <a:rPr lang="it-IT" dirty="0"/>
              <a:t> &amp; </a:t>
            </a:r>
            <a:r>
              <a:rPr lang="it-IT" dirty="0" err="1"/>
              <a:t>ThingSpeak</a:t>
            </a:r>
            <a:endParaRPr lang="it-IT" dirty="0"/>
          </a:p>
        </p:txBody>
      </p:sp>
    </p:spTree>
    <p:extLst>
      <p:ext uri="{BB962C8B-B14F-4D97-AF65-F5344CB8AC3E}">
        <p14:creationId xmlns:p14="http://schemas.microsoft.com/office/powerpoint/2010/main" val="245280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602689" y="857249"/>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sp>
        <p:nvSpPr>
          <p:cNvPr id="8" name="TextBox 7">
            <a:extLst>
              <a:ext uri="{FF2B5EF4-FFF2-40B4-BE49-F238E27FC236}">
                <a16:creationId xmlns:a16="http://schemas.microsoft.com/office/drawing/2014/main" id="{FF6F90C4-DF46-6B15-5599-55987A57E2D2}"/>
              </a:ext>
            </a:extLst>
          </p:cNvPr>
          <p:cNvSpPr txBox="1"/>
          <p:nvPr/>
        </p:nvSpPr>
        <p:spPr>
          <a:xfrm flipH="1">
            <a:off x="1428006" y="3620277"/>
            <a:ext cx="2203893" cy="369332"/>
          </a:xfrm>
          <a:prstGeom prst="rect">
            <a:avLst/>
          </a:prstGeom>
          <a:noFill/>
        </p:spPr>
        <p:txBody>
          <a:bodyPr wrap="square" rtlCol="0">
            <a:spAutoFit/>
          </a:bodyPr>
          <a:lstStyle/>
          <a:p>
            <a:r>
              <a:rPr lang="it-IT" dirty="0"/>
              <a:t>IMMAGINE</a:t>
            </a:r>
          </a:p>
        </p:txBody>
      </p:sp>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1157-67C8-46B1-680A-1E66ABD64F29}"/>
              </a:ext>
            </a:extLst>
          </p:cNvPr>
          <p:cNvSpPr>
            <a:spLocks noGrp="1"/>
          </p:cNvSpPr>
          <p:nvPr>
            <p:ph type="title"/>
          </p:nvPr>
        </p:nvSpPr>
        <p:spPr/>
        <p:txBody>
          <a:bodyPr/>
          <a:lstStyle/>
          <a:p>
            <a:r>
              <a:rPr lang="it-IT" dirty="0" err="1"/>
              <a:t>Communication</a:t>
            </a:r>
            <a:r>
              <a:rPr lang="it-IT" dirty="0"/>
              <a:t> </a:t>
            </a:r>
            <a:r>
              <a:rPr lang="it-IT" dirty="0" err="1"/>
              <a:t>paradigms</a:t>
            </a:r>
            <a:r>
              <a:rPr lang="it-IT" dirty="0"/>
              <a:t> </a:t>
            </a:r>
            <a:r>
              <a:rPr lang="it-IT" dirty="0" err="1"/>
              <a:t>used</a:t>
            </a:r>
            <a:endParaRPr lang="it-IT" dirty="0"/>
          </a:p>
        </p:txBody>
      </p:sp>
      <p:sp>
        <p:nvSpPr>
          <p:cNvPr id="3" name="Content Placeholder 2">
            <a:extLst>
              <a:ext uri="{FF2B5EF4-FFF2-40B4-BE49-F238E27FC236}">
                <a16:creationId xmlns:a16="http://schemas.microsoft.com/office/drawing/2014/main" id="{9AD84C96-5D05-6984-BD4E-582D1589E3E1}"/>
              </a:ext>
            </a:extLst>
          </p:cNvPr>
          <p:cNvSpPr>
            <a:spLocks noGrp="1"/>
          </p:cNvSpPr>
          <p:nvPr>
            <p:ph sz="half" idx="4294967295"/>
          </p:nvPr>
        </p:nvSpPr>
        <p:spPr>
          <a:xfrm>
            <a:off x="0" y="2160588"/>
            <a:ext cx="4183063" cy="3881437"/>
          </a:xfrm>
        </p:spPr>
        <p:txBody>
          <a:bodyPr/>
          <a:lstStyle/>
          <a:p>
            <a:r>
              <a:rPr lang="it-IT" dirty="0"/>
              <a:t>REST:</a:t>
            </a:r>
          </a:p>
          <a:p>
            <a:pPr marL="0" indent="0">
              <a:buNone/>
            </a:pPr>
            <a:r>
              <a:rPr lang="it-IT" dirty="0"/>
              <a:t>How </a:t>
            </a:r>
            <a:r>
              <a:rPr lang="it-IT" dirty="0" err="1"/>
              <a:t>it</a:t>
            </a:r>
            <a:r>
              <a:rPr lang="it-IT" dirty="0"/>
              <a:t> works</a:t>
            </a:r>
          </a:p>
        </p:txBody>
      </p:sp>
      <p:sp>
        <p:nvSpPr>
          <p:cNvPr id="4" name="Content Placeholder 3">
            <a:extLst>
              <a:ext uri="{FF2B5EF4-FFF2-40B4-BE49-F238E27FC236}">
                <a16:creationId xmlns:a16="http://schemas.microsoft.com/office/drawing/2014/main" id="{84BCCD29-2777-ED7E-115B-8F2A21954694}"/>
              </a:ext>
            </a:extLst>
          </p:cNvPr>
          <p:cNvSpPr>
            <a:spLocks noGrp="1"/>
          </p:cNvSpPr>
          <p:nvPr>
            <p:ph sz="half" idx="4294967295"/>
          </p:nvPr>
        </p:nvSpPr>
        <p:spPr>
          <a:xfrm>
            <a:off x="5348125" y="2067282"/>
            <a:ext cx="4184650" cy="3881437"/>
          </a:xfrm>
        </p:spPr>
        <p:txBody>
          <a:bodyPr/>
          <a:lstStyle/>
          <a:p>
            <a:r>
              <a:rPr lang="it-IT" dirty="0"/>
              <a:t>MQTT</a:t>
            </a:r>
            <a:br>
              <a:rPr lang="it-IT" dirty="0"/>
            </a:br>
            <a:r>
              <a:rPr lang="it-IT" dirty="0"/>
              <a:t>How </a:t>
            </a:r>
            <a:r>
              <a:rPr lang="it-IT" dirty="0" err="1"/>
              <a:t>it</a:t>
            </a:r>
            <a:r>
              <a:rPr lang="it-IT" dirty="0"/>
              <a:t> works</a:t>
            </a:r>
          </a:p>
        </p:txBody>
      </p:sp>
    </p:spTree>
    <p:extLst>
      <p:ext uri="{BB962C8B-B14F-4D97-AF65-F5344CB8AC3E}">
        <p14:creationId xmlns:p14="http://schemas.microsoft.com/office/powerpoint/2010/main" val="27163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9BBBA7F9-F60A-2C5D-A1F2-3FB3751E202B}"/>
              </a:ext>
            </a:extLst>
          </p:cNvPr>
          <p:cNvPicPr>
            <a:picLocks noChangeAspect="1"/>
          </p:cNvPicPr>
          <p:nvPr/>
        </p:nvPicPr>
        <p:blipFill rotWithShape="1">
          <a:blip r:embed="rId2"/>
          <a:srcRect l="1404" b="783"/>
          <a:stretch/>
        </p:blipFill>
        <p:spPr>
          <a:xfrm>
            <a:off x="363893" y="1420968"/>
            <a:ext cx="8525899" cy="4827432"/>
          </a:xfrm>
          <a:prstGeom prst="rect">
            <a:avLst/>
          </a:prstGeom>
        </p:spPr>
      </p:pic>
    </p:spTree>
    <p:extLst>
      <p:ext uri="{BB962C8B-B14F-4D97-AF65-F5344CB8AC3E}">
        <p14:creationId xmlns:p14="http://schemas.microsoft.com/office/powerpoint/2010/main" val="33029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update</a:t>
            </a:r>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16317"/>
            <a:ext cx="587545" cy="532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715</TotalTime>
  <Words>1360</Words>
  <Application>Microsoft Office PowerPoint</Application>
  <PresentationFormat>Widescreen</PresentationFormat>
  <Paragraphs>168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Smart Battery Charger</vt:lpstr>
      <vt:lpstr>General information about Smart Battery Charger application</vt:lpstr>
      <vt:lpstr>Communication paradigms used</vt:lpstr>
      <vt:lpstr>Use Case Diagram - proposal</vt:lpstr>
      <vt:lpstr>Use Case Diagram - update</vt:lpstr>
      <vt:lpstr>Catalog</vt:lpstr>
      <vt:lpstr>Catalog USER list </vt:lpstr>
      <vt:lpstr>Catalog DEVICE list </vt:lpstr>
      <vt:lpstr>GET method</vt:lpstr>
      <vt:lpstr>PUT method</vt:lpstr>
      <vt:lpstr>POST method</vt:lpstr>
      <vt:lpstr>Update the DeviceList</vt:lpstr>
      <vt:lpstr>Device Connectors</vt:lpstr>
      <vt:lpstr>Battery Charger System Control </vt:lpstr>
      <vt:lpstr>Agenda Control Strategy  Compute the percentage of battery necessary to the specific user each day, according to the Agenda information.</vt:lpstr>
      <vt:lpstr>State Control</vt:lpstr>
      <vt:lpstr>Data Analisys &amp; ThingSpeak</vt:lpstr>
      <vt:lpstr>Node-red</vt:lpstr>
      <vt:lpstr>Telegram Bot </vt:lpstr>
      <vt:lpstr>Telegram Bot </vt:lpstr>
      <vt:lpstr>Telegram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35</cp:revision>
  <dcterms:created xsi:type="dcterms:W3CDTF">2023-05-14T18:09:48Z</dcterms:created>
  <dcterms:modified xsi:type="dcterms:W3CDTF">2023-05-20T11:06:07Z</dcterms:modified>
</cp:coreProperties>
</file>