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2030217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endParaRPr lang="it-IT" sz="1600" dirty="0">
              <a:solidFill>
                <a:schemeClr val="tx1"/>
              </a:solidFill>
            </a:endParaRP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Petrocelli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State Control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r>
              <a:rPr lang="it-IT" dirty="0"/>
              <a:t> &amp; </a:t>
            </a:r>
            <a:r>
              <a:rPr lang="it-IT" dirty="0" err="1"/>
              <a:t>ThingSpeak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80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9" y="857249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Stakeholders: </a:t>
            </a:r>
          </a:p>
          <a:p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F90C4-DF46-6B15-5599-55987A57E2D2}"/>
              </a:ext>
            </a:extLst>
          </p:cNvPr>
          <p:cNvSpPr txBox="1"/>
          <p:nvPr/>
        </p:nvSpPr>
        <p:spPr>
          <a:xfrm flipH="1">
            <a:off x="1428006" y="3620277"/>
            <a:ext cx="2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1157-67C8-46B1-680A-1E66ABD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paradigms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4C96-5D05-6984-BD4E-582D1589E3E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60588"/>
            <a:ext cx="4183063" cy="3881437"/>
          </a:xfrm>
        </p:spPr>
        <p:txBody>
          <a:bodyPr/>
          <a:lstStyle/>
          <a:p>
            <a:r>
              <a:rPr lang="it-IT" dirty="0"/>
              <a:t>REST:</a:t>
            </a:r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CD29-2777-ED7E-115B-8F2A219546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48125" y="2067282"/>
            <a:ext cx="4184650" cy="3881437"/>
          </a:xfrm>
        </p:spPr>
        <p:txBody>
          <a:bodyPr/>
          <a:lstStyle/>
          <a:p>
            <a:r>
              <a:rPr lang="it-IT" dirty="0"/>
              <a:t>MQTT</a:t>
            </a:r>
            <a:br>
              <a:rPr lang="it-IT" dirty="0"/>
            </a:b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163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BA7F9-F60A-2C5D-A1F2-3FB3751E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b="783"/>
          <a:stretch/>
        </p:blipFill>
        <p:spPr>
          <a:xfrm>
            <a:off x="363893" y="1420968"/>
            <a:ext cx="8525899" cy="4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3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0" y="217714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B81DFB4-4A76-3C93-88C3-C7A4018CE5E8}"/>
              </a:ext>
            </a:extLst>
          </p:cNvPr>
          <p:cNvSpPr txBox="1">
            <a:spLocks/>
          </p:cNvSpPr>
          <p:nvPr/>
        </p:nvSpPr>
        <p:spPr>
          <a:xfrm>
            <a:off x="70871" y="913947"/>
            <a:ext cx="4320154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process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them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(On/Off).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the user </a:t>
            </a:r>
            <a:r>
              <a:rPr lang="it-IT" sz="1600" dirty="0" err="1">
                <a:solidFill>
                  <a:schemeClr val="tx1"/>
                </a:solidFill>
              </a:rPr>
              <a:t>want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Awareness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interface</a:t>
            </a:r>
            <a:r>
              <a:rPr lang="it-IT" sz="1600" dirty="0">
                <a:solidFill>
                  <a:schemeClr val="tx1"/>
                </a:solidFill>
              </a:rPr>
              <a:t> (</a:t>
            </a:r>
            <a:r>
              <a:rPr lang="it-IT" sz="1600" dirty="0" err="1">
                <a:solidFill>
                  <a:schemeClr val="tx1"/>
                </a:solidFill>
              </a:rPr>
              <a:t>Node</a:t>
            </a:r>
            <a:r>
              <a:rPr lang="it-IT" sz="1600" dirty="0">
                <a:solidFill>
                  <a:schemeClr val="tx1"/>
                </a:solidFill>
              </a:rPr>
              <a:t>-red and Telegram -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).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of the user and general data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; and </a:t>
            </a:r>
            <a:r>
              <a:rPr lang="it-IT" sz="1600" dirty="0" err="1">
                <a:solidFill>
                  <a:schemeClr val="tx1"/>
                </a:solidFill>
              </a:rPr>
              <a:t>publish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computed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Control Strategy Agenda: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Agenda of the user.  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data and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car must be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logic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reported</a:t>
            </a:r>
            <a:r>
              <a:rPr lang="it-IT" sz="1600" dirty="0">
                <a:solidFill>
                  <a:schemeClr val="tx1"/>
                </a:solidFill>
              </a:rPr>
              <a:t> on the </a:t>
            </a:r>
            <a:r>
              <a:rPr lang="it-IT" sz="1600" dirty="0" err="1">
                <a:solidFill>
                  <a:schemeClr val="tx1"/>
                </a:solidFill>
              </a:rPr>
              <a:t>right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959A-E193-C8AC-906E-32E3540E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218293"/>
            <a:ext cx="7055800" cy="4608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446" y="176865"/>
            <a:ext cx="7647904" cy="1320800"/>
          </a:xfrm>
        </p:spPr>
        <p:txBody>
          <a:bodyPr/>
          <a:lstStyle/>
          <a:p>
            <a:pPr algn="ctr"/>
            <a:r>
              <a:rPr lang="it-IT" dirty="0"/>
              <a:t>Agenda Control Strategy </a:t>
            </a:r>
            <a:br>
              <a:rPr lang="it-IT" dirty="0"/>
            </a:br>
            <a:r>
              <a:rPr lang="it-IT" sz="1600" dirty="0">
                <a:solidFill>
                  <a:schemeClr val="accent2"/>
                </a:solidFill>
              </a:rPr>
              <a:t>Compute the </a:t>
            </a:r>
            <a:r>
              <a:rPr lang="it-IT" sz="1600" dirty="0" err="1">
                <a:solidFill>
                  <a:schemeClr val="accent2"/>
                </a:solidFill>
              </a:rPr>
              <a:t>percentage</a:t>
            </a:r>
            <a:r>
              <a:rPr lang="it-IT" sz="1600" dirty="0">
                <a:solidFill>
                  <a:schemeClr val="accent2"/>
                </a:solidFill>
              </a:rPr>
              <a:t> of </a:t>
            </a:r>
            <a:r>
              <a:rPr lang="it-IT" sz="1600" dirty="0" err="1">
                <a:solidFill>
                  <a:schemeClr val="accent2"/>
                </a:solidFill>
              </a:rPr>
              <a:t>battery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600" dirty="0" err="1">
                <a:solidFill>
                  <a:schemeClr val="accent2"/>
                </a:solidFill>
              </a:rPr>
              <a:t>necessary</a:t>
            </a:r>
            <a:r>
              <a:rPr lang="it-IT" sz="1600" dirty="0">
                <a:solidFill>
                  <a:schemeClr val="accent2"/>
                </a:solidFill>
              </a:rPr>
              <a:t> to the </a:t>
            </a:r>
            <a:r>
              <a:rPr lang="it-IT" sz="1600" dirty="0" err="1">
                <a:solidFill>
                  <a:schemeClr val="accent2"/>
                </a:solidFill>
              </a:rPr>
              <a:t>specific</a:t>
            </a:r>
            <a:r>
              <a:rPr lang="it-IT" sz="1600" dirty="0">
                <a:solidFill>
                  <a:schemeClr val="accent2"/>
                </a:solidFill>
              </a:rPr>
              <a:t> user </a:t>
            </a:r>
            <a:r>
              <a:rPr lang="it-IT" sz="1600" dirty="0" err="1">
                <a:solidFill>
                  <a:schemeClr val="accent2"/>
                </a:solidFill>
              </a:rPr>
              <a:t>each</a:t>
            </a:r>
            <a:r>
              <a:rPr lang="it-IT" sz="1600" dirty="0">
                <a:solidFill>
                  <a:schemeClr val="accent2"/>
                </a:solidFill>
              </a:rPr>
              <a:t> day, </a:t>
            </a:r>
            <a:r>
              <a:rPr lang="it-IT" sz="1600" dirty="0" err="1">
                <a:solidFill>
                  <a:schemeClr val="accent2"/>
                </a:solidFill>
              </a:rPr>
              <a:t>according</a:t>
            </a:r>
            <a:r>
              <a:rPr lang="it-IT" sz="1600" dirty="0">
                <a:solidFill>
                  <a:schemeClr val="accent2"/>
                </a:solidFill>
              </a:rPr>
              <a:t> to the Agenda information.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C9B5BA-BE39-E168-DE6C-C3163865BD58}"/>
              </a:ext>
            </a:extLst>
          </p:cNvPr>
          <p:cNvSpPr txBox="1"/>
          <p:nvPr/>
        </p:nvSpPr>
        <p:spPr>
          <a:xfrm>
            <a:off x="3960446" y="1790488"/>
            <a:ext cx="2218609" cy="30777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Battery</a:t>
            </a:r>
            <a:r>
              <a:rPr lang="it-IT" sz="1400" dirty="0"/>
              <a:t> </a:t>
            </a:r>
            <a:r>
              <a:rPr lang="it-IT" sz="1400" dirty="0" err="1"/>
              <a:t>Capacity</a:t>
            </a:r>
            <a:r>
              <a:rPr lang="it-IT" sz="1400" dirty="0"/>
              <a:t> (KWh)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748514-09BE-B4F4-20C0-C45746093E6C}"/>
              </a:ext>
            </a:extLst>
          </p:cNvPr>
          <p:cNvSpPr txBox="1"/>
          <p:nvPr/>
        </p:nvSpPr>
        <p:spPr>
          <a:xfrm>
            <a:off x="6378963" y="1807088"/>
            <a:ext cx="2757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Battery</a:t>
            </a:r>
            <a:r>
              <a:rPr lang="it-IT" sz="1400" dirty="0"/>
              <a:t> </a:t>
            </a:r>
            <a:r>
              <a:rPr lang="it-IT" sz="1400" dirty="0" err="1"/>
              <a:t>Consumption</a:t>
            </a:r>
            <a:r>
              <a:rPr lang="it-IT" sz="1400" dirty="0"/>
              <a:t> (km/KWh)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407E49-7D56-C64F-9C75-D1CE4A8F3475}"/>
              </a:ext>
            </a:extLst>
          </p:cNvPr>
          <p:cNvCxnSpPr>
            <a:cxnSpLocks/>
            <a:stCxn id="24" idx="2"/>
            <a:endCxn id="27" idx="1"/>
          </p:cNvCxnSpPr>
          <p:nvPr/>
        </p:nvCxnSpPr>
        <p:spPr>
          <a:xfrm rot="16200000" flipH="1">
            <a:off x="4819096" y="2348920"/>
            <a:ext cx="639531" cy="1382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9587E1-AD6B-00BA-CB61-CA8C226A8455}"/>
              </a:ext>
            </a:extLst>
          </p:cNvPr>
          <p:cNvSpPr txBox="1"/>
          <p:nvPr/>
        </p:nvSpPr>
        <p:spPr>
          <a:xfrm>
            <a:off x="5207971" y="2368464"/>
            <a:ext cx="234198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Autonomy</a:t>
            </a:r>
            <a:r>
              <a:rPr lang="it-IT" sz="1400" dirty="0"/>
              <a:t> of the </a:t>
            </a:r>
            <a:r>
              <a:rPr lang="it-IT" sz="1400" dirty="0" err="1"/>
              <a:t>electric</a:t>
            </a:r>
            <a:r>
              <a:rPr lang="it-IT" sz="1400" dirty="0"/>
              <a:t> </a:t>
            </a:r>
            <a:r>
              <a:rPr lang="it-IT" sz="1400" dirty="0" err="1"/>
              <a:t>vehicle</a:t>
            </a:r>
            <a:r>
              <a:rPr lang="it-IT" sz="1400" dirty="0"/>
              <a:t> with 100 % of </a:t>
            </a:r>
            <a:r>
              <a:rPr lang="it-IT" sz="1400" dirty="0" err="1"/>
              <a:t>battery</a:t>
            </a:r>
            <a:r>
              <a:rPr lang="it-IT" sz="1400" dirty="0"/>
              <a:t> (km)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2A65FB-CE40-F8EC-F986-6C320C35518E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>
          <a:xfrm rot="5400000">
            <a:off x="7342466" y="2322354"/>
            <a:ext cx="622931" cy="207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B7CFEE-EB59-AB5C-5B54-E7B7498E20E2}"/>
              </a:ext>
            </a:extLst>
          </p:cNvPr>
          <p:cNvSpPr txBox="1"/>
          <p:nvPr/>
        </p:nvSpPr>
        <p:spPr>
          <a:xfrm>
            <a:off x="5218311" y="3422210"/>
            <a:ext cx="2341984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Km </a:t>
            </a:r>
            <a:r>
              <a:rPr lang="it-IT" sz="1400" dirty="0" err="1">
                <a:solidFill>
                  <a:schemeClr val="tx1"/>
                </a:solidFill>
              </a:rPr>
              <a:t>necessary</a:t>
            </a:r>
            <a:r>
              <a:rPr lang="it-IT" sz="1400" dirty="0">
                <a:solidFill>
                  <a:schemeClr val="tx1"/>
                </a:solidFill>
              </a:rPr>
              <a:t> to cover </a:t>
            </a:r>
            <a:r>
              <a:rPr lang="it-IT" sz="1400" dirty="0" err="1">
                <a:solidFill>
                  <a:schemeClr val="tx1"/>
                </a:solidFill>
              </a:rPr>
              <a:t>all</a:t>
            </a:r>
            <a:r>
              <a:rPr lang="it-IT" sz="1400" dirty="0">
                <a:solidFill>
                  <a:schemeClr val="tx1"/>
                </a:solidFill>
              </a:rPr>
              <a:t> the </a:t>
            </a:r>
            <a:r>
              <a:rPr lang="it-IT" sz="1400" dirty="0" err="1">
                <a:solidFill>
                  <a:schemeClr val="tx1"/>
                </a:solidFill>
              </a:rPr>
              <a:t>daily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appointment</a:t>
            </a:r>
            <a:r>
              <a:rPr lang="it-IT" sz="1400" dirty="0">
                <a:solidFill>
                  <a:schemeClr val="tx1"/>
                </a:solidFill>
              </a:rPr>
              <a:t> &gt; max </a:t>
            </a:r>
            <a:r>
              <a:rPr lang="it-IT" sz="1400" dirty="0" err="1">
                <a:solidFill>
                  <a:schemeClr val="tx1"/>
                </a:solidFill>
              </a:rPr>
              <a:t>autonomy</a:t>
            </a:r>
            <a:r>
              <a:rPr lang="it-IT" sz="1400" dirty="0">
                <a:solidFill>
                  <a:schemeClr val="tx1"/>
                </a:solidFill>
              </a:rPr>
              <a:t> in km of the </a:t>
            </a:r>
            <a:r>
              <a:rPr lang="it-IT" sz="1400" dirty="0" err="1">
                <a:solidFill>
                  <a:schemeClr val="tx1"/>
                </a:solidFill>
              </a:rPr>
              <a:t>user’s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battery</a:t>
            </a:r>
            <a:r>
              <a:rPr lang="it-IT" sz="1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B51237-EF89-1448-092E-600B80A3D173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6378963" y="3107128"/>
            <a:ext cx="10340" cy="3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80491DC-9FD7-03FC-2599-E7CFB8E49BCC}"/>
              </a:ext>
            </a:extLst>
          </p:cNvPr>
          <p:cNvCxnSpPr>
            <a:cxnSpLocks/>
            <a:stCxn id="29" idx="1"/>
            <a:endCxn id="33" idx="0"/>
          </p:cNvCxnSpPr>
          <p:nvPr/>
        </p:nvCxnSpPr>
        <p:spPr>
          <a:xfrm rot="10800000" flipV="1">
            <a:off x="4903811" y="3899264"/>
            <a:ext cx="314500" cy="65523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5C4E0F-FABA-48AB-5476-1396F165C58E}"/>
              </a:ext>
            </a:extLst>
          </p:cNvPr>
          <p:cNvSpPr txBox="1"/>
          <p:nvPr/>
        </p:nvSpPr>
        <p:spPr>
          <a:xfrm>
            <a:off x="3521728" y="4554500"/>
            <a:ext cx="2764165" cy="1169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Send</a:t>
            </a:r>
            <a:r>
              <a:rPr lang="it-IT" sz="1400" dirty="0"/>
              <a:t> an </a:t>
            </a:r>
            <a:r>
              <a:rPr lang="it-IT" sz="1400" dirty="0" err="1"/>
              <a:t>alert</a:t>
            </a:r>
            <a:r>
              <a:rPr lang="it-IT" sz="1400" dirty="0"/>
              <a:t> to </a:t>
            </a:r>
            <a:r>
              <a:rPr lang="it-IT" sz="1400" dirty="0" err="1"/>
              <a:t>communicate</a:t>
            </a:r>
            <a:r>
              <a:rPr lang="it-IT" sz="1400" dirty="0"/>
              <a:t> to the USER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total</a:t>
            </a:r>
            <a:r>
              <a:rPr lang="it-IT" sz="1400" dirty="0"/>
              <a:t> km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too</a:t>
            </a:r>
            <a:r>
              <a:rPr lang="it-IT" sz="1400" dirty="0"/>
              <a:t> high, so </a:t>
            </a:r>
            <a:r>
              <a:rPr lang="it-IT" sz="1400" dirty="0" err="1"/>
              <a:t>could</a:t>
            </a:r>
            <a:r>
              <a:rPr lang="it-IT" sz="1400" dirty="0"/>
              <a:t> be </a:t>
            </a:r>
            <a:r>
              <a:rPr lang="it-IT" sz="1400" dirty="0" err="1"/>
              <a:t>necessary</a:t>
            </a:r>
            <a:r>
              <a:rPr lang="it-IT" sz="1400" dirty="0"/>
              <a:t> to </a:t>
            </a:r>
            <a:r>
              <a:rPr lang="it-IT" sz="1400" dirty="0" err="1"/>
              <a:t>recharge</a:t>
            </a:r>
            <a:r>
              <a:rPr lang="it-IT" sz="1400" dirty="0"/>
              <a:t> the car </a:t>
            </a:r>
            <a:r>
              <a:rPr lang="it-IT" sz="1400" dirty="0" err="1"/>
              <a:t>between</a:t>
            </a:r>
            <a:r>
              <a:rPr lang="it-IT" sz="1400" dirty="0"/>
              <a:t> 2 commitments. 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AC832F3-2007-7053-C3C2-AF501DB9286F}"/>
              </a:ext>
            </a:extLst>
          </p:cNvPr>
          <p:cNvCxnSpPr>
            <a:cxnSpLocks/>
            <a:stCxn id="29" idx="3"/>
            <a:endCxn id="35" idx="0"/>
          </p:cNvCxnSpPr>
          <p:nvPr/>
        </p:nvCxnSpPr>
        <p:spPr>
          <a:xfrm>
            <a:off x="7560295" y="3899264"/>
            <a:ext cx="405564" cy="66619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432199-9E2E-15CD-F5F6-10EEB0BDA3E2}"/>
              </a:ext>
            </a:extLst>
          </p:cNvPr>
          <p:cNvSpPr txBox="1"/>
          <p:nvPr/>
        </p:nvSpPr>
        <p:spPr>
          <a:xfrm>
            <a:off x="6794867" y="4565454"/>
            <a:ext cx="2341984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Send</a:t>
            </a:r>
            <a:r>
              <a:rPr lang="it-IT" sz="1400" dirty="0"/>
              <a:t> to the </a:t>
            </a:r>
            <a:r>
              <a:rPr lang="it-IT" sz="1400" dirty="0" err="1"/>
              <a:t>actuator</a:t>
            </a:r>
            <a:r>
              <a:rPr lang="it-IT" sz="1400" dirty="0"/>
              <a:t> control strategy the </a:t>
            </a:r>
            <a:r>
              <a:rPr lang="it-IT" sz="1400" dirty="0" err="1"/>
              <a:t>value</a:t>
            </a:r>
            <a:r>
              <a:rPr lang="it-IT" sz="1400" dirty="0"/>
              <a:t> of the </a:t>
            </a:r>
            <a:r>
              <a:rPr lang="it-IT" sz="1400" dirty="0" err="1"/>
              <a:t>battery’s</a:t>
            </a:r>
            <a:r>
              <a:rPr lang="it-IT" sz="1400" dirty="0"/>
              <a:t> </a:t>
            </a:r>
            <a:r>
              <a:rPr lang="it-IT" sz="1400" dirty="0" err="1"/>
              <a:t>percentage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 for the following day.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6D50D8-A0C3-86EC-D8BA-C4CC7C76B701}"/>
                  </a:ext>
                </a:extLst>
              </p:cNvPr>
              <p:cNvSpPr txBox="1"/>
              <p:nvPr/>
            </p:nvSpPr>
            <p:spPr>
              <a:xfrm>
                <a:off x="6378963" y="6407719"/>
                <a:ext cx="2701252" cy="329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Battery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𝐸𝑛𝑒𝑟𝑔𝑦𝑁𝑒𝑐𝑒𝑠𝑠𝑎𝑟𝑦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∗100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𝐶𝑎𝑝𝑎𝑐𝑖𝑡𝑦</m:t>
                        </m:r>
                      </m:den>
                    </m:f>
                  </m:oMath>
                </a14:m>
                <a:r>
                  <a:rPr lang="en-US" sz="1400" dirty="0"/>
                  <a:t> [%]</a:t>
                </a:r>
                <a:r>
                  <a:rPr lang="en-US" dirty="0"/>
                  <a:t> </a:t>
                </a:r>
                <a:endParaRPr lang="it-IT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6D50D8-A0C3-86EC-D8BA-C4CC7C76B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63" y="6407719"/>
                <a:ext cx="2701252" cy="329962"/>
              </a:xfrm>
              <a:prstGeom prst="rect">
                <a:avLst/>
              </a:prstGeom>
              <a:blipFill>
                <a:blip r:embed="rId2"/>
                <a:stretch>
                  <a:fillRect l="-4054" t="-5556" b="-185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EF2FF6-CEB5-81FE-779C-CCA57DDC2A77}"/>
                  </a:ext>
                </a:extLst>
              </p:cNvPr>
              <p:cNvSpPr txBox="1"/>
              <p:nvPr/>
            </p:nvSpPr>
            <p:spPr>
              <a:xfrm>
                <a:off x="5889212" y="5931494"/>
                <a:ext cx="3529437" cy="334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EnergyNecessary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𝑁𝑢𝑚𝑏𝑒𝑟𝐾𝑚𝑃𝑒𝑟𝐷𝑎𝑦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US" sz="1400" dirty="0"/>
                  <a:t>[</a:t>
                </a:r>
                <a:r>
                  <a:rPr lang="en-US" sz="1400" dirty="0" err="1"/>
                  <a:t>KWh</a:t>
                </a:r>
                <a:r>
                  <a:rPr lang="en-US" sz="1400" dirty="0"/>
                  <a:t>]</a:t>
                </a:r>
                <a:endParaRPr lang="it-IT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EF2FF6-CEB5-81FE-779C-CCA57DDC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212" y="5931494"/>
                <a:ext cx="3529437" cy="334322"/>
              </a:xfrm>
              <a:prstGeom prst="rect">
                <a:avLst/>
              </a:prstGeom>
              <a:blipFill>
                <a:blip r:embed="rId3"/>
                <a:stretch>
                  <a:fillRect l="-3109" t="-3636" r="-518" b="-18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2A24CF1-C22E-E8B9-1743-F334467F6155}"/>
              </a:ext>
            </a:extLst>
          </p:cNvPr>
          <p:cNvSpPr txBox="1"/>
          <p:nvPr/>
        </p:nvSpPr>
        <p:spPr>
          <a:xfrm>
            <a:off x="4732789" y="3559291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8AD31D-359B-8C07-E6FE-165488ACCCF8}"/>
              </a:ext>
            </a:extLst>
          </p:cNvPr>
          <p:cNvSpPr txBox="1"/>
          <p:nvPr/>
        </p:nvSpPr>
        <p:spPr>
          <a:xfrm>
            <a:off x="7569613" y="3562601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No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A86C7EE-6AE5-F2C5-1C8C-A6EA91259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5" r="1"/>
          <a:stretch/>
        </p:blipFill>
        <p:spPr>
          <a:xfrm>
            <a:off x="9336759" y="1497665"/>
            <a:ext cx="2220796" cy="14773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00FC84-C5DC-1330-6F88-368F119AE9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22712"/>
          <a:stretch/>
        </p:blipFill>
        <p:spPr>
          <a:xfrm>
            <a:off x="9336759" y="3126683"/>
            <a:ext cx="2271401" cy="305499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643C3F9-970D-B9F8-6017-A8CDCF6C5AC9}"/>
              </a:ext>
            </a:extLst>
          </p:cNvPr>
          <p:cNvSpPr txBox="1"/>
          <p:nvPr/>
        </p:nvSpPr>
        <p:spPr>
          <a:xfrm>
            <a:off x="9336759" y="768334"/>
            <a:ext cx="2220796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Catalog</a:t>
            </a:r>
            <a:r>
              <a:rPr lang="it-IT" b="1" dirty="0"/>
              <a:t> Format in User </a:t>
            </a:r>
            <a:r>
              <a:rPr lang="it-IT" b="1" dirty="0" err="1"/>
              <a:t>section</a:t>
            </a:r>
            <a:endParaRPr lang="it-IT" b="1" dirty="0"/>
          </a:p>
        </p:txBody>
      </p:sp>
      <p:sp>
        <p:nvSpPr>
          <p:cNvPr id="77" name="Content Placeholder 5">
            <a:extLst>
              <a:ext uri="{FF2B5EF4-FFF2-40B4-BE49-F238E27FC236}">
                <a16:creationId xmlns:a16="http://schemas.microsoft.com/office/drawing/2014/main" id="{7E3D9AC9-CE83-83BA-BE14-9EC0640E220C}"/>
              </a:ext>
            </a:extLst>
          </p:cNvPr>
          <p:cNvSpPr txBox="1">
            <a:spLocks/>
          </p:cNvSpPr>
          <p:nvPr/>
        </p:nvSpPr>
        <p:spPr>
          <a:xfrm>
            <a:off x="35843" y="1691398"/>
            <a:ext cx="401147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Agenda.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StateControl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give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needed</a:t>
            </a:r>
            <a:r>
              <a:rPr lang="it-IT" sz="1600" dirty="0">
                <a:solidFill>
                  <a:schemeClr val="tx1"/>
                </a:solidFill>
              </a:rPr>
              <a:t> by the user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day. </a:t>
            </a: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132</TotalTime>
  <Words>400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Facet</vt:lpstr>
      <vt:lpstr>Smart Battery Charger</vt:lpstr>
      <vt:lpstr>General information about Smart Battery Charger application</vt:lpstr>
      <vt:lpstr>Communication paradigms used</vt:lpstr>
      <vt:lpstr>Use Case Diagram - proposal</vt:lpstr>
      <vt:lpstr>Use Case Diagram - update</vt:lpstr>
      <vt:lpstr>Catalog</vt:lpstr>
      <vt:lpstr>Device Connectors</vt:lpstr>
      <vt:lpstr>Battery Charger System Control </vt:lpstr>
      <vt:lpstr>Agenda Control Strategy  Compute the percentage of battery necessary to the specific user each day, according to the Agenda information.</vt:lpstr>
      <vt:lpstr>State Control</vt:lpstr>
      <vt:lpstr>Data Analisys &amp; ThingSpeak</vt:lpstr>
      <vt:lpstr>Node-red 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Geraci  Anna</cp:lastModifiedBy>
  <cp:revision>4</cp:revision>
  <dcterms:created xsi:type="dcterms:W3CDTF">2023-05-14T18:09:48Z</dcterms:created>
  <dcterms:modified xsi:type="dcterms:W3CDTF">2023-05-16T22:30:20Z</dcterms:modified>
</cp:coreProperties>
</file>