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5" r:id="rId8"/>
    <p:sldId id="276" r:id="rId9"/>
    <p:sldId id="271" r:id="rId10"/>
    <p:sldId id="277" r:id="rId11"/>
    <p:sldId id="278" r:id="rId12"/>
    <p:sldId id="274" r:id="rId13"/>
    <p:sldId id="279" r:id="rId14"/>
    <p:sldId id="283" r:id="rId15"/>
    <p:sldId id="281" r:id="rId16"/>
    <p:sldId id="284" r:id="rId17"/>
    <p:sldId id="280" r:id="rId18"/>
    <p:sldId id="282" r:id="rId19"/>
    <p:sldId id="285" r:id="rId20"/>
    <p:sldId id="286" r:id="rId21"/>
    <p:sldId id="263" r:id="rId22"/>
    <p:sldId id="268" r:id="rId23"/>
    <p:sldId id="264" r:id="rId24"/>
    <p:sldId id="266" r:id="rId25"/>
    <p:sldId id="265" r:id="rId26"/>
    <p:sldId id="267"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30/05/2023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30/05/2023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30/05/2023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30/05/2023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30/05/2023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30/05/2023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 s297278</a:t>
            </a:r>
          </a:p>
          <a:p>
            <a:pPr algn="l"/>
            <a:r>
              <a:rPr lang="it-IT" sz="1600" dirty="0">
                <a:solidFill>
                  <a:schemeClr val="tx1"/>
                </a:solidFill>
              </a:rPr>
              <a:t>Fabio </a:t>
            </a:r>
            <a:r>
              <a:rPr lang="it-IT" sz="1600" dirty="0" err="1">
                <a:solidFill>
                  <a:schemeClr val="tx1"/>
                </a:solidFill>
              </a:rPr>
              <a:t>Gianino</a:t>
            </a:r>
            <a:endParaRPr lang="it-IT" sz="1600" dirty="0">
              <a:solidFill>
                <a:schemeClr val="tx1"/>
              </a:solidFill>
            </a:endParaRPr>
          </a:p>
          <a:p>
            <a:pPr algn="l"/>
            <a:r>
              <a:rPr lang="it-IT" sz="1600" dirty="0">
                <a:solidFill>
                  <a:schemeClr val="tx1"/>
                </a:solidFill>
              </a:rPr>
              <a:t>Michele Petrocelli</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387873"/>
            <a:ext cx="2130251" cy="1410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76746" y="2203207"/>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152433" y="2233984"/>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355251" y="2686198"/>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cxnSp>
        <p:nvCxnSpPr>
          <p:cNvPr id="47" name="Straight Arrow Connector 46">
            <a:extLst>
              <a:ext uri="{FF2B5EF4-FFF2-40B4-BE49-F238E27FC236}">
                <a16:creationId xmlns:a16="http://schemas.microsoft.com/office/drawing/2014/main" id="{A86EDE2E-5B75-4373-A6BD-8D9F7763B775}"/>
              </a:ext>
            </a:extLst>
          </p:cNvPr>
          <p:cNvCxnSpPr>
            <a:cxnSpLocks/>
            <a:endCxn id="49" idx="1"/>
          </p:cNvCxnSpPr>
          <p:nvPr/>
        </p:nvCxnSpPr>
        <p:spPr>
          <a:xfrm flipV="1">
            <a:off x="4446495" y="2924111"/>
            <a:ext cx="2130251" cy="87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1CE29D2-99EF-4B9D-9B19-95829412C858}"/>
              </a:ext>
            </a:extLst>
          </p:cNvPr>
          <p:cNvSpPr txBox="1"/>
          <p:nvPr/>
        </p:nvSpPr>
        <p:spPr>
          <a:xfrm>
            <a:off x="6576746" y="2739445"/>
            <a:ext cx="1476001" cy="369332"/>
          </a:xfrm>
          <a:prstGeom prst="rect">
            <a:avLst/>
          </a:prstGeom>
          <a:noFill/>
          <a:ln w="19050">
            <a:solidFill>
              <a:schemeClr val="tx1"/>
            </a:solidFill>
          </a:ln>
        </p:spPr>
        <p:txBody>
          <a:bodyPr wrap="square" rtlCol="0">
            <a:spAutoFit/>
          </a:bodyPr>
          <a:lstStyle/>
          <a:p>
            <a:r>
              <a:rPr lang="it-IT" dirty="0"/>
              <a:t>IP/</a:t>
            </a:r>
            <a:r>
              <a:rPr lang="it-IT" dirty="0" err="1"/>
              <a:t>Actuator</a:t>
            </a:r>
            <a:endParaRPr lang="it-IT" dirty="0"/>
          </a:p>
        </p:txBody>
      </p:sp>
    </p:spTree>
    <p:extLst>
      <p:ext uri="{BB962C8B-B14F-4D97-AF65-F5344CB8AC3E}">
        <p14:creationId xmlns:p14="http://schemas.microsoft.com/office/powerpoint/2010/main" val="2839582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
        <p:nvSpPr>
          <p:cNvPr id="6" name="TextBox 5">
            <a:extLst>
              <a:ext uri="{FF2B5EF4-FFF2-40B4-BE49-F238E27FC236}">
                <a16:creationId xmlns:a16="http://schemas.microsoft.com/office/drawing/2014/main" id="{ACF9D6C3-35CA-4F3A-AB45-A680C596E315}"/>
              </a:ext>
            </a:extLst>
          </p:cNvPr>
          <p:cNvSpPr txBox="1"/>
          <p:nvPr/>
        </p:nvSpPr>
        <p:spPr>
          <a:xfrm>
            <a:off x="569757" y="2441388"/>
            <a:ext cx="3845859" cy="1477328"/>
          </a:xfrm>
          <a:prstGeom prst="rect">
            <a:avLst/>
          </a:prstGeom>
          <a:noFill/>
        </p:spPr>
        <p:txBody>
          <a:bodyPr wrap="square" rtlCol="0">
            <a:spAutoFit/>
          </a:bodyPr>
          <a:lstStyle/>
          <a:p>
            <a:r>
              <a:rPr lang="en-US" dirty="0"/>
              <a:t>The </a:t>
            </a:r>
            <a:r>
              <a:rPr lang="en-US" dirty="0" err="1"/>
              <a:t>catalog.json</a:t>
            </a:r>
            <a:r>
              <a:rPr lang="en-US" dirty="0"/>
              <a:t> file has a logic of maintenance that remove all the device that has a ‘</a:t>
            </a:r>
            <a:r>
              <a:rPr lang="en-US" dirty="0" err="1"/>
              <a:t>lastUpdate</a:t>
            </a:r>
            <a:r>
              <a:rPr lang="en-US" dirty="0"/>
              <a:t>’ section with a timestamp older than 120 seconds. </a:t>
            </a:r>
          </a:p>
        </p:txBody>
      </p:sp>
      <p:sp>
        <p:nvSpPr>
          <p:cNvPr id="7" name="TextBox 6">
            <a:extLst>
              <a:ext uri="{FF2B5EF4-FFF2-40B4-BE49-F238E27FC236}">
                <a16:creationId xmlns:a16="http://schemas.microsoft.com/office/drawing/2014/main" id="{5F6CBCE6-5827-4356-89CE-E8C6B93CEA02}"/>
              </a:ext>
            </a:extLst>
          </p:cNvPr>
          <p:cNvSpPr txBox="1"/>
          <p:nvPr/>
        </p:nvSpPr>
        <p:spPr>
          <a:xfrm>
            <a:off x="6221504" y="1116565"/>
            <a:ext cx="2725271" cy="3108543"/>
          </a:xfrm>
          <a:prstGeom prst="rect">
            <a:avLst/>
          </a:prstGeom>
          <a:noFill/>
          <a:ln w="19050">
            <a:solidFill>
              <a:schemeClr val="tx1"/>
            </a:solidFill>
          </a:ln>
        </p:spPr>
        <p:txBody>
          <a:bodyPr wrap="square" rtlCol="0">
            <a:spAutoFit/>
          </a:bodyPr>
          <a:lstStyle/>
          <a:p>
            <a:r>
              <a:rPr lang="it-IT" sz="1400" dirty="0" err="1"/>
              <a:t>Each</a:t>
            </a:r>
            <a:r>
              <a:rPr lang="it-IT" sz="1400" dirty="0"/>
              <a:t> </a:t>
            </a:r>
            <a:r>
              <a:rPr lang="it-IT" sz="1400" dirty="0" err="1"/>
              <a:t>sensor</a:t>
            </a:r>
            <a:r>
              <a:rPr lang="it-IT" sz="1400" dirty="0"/>
              <a:t> sample with a </a:t>
            </a:r>
            <a:r>
              <a:rPr lang="it-IT" sz="1400" dirty="0" err="1"/>
              <a:t>period</a:t>
            </a:r>
            <a:r>
              <a:rPr lang="it-IT" sz="1400" dirty="0"/>
              <a:t> of 5 seconds and </a:t>
            </a:r>
            <a:r>
              <a:rPr lang="it-IT" sz="1400" dirty="0" err="1"/>
              <a:t>through</a:t>
            </a:r>
            <a:r>
              <a:rPr lang="it-IT" sz="1400" dirty="0"/>
              <a:t>:</a:t>
            </a:r>
          </a:p>
          <a:p>
            <a:pPr marL="285750" indent="-285750">
              <a:buFont typeface="Arial" panose="020B0604020202020204" pitchFamily="34" charset="0"/>
              <a:buChar char="•"/>
            </a:pPr>
            <a:r>
              <a:rPr lang="it-IT" sz="1400" dirty="0"/>
              <a:t>The PUT </a:t>
            </a:r>
            <a:r>
              <a:rPr lang="it-IT" sz="1400" dirty="0" err="1"/>
              <a:t>method</a:t>
            </a:r>
            <a:r>
              <a:rPr lang="it-IT" sz="1400" dirty="0"/>
              <a:t> Update the Device List with the </a:t>
            </a:r>
            <a:r>
              <a:rPr lang="it-IT" sz="1400" dirty="0" err="1"/>
              <a:t>value</a:t>
            </a:r>
            <a:r>
              <a:rPr lang="it-IT" sz="1400" dirty="0"/>
              <a:t> </a:t>
            </a:r>
            <a:r>
              <a:rPr lang="it-IT" sz="1400" dirty="0" err="1"/>
              <a:t>sampled</a:t>
            </a:r>
            <a:r>
              <a:rPr lang="it-IT" sz="1400" dirty="0"/>
              <a:t> and the </a:t>
            </a:r>
            <a:r>
              <a:rPr lang="it-IT" sz="1400" dirty="0" err="1"/>
              <a:t>timestamp</a:t>
            </a:r>
            <a:r>
              <a:rPr lang="it-IT" sz="1400" dirty="0"/>
              <a:t>.</a:t>
            </a:r>
          </a:p>
          <a:p>
            <a:pPr marL="285750" indent="-285750">
              <a:buFont typeface="Arial" panose="020B0604020202020204" pitchFamily="34" charset="0"/>
              <a:buChar char="•"/>
            </a:pPr>
            <a:r>
              <a:rPr lang="it-IT" sz="1400" dirty="0"/>
              <a:t>The POST </a:t>
            </a:r>
            <a:r>
              <a:rPr lang="it-IT" sz="1400" dirty="0" err="1"/>
              <a:t>publish</a:t>
            </a:r>
            <a:r>
              <a:rPr lang="it-IT" sz="1400" dirty="0"/>
              <a:t> the </a:t>
            </a:r>
            <a:r>
              <a:rPr lang="it-IT" sz="1400" dirty="0" err="1"/>
              <a:t>json</a:t>
            </a:r>
            <a:r>
              <a:rPr lang="it-IT" sz="1400" dirty="0"/>
              <a:t> with </a:t>
            </a:r>
            <a:r>
              <a:rPr lang="it-IT" sz="1400" dirty="0" err="1"/>
              <a:t>all</a:t>
            </a:r>
            <a:r>
              <a:rPr lang="it-IT" sz="1400" dirty="0"/>
              <a:t> the </a:t>
            </a:r>
            <a:r>
              <a:rPr lang="it-IT" sz="1400" dirty="0" err="1"/>
              <a:t>useful</a:t>
            </a:r>
            <a:r>
              <a:rPr lang="it-IT" sz="1400" dirty="0"/>
              <a:t> information </a:t>
            </a:r>
            <a:r>
              <a:rPr lang="it-IT" sz="1400" dirty="0" err="1"/>
              <a:t>about</a:t>
            </a:r>
            <a:r>
              <a:rPr lang="it-IT" sz="1400" dirty="0"/>
              <a:t> </a:t>
            </a:r>
            <a:r>
              <a:rPr lang="it-IT" sz="1400" dirty="0" err="1"/>
              <a:t>it</a:t>
            </a:r>
            <a:r>
              <a:rPr lang="it-IT" sz="1400" dirty="0"/>
              <a:t>. The </a:t>
            </a:r>
            <a:r>
              <a:rPr lang="it-IT" sz="1400" dirty="0" err="1"/>
              <a:t>application</a:t>
            </a:r>
            <a:r>
              <a:rPr lang="it-IT" sz="1400" dirty="0"/>
              <a:t> check </a:t>
            </a:r>
            <a:r>
              <a:rPr lang="it-IT" sz="1400" dirty="0" err="1"/>
              <a:t>if</a:t>
            </a:r>
            <a:r>
              <a:rPr lang="it-IT" sz="1400" dirty="0"/>
              <a:t> </a:t>
            </a:r>
            <a:r>
              <a:rPr lang="it-IT" sz="1400" dirty="0" err="1"/>
              <a:t>it</a:t>
            </a:r>
            <a:r>
              <a:rPr lang="it-IT" sz="1400" dirty="0"/>
              <a:t> </a:t>
            </a:r>
            <a:r>
              <a:rPr lang="it-IT" sz="1400" dirty="0" err="1"/>
              <a:t>is</a:t>
            </a:r>
            <a:r>
              <a:rPr lang="it-IT" sz="1400" dirty="0"/>
              <a:t> </a:t>
            </a:r>
            <a:r>
              <a:rPr lang="it-IT" sz="1400" dirty="0" err="1"/>
              <a:t>already</a:t>
            </a:r>
            <a:r>
              <a:rPr lang="it-IT" sz="1400" dirty="0"/>
              <a:t> </a:t>
            </a:r>
            <a:r>
              <a:rPr lang="it-IT" sz="1400" dirty="0" err="1"/>
              <a:t>present</a:t>
            </a:r>
            <a:r>
              <a:rPr lang="it-IT" sz="1400" dirty="0"/>
              <a:t> in the list or </a:t>
            </a:r>
            <a:r>
              <a:rPr lang="it-IT" sz="1400" dirty="0" err="1"/>
              <a:t>not</a:t>
            </a:r>
            <a:r>
              <a:rPr lang="it-IT" sz="1400" dirty="0"/>
              <a:t> </a:t>
            </a:r>
            <a:r>
              <a:rPr lang="it-IT" sz="1400" dirty="0" err="1"/>
              <a:t>through</a:t>
            </a:r>
            <a:r>
              <a:rPr lang="it-IT" sz="1400" dirty="0"/>
              <a:t> </a:t>
            </a:r>
            <a:r>
              <a:rPr lang="it-IT" sz="1400" dirty="0" err="1"/>
              <a:t>thte</a:t>
            </a:r>
            <a:r>
              <a:rPr lang="it-IT" sz="1400" dirty="0"/>
              <a:t> Device ID.</a:t>
            </a:r>
          </a:p>
        </p:txBody>
      </p:sp>
      <p:sp>
        <p:nvSpPr>
          <p:cNvPr id="8" name="TextBox 7">
            <a:extLst>
              <a:ext uri="{FF2B5EF4-FFF2-40B4-BE49-F238E27FC236}">
                <a16:creationId xmlns:a16="http://schemas.microsoft.com/office/drawing/2014/main" id="{1E43F8C3-5BC2-4326-A89B-20EC4C45D80E}"/>
              </a:ext>
            </a:extLst>
          </p:cNvPr>
          <p:cNvSpPr txBox="1"/>
          <p:nvPr/>
        </p:nvSpPr>
        <p:spPr>
          <a:xfrm>
            <a:off x="6221504" y="5226307"/>
            <a:ext cx="2725271" cy="1169551"/>
          </a:xfrm>
          <a:prstGeom prst="rect">
            <a:avLst/>
          </a:prstGeom>
          <a:noFill/>
          <a:ln w="19050">
            <a:solidFill>
              <a:schemeClr val="tx1"/>
            </a:solidFill>
          </a:ln>
        </p:spPr>
        <p:txBody>
          <a:bodyPr wrap="square" rtlCol="0">
            <a:spAutoFit/>
          </a:bodyPr>
          <a:lstStyle/>
          <a:p>
            <a:r>
              <a:rPr lang="it-IT" sz="1400" dirty="0" err="1"/>
              <a:t>If</a:t>
            </a:r>
            <a:r>
              <a:rPr lang="it-IT" sz="1400" dirty="0"/>
              <a:t> a </a:t>
            </a:r>
            <a:r>
              <a:rPr lang="it-IT" sz="1400" dirty="0" err="1"/>
              <a:t>sensor</a:t>
            </a:r>
            <a:r>
              <a:rPr lang="it-IT" sz="1400" dirty="0"/>
              <a:t> </a:t>
            </a:r>
            <a:r>
              <a:rPr lang="it-IT" sz="1400" dirty="0" err="1"/>
              <a:t>does</a:t>
            </a:r>
            <a:r>
              <a:rPr lang="it-IT" sz="1400" dirty="0"/>
              <a:t> </a:t>
            </a:r>
            <a:r>
              <a:rPr lang="it-IT" sz="1400" dirty="0" err="1"/>
              <a:t>not</a:t>
            </a:r>
            <a:r>
              <a:rPr lang="it-IT" sz="1400" dirty="0"/>
              <a:t> work for more </a:t>
            </a:r>
            <a:r>
              <a:rPr lang="it-IT" sz="1400" dirty="0" err="1"/>
              <a:t>than</a:t>
            </a:r>
            <a:r>
              <a:rPr lang="it-IT" sz="1400" dirty="0"/>
              <a:t> 120 seconds, </a:t>
            </a:r>
            <a:r>
              <a:rPr lang="it-IT" sz="1400" dirty="0" err="1"/>
              <a:t>was</a:t>
            </a:r>
            <a:r>
              <a:rPr lang="it-IT" sz="1400" dirty="0"/>
              <a:t> </a:t>
            </a:r>
            <a:r>
              <a:rPr lang="it-IT" sz="1400" dirty="0" err="1"/>
              <a:t>deleted</a:t>
            </a:r>
            <a:r>
              <a:rPr lang="it-IT" sz="1400" dirty="0"/>
              <a:t> from the Device List </a:t>
            </a:r>
            <a:r>
              <a:rPr lang="it-IT" sz="1400" dirty="0" err="1"/>
              <a:t>because</a:t>
            </a:r>
            <a:r>
              <a:rPr lang="it-IT" sz="1400" dirty="0"/>
              <a:t> </a:t>
            </a:r>
            <a:r>
              <a:rPr lang="it-IT" sz="1400" dirty="0" err="1"/>
              <a:t>it</a:t>
            </a:r>
            <a:r>
              <a:rPr lang="it-IT" sz="1400" dirty="0"/>
              <a:t> </a:t>
            </a:r>
            <a:r>
              <a:rPr lang="it-IT" sz="1400" dirty="0" err="1"/>
              <a:t>was</a:t>
            </a:r>
            <a:r>
              <a:rPr lang="it-IT" sz="1400" dirty="0"/>
              <a:t> </a:t>
            </a:r>
            <a:r>
              <a:rPr lang="it-IT" sz="1400" dirty="0" err="1"/>
              <a:t>useless</a:t>
            </a:r>
            <a:r>
              <a:rPr lang="it-IT" sz="1400" dirty="0"/>
              <a:t>, to the </a:t>
            </a:r>
            <a:r>
              <a:rPr lang="it-IT" sz="1400" dirty="0" err="1"/>
              <a:t>objective</a:t>
            </a:r>
            <a:r>
              <a:rPr lang="it-IT" sz="1400" dirty="0"/>
              <a:t> of the </a:t>
            </a:r>
            <a:r>
              <a:rPr lang="it-IT" sz="1400" dirty="0" err="1"/>
              <a:t>application</a:t>
            </a:r>
            <a:r>
              <a:rPr lang="it-IT" sz="1400" dirty="0"/>
              <a:t>. </a:t>
            </a:r>
          </a:p>
        </p:txBody>
      </p:sp>
      <p:cxnSp>
        <p:nvCxnSpPr>
          <p:cNvPr id="10" name="Straight Arrow Connector 9">
            <a:extLst>
              <a:ext uri="{FF2B5EF4-FFF2-40B4-BE49-F238E27FC236}">
                <a16:creationId xmlns:a16="http://schemas.microsoft.com/office/drawing/2014/main" id="{3DB990D5-9597-49CA-BE3A-B83CFF9ABED3}"/>
              </a:ext>
            </a:extLst>
          </p:cNvPr>
          <p:cNvCxnSpPr>
            <a:stCxn id="7" idx="2"/>
            <a:endCxn id="8" idx="0"/>
          </p:cNvCxnSpPr>
          <p:nvPr/>
        </p:nvCxnSpPr>
        <p:spPr>
          <a:xfrm>
            <a:off x="7584140" y="4225108"/>
            <a:ext cx="0" cy="10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r>
              <a:rPr lang="it-IT" dirty="0"/>
              <a:t>: </a:t>
            </a:r>
            <a:r>
              <a:rPr lang="it-IT" dirty="0" err="1"/>
              <a:t>sensors</a:t>
            </a:r>
            <a:endParaRPr lang="it-IT" dirty="0"/>
          </a:p>
        </p:txBody>
      </p:sp>
      <p:sp>
        <p:nvSpPr>
          <p:cNvPr id="3" name="Segnaposto contenuto 2">
            <a:extLst>
              <a:ext uri="{FF2B5EF4-FFF2-40B4-BE49-F238E27FC236}">
                <a16:creationId xmlns:a16="http://schemas.microsoft.com/office/drawing/2014/main" id="{2BAF9DBD-089A-2408-D363-8C46A70A6D86}"/>
              </a:ext>
            </a:extLst>
          </p:cNvPr>
          <p:cNvSpPr>
            <a:spLocks noGrp="1"/>
          </p:cNvSpPr>
          <p:nvPr>
            <p:ph idx="1"/>
          </p:nvPr>
        </p:nvSpPr>
        <p:spPr>
          <a:xfrm>
            <a:off x="998176" y="1488613"/>
            <a:ext cx="8596668" cy="3880773"/>
          </a:xfrm>
        </p:spPr>
        <p:txBody>
          <a:bodyPr>
            <a:normAutofit fontScale="92500"/>
          </a:bodyPr>
          <a:lstStyle/>
          <a:p>
            <a:pPr marL="0" indent="0">
              <a:buNone/>
            </a:pPr>
            <a:r>
              <a:rPr lang="it-IT" sz="2800" dirty="0" err="1"/>
              <a:t>Each</a:t>
            </a:r>
            <a:r>
              <a:rPr lang="it-IT" sz="2800" dirty="0"/>
              <a:t> </a:t>
            </a:r>
            <a:r>
              <a:rPr lang="it-IT" sz="2800" dirty="0" err="1"/>
              <a:t>sensor</a:t>
            </a:r>
            <a:r>
              <a:rPr lang="it-IT" sz="2800" dirty="0"/>
              <a:t> </a:t>
            </a:r>
            <a:r>
              <a:rPr lang="it-IT" sz="2800" dirty="0" err="1"/>
              <a:t>uses</a:t>
            </a:r>
            <a:r>
              <a:rPr lang="it-IT" sz="2800" dirty="0"/>
              <a:t>:</a:t>
            </a:r>
          </a:p>
          <a:p>
            <a:r>
              <a:rPr lang="it-IT" sz="2800" dirty="0"/>
              <a:t>REST: to </a:t>
            </a:r>
            <a:r>
              <a:rPr lang="it-IT" sz="2800" dirty="0" err="1"/>
              <a:t>communicate</a:t>
            </a:r>
            <a:r>
              <a:rPr lang="it-IT" sz="2800" dirty="0"/>
              <a:t> with the server and update the </a:t>
            </a:r>
            <a:r>
              <a:rPr lang="it-IT" sz="2800" dirty="0" err="1"/>
              <a:t>catalog</a:t>
            </a:r>
            <a:r>
              <a:rPr lang="it-IT" sz="2800" dirty="0"/>
              <a:t> </a:t>
            </a:r>
            <a:r>
              <a:rPr lang="it-IT" sz="2800" dirty="0" err="1"/>
              <a:t>at</a:t>
            </a:r>
            <a:r>
              <a:rPr lang="it-IT" sz="2800" dirty="0"/>
              <a:t> </a:t>
            </a:r>
            <a:r>
              <a:rPr lang="it-IT" sz="2800" dirty="0" err="1"/>
              <a:t>each</a:t>
            </a:r>
            <a:r>
              <a:rPr lang="it-IT" sz="2800" dirty="0"/>
              <a:t> new </a:t>
            </a:r>
            <a:r>
              <a:rPr lang="it-IT" sz="2800" dirty="0" err="1"/>
              <a:t>occurrence</a:t>
            </a:r>
            <a:r>
              <a:rPr lang="it-IT" sz="2800" dirty="0"/>
              <a:t> of a </a:t>
            </a:r>
            <a:r>
              <a:rPr lang="it-IT" sz="2800" dirty="0" err="1"/>
              <a:t>measurement</a:t>
            </a:r>
            <a:endParaRPr lang="it-IT" sz="2800" dirty="0"/>
          </a:p>
          <a:p>
            <a:r>
              <a:rPr lang="it-IT" sz="2800" dirty="0"/>
              <a:t>MQTT: to </a:t>
            </a:r>
            <a:r>
              <a:rPr lang="it-IT" sz="2800" dirty="0" err="1"/>
              <a:t>transmit</a:t>
            </a:r>
            <a:r>
              <a:rPr lang="it-IT" sz="2800" dirty="0"/>
              <a:t> the </a:t>
            </a:r>
            <a:r>
              <a:rPr lang="it-IT" sz="2800" dirty="0" err="1"/>
              <a:t>values</a:t>
            </a:r>
            <a:r>
              <a:rPr lang="it-IT" sz="2800" dirty="0"/>
              <a:t> </a:t>
            </a:r>
            <a:r>
              <a:rPr lang="it-IT" sz="2800" dirty="0" err="1"/>
              <a:t>detected</a:t>
            </a:r>
            <a:r>
              <a:rPr lang="it-IT" sz="2800" dirty="0"/>
              <a:t> to the </a:t>
            </a:r>
            <a:r>
              <a:rPr lang="it-IT" sz="2800" dirty="0" err="1"/>
              <a:t>actors</a:t>
            </a:r>
            <a:r>
              <a:rPr lang="it-IT" sz="2800" dirty="0"/>
              <a:t> </a:t>
            </a:r>
            <a:r>
              <a:rPr lang="it-IT" sz="2800" dirty="0" err="1"/>
              <a:t>that</a:t>
            </a:r>
            <a:r>
              <a:rPr lang="it-IT" sz="2800" dirty="0"/>
              <a:t> use </a:t>
            </a:r>
            <a:r>
              <a:rPr lang="it-IT" sz="2800" dirty="0" err="1"/>
              <a:t>them</a:t>
            </a:r>
            <a:r>
              <a:rPr lang="it-IT" sz="2800" dirty="0"/>
              <a:t> (control strategy, </a:t>
            </a:r>
            <a:r>
              <a:rPr lang="it-IT" sz="2800" dirty="0" err="1"/>
              <a:t>ThingSpeak</a:t>
            </a:r>
            <a:r>
              <a:rPr lang="it-IT" sz="2800" dirty="0"/>
              <a:t>)</a:t>
            </a:r>
          </a:p>
          <a:p>
            <a:endParaRPr lang="it-IT" sz="2800" dirty="0"/>
          </a:p>
          <a:p>
            <a:pPr marL="0" indent="0">
              <a:buNone/>
            </a:pPr>
            <a:r>
              <a:rPr lang="it-IT" sz="2800" dirty="0"/>
              <a:t>In </a:t>
            </a:r>
            <a:r>
              <a:rPr lang="it-IT" sz="2800" dirty="0" err="1"/>
              <a:t>order</a:t>
            </a:r>
            <a:r>
              <a:rPr lang="it-IT" sz="2800" dirty="0"/>
              <a:t> to do </a:t>
            </a:r>
            <a:r>
              <a:rPr lang="it-IT" sz="2800" dirty="0" err="1"/>
              <a:t>this</a:t>
            </a:r>
            <a:r>
              <a:rPr lang="it-IT" sz="2800" dirty="0"/>
              <a:t>, some </a:t>
            </a:r>
            <a:r>
              <a:rPr lang="it-IT" sz="2800" dirty="0" err="1"/>
              <a:t>different</a:t>
            </a:r>
            <a:r>
              <a:rPr lang="it-IT" sz="2800" dirty="0"/>
              <a:t> Python classes are </a:t>
            </a:r>
            <a:r>
              <a:rPr lang="it-IT" sz="2800" dirty="0" err="1"/>
              <a:t>used</a:t>
            </a:r>
            <a:r>
              <a:rPr lang="it-IT" sz="2800" dirty="0"/>
              <a:t>.</a:t>
            </a:r>
          </a:p>
        </p:txBody>
      </p:sp>
    </p:spTree>
    <p:extLst>
      <p:ext uri="{BB962C8B-B14F-4D97-AF65-F5344CB8AC3E}">
        <p14:creationId xmlns:p14="http://schemas.microsoft.com/office/powerpoint/2010/main" val="176761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78F2BA-9AC1-8F8D-EC3F-C640325510FD}"/>
              </a:ext>
            </a:extLst>
          </p:cNvPr>
          <p:cNvSpPr>
            <a:spLocks noGrp="1"/>
          </p:cNvSpPr>
          <p:nvPr>
            <p:ph type="title"/>
          </p:nvPr>
        </p:nvSpPr>
        <p:spPr/>
        <p:txBody>
          <a:bodyPr/>
          <a:lstStyle/>
          <a:p>
            <a:r>
              <a:rPr lang="it-IT" dirty="0" err="1"/>
              <a:t>Sensors</a:t>
            </a:r>
            <a:r>
              <a:rPr lang="it-IT" dirty="0"/>
              <a:t> </a:t>
            </a:r>
            <a:r>
              <a:rPr lang="it-IT" dirty="0" err="1"/>
              <a:t>taxonomy</a:t>
            </a:r>
            <a:endParaRPr lang="it-IT" dirty="0"/>
          </a:p>
        </p:txBody>
      </p:sp>
      <p:graphicFrame>
        <p:nvGraphicFramePr>
          <p:cNvPr id="3" name="Tabella 4">
            <a:extLst>
              <a:ext uri="{FF2B5EF4-FFF2-40B4-BE49-F238E27FC236}">
                <a16:creationId xmlns:a16="http://schemas.microsoft.com/office/drawing/2014/main" id="{D947C8A7-4FA6-6C2E-693E-7FC59A660AF1}"/>
              </a:ext>
            </a:extLst>
          </p:cNvPr>
          <p:cNvGraphicFramePr>
            <a:graphicFrameLocks/>
          </p:cNvGraphicFramePr>
          <p:nvPr/>
        </p:nvGraphicFramePr>
        <p:xfrm>
          <a:off x="713572" y="1519645"/>
          <a:ext cx="10801093" cy="3322320"/>
        </p:xfrm>
        <a:graphic>
          <a:graphicData uri="http://schemas.openxmlformats.org/drawingml/2006/table">
            <a:tbl>
              <a:tblPr firstRow="1" bandRow="1">
                <a:tableStyleId>{5C22544A-7EE6-4342-B048-85BDC9FD1C3A}</a:tableStyleId>
              </a:tblPr>
              <a:tblGrid>
                <a:gridCol w="1232674">
                  <a:extLst>
                    <a:ext uri="{9D8B030D-6E8A-4147-A177-3AD203B41FA5}">
                      <a16:colId xmlns:a16="http://schemas.microsoft.com/office/drawing/2014/main" val="4291415236"/>
                    </a:ext>
                  </a:extLst>
                </a:gridCol>
                <a:gridCol w="1501629">
                  <a:extLst>
                    <a:ext uri="{9D8B030D-6E8A-4147-A177-3AD203B41FA5}">
                      <a16:colId xmlns:a16="http://schemas.microsoft.com/office/drawing/2014/main" val="3855231606"/>
                    </a:ext>
                  </a:extLst>
                </a:gridCol>
                <a:gridCol w="1149292">
                  <a:extLst>
                    <a:ext uri="{9D8B030D-6E8A-4147-A177-3AD203B41FA5}">
                      <a16:colId xmlns:a16="http://schemas.microsoft.com/office/drawing/2014/main" val="3519135861"/>
                    </a:ext>
                  </a:extLst>
                </a:gridCol>
                <a:gridCol w="2939761">
                  <a:extLst>
                    <a:ext uri="{9D8B030D-6E8A-4147-A177-3AD203B41FA5}">
                      <a16:colId xmlns:a16="http://schemas.microsoft.com/office/drawing/2014/main" val="2899806718"/>
                    </a:ext>
                  </a:extLst>
                </a:gridCol>
                <a:gridCol w="3977737">
                  <a:extLst>
                    <a:ext uri="{9D8B030D-6E8A-4147-A177-3AD203B41FA5}">
                      <a16:colId xmlns:a16="http://schemas.microsoft.com/office/drawing/2014/main" val="2616642421"/>
                    </a:ext>
                  </a:extLst>
                </a:gridCol>
              </a:tblGrid>
              <a:tr h="370840">
                <a:tc>
                  <a:txBody>
                    <a:bodyPr/>
                    <a:lstStyle/>
                    <a:p>
                      <a:r>
                        <a:rPr lang="it-IT" sz="1400" dirty="0"/>
                        <a:t>MEASURED QUANTITY</a:t>
                      </a:r>
                    </a:p>
                  </a:txBody>
                  <a:tcPr/>
                </a:tc>
                <a:tc>
                  <a:txBody>
                    <a:bodyPr/>
                    <a:lstStyle/>
                    <a:p>
                      <a:r>
                        <a:rPr lang="it-IT" sz="1400" dirty="0"/>
                        <a:t>MEASUREMENT UNIT</a:t>
                      </a:r>
                    </a:p>
                  </a:txBody>
                  <a:tcPr/>
                </a:tc>
                <a:tc>
                  <a:txBody>
                    <a:bodyPr/>
                    <a:lstStyle/>
                    <a:p>
                      <a:r>
                        <a:rPr lang="it-IT" sz="1400" dirty="0"/>
                        <a:t>SIMULATED</a:t>
                      </a:r>
                    </a:p>
                  </a:txBody>
                  <a:tcPr/>
                </a:tc>
                <a:tc>
                  <a:txBody>
                    <a:bodyPr/>
                    <a:lstStyle/>
                    <a:p>
                      <a:r>
                        <a:rPr lang="it-IT" sz="1400" dirty="0"/>
                        <a:t>MQTT </a:t>
                      </a:r>
                      <a:r>
                        <a:rPr lang="it-IT" sz="1400" dirty="0" err="1"/>
                        <a:t>topic</a:t>
                      </a:r>
                      <a:r>
                        <a:rPr lang="it-IT" sz="1400" dirty="0"/>
                        <a:t> (after …/</a:t>
                      </a:r>
                      <a:r>
                        <a:rPr lang="it-IT" sz="1400" dirty="0" err="1">
                          <a:latin typeface="Courier New" panose="02070309020205020404" pitchFamily="49" charset="0"/>
                          <a:cs typeface="Courier New" panose="02070309020205020404" pitchFamily="49" charset="0"/>
                        </a:rPr>
                        <a:t>sensor</a:t>
                      </a:r>
                      <a:r>
                        <a:rPr lang="it-IT" sz="1400" dirty="0"/>
                        <a:t>)</a:t>
                      </a:r>
                    </a:p>
                  </a:txBody>
                  <a:tcPr/>
                </a:tc>
                <a:tc>
                  <a:txBody>
                    <a:bodyPr/>
                    <a:lstStyle/>
                    <a:p>
                      <a:r>
                        <a:rPr lang="it-IT" sz="1400" dirty="0" err="1"/>
                        <a:t>Usage</a:t>
                      </a:r>
                      <a:endParaRPr lang="it-IT" sz="1400" dirty="0"/>
                    </a:p>
                  </a:txBody>
                  <a:tcPr/>
                </a:tc>
                <a:extLst>
                  <a:ext uri="{0D108BD9-81ED-4DB2-BD59-A6C34878D82A}">
                    <a16:rowId xmlns:a16="http://schemas.microsoft.com/office/drawing/2014/main" val="3059068130"/>
                  </a:ext>
                </a:extLst>
              </a:tr>
              <a:tr h="370840">
                <a:tc>
                  <a:txBody>
                    <a:bodyPr/>
                    <a:lstStyle/>
                    <a:p>
                      <a:r>
                        <a:rPr lang="it-IT" sz="1400" dirty="0"/>
                        <a:t>Temperature</a:t>
                      </a:r>
                    </a:p>
                  </a:txBody>
                  <a:tcPr/>
                </a:tc>
                <a:tc>
                  <a:txBody>
                    <a:bodyPr/>
                    <a:lstStyle/>
                    <a:p>
                      <a:r>
                        <a:rPr lang="it-IT" sz="1400" dirty="0"/>
                        <a:t>Celsius degrees (°C)</a:t>
                      </a:r>
                    </a:p>
                  </a:txBody>
                  <a:tcPr/>
                </a:tc>
                <a:tc>
                  <a:txBody>
                    <a:bodyPr/>
                    <a:lstStyle/>
                    <a:p>
                      <a:r>
                        <a:rPr lang="it-IT" sz="1400" dirty="0"/>
                        <a:t>Yes or no</a:t>
                      </a:r>
                    </a:p>
                  </a:txBody>
                  <a:tcPr/>
                </a:tc>
                <a:tc>
                  <a:txBody>
                    <a:bodyPr/>
                    <a:lstStyle/>
                    <a:p>
                      <a:r>
                        <a:rPr lang="it-IT" sz="1400" dirty="0">
                          <a:latin typeface="Courier New" panose="02070309020205020404" pitchFamily="49" charset="0"/>
                          <a:cs typeface="Courier New" panose="02070309020205020404" pitchFamily="49" charset="0"/>
                        </a:rPr>
                        <a:t>/temperature </a:t>
                      </a:r>
                      <a:r>
                        <a:rPr lang="it-IT" sz="1400" dirty="0"/>
                        <a:t>(</a:t>
                      </a:r>
                      <a:r>
                        <a:rPr lang="it-IT" sz="1400" dirty="0" err="1"/>
                        <a:t>environment</a:t>
                      </a:r>
                      <a:r>
                        <a:rPr lang="it-IT" sz="1400" dirty="0"/>
                        <a:t>)</a:t>
                      </a:r>
                    </a:p>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temperatureB</a:t>
                      </a:r>
                      <a:r>
                        <a:rPr lang="it-IT" sz="1400" dirty="0">
                          <a:latin typeface="Courier New" panose="02070309020205020404" pitchFamily="49" charset="0"/>
                          <a:cs typeface="Courier New" panose="02070309020205020404" pitchFamily="49" charset="0"/>
                        </a:rPr>
                        <a:t> </a:t>
                      </a:r>
                      <a:r>
                        <a:rPr lang="it-IT" sz="1400" dirty="0"/>
                        <a:t>(</a:t>
                      </a:r>
                      <a:r>
                        <a:rPr lang="it-IT" sz="1400" dirty="0" err="1"/>
                        <a:t>battery</a:t>
                      </a:r>
                      <a:r>
                        <a:rPr lang="it-IT" sz="1400" dirty="0"/>
                        <a:t>)</a:t>
                      </a:r>
                    </a:p>
                  </a:txBody>
                  <a:tcPr/>
                </a:tc>
                <a:tc>
                  <a:txBody>
                    <a:bodyPr/>
                    <a:lstStyle/>
                    <a:p>
                      <a:r>
                        <a:rPr lang="it-IT" sz="1400" dirty="0"/>
                        <a:t>Air </a:t>
                      </a:r>
                      <a:r>
                        <a:rPr lang="it-IT" sz="1400" dirty="0" err="1"/>
                        <a:t>conditioning</a:t>
                      </a:r>
                      <a:r>
                        <a:rPr lang="it-IT" sz="1400" dirty="0"/>
                        <a:t> control (</a:t>
                      </a:r>
                      <a:r>
                        <a:rPr lang="it-IT" sz="1400" dirty="0" err="1"/>
                        <a:t>environment</a:t>
                      </a:r>
                      <a:r>
                        <a:rPr lang="it-IT" sz="1400" dirty="0"/>
                        <a:t> T </a:t>
                      </a:r>
                      <a:r>
                        <a:rPr lang="it-IT" sz="1400" dirty="0" err="1"/>
                        <a:t>sensor</a:t>
                      </a:r>
                      <a:r>
                        <a:rPr lang="it-IT" sz="1400" dirty="0"/>
                        <a:t>)</a:t>
                      </a:r>
                    </a:p>
                    <a:p>
                      <a:r>
                        <a:rPr lang="it-IT" sz="1400" dirty="0" err="1"/>
                        <a:t>Battery</a:t>
                      </a:r>
                      <a:r>
                        <a:rPr lang="it-IT" sz="1400" dirty="0"/>
                        <a:t> </a:t>
                      </a:r>
                      <a:r>
                        <a:rPr lang="it-IT" sz="1400" dirty="0" err="1"/>
                        <a:t>charger</a:t>
                      </a:r>
                      <a:r>
                        <a:rPr lang="it-IT" sz="1400" dirty="0"/>
                        <a:t> control (</a:t>
                      </a:r>
                      <a:r>
                        <a:rPr lang="it-IT" sz="1400" dirty="0" err="1"/>
                        <a:t>battery</a:t>
                      </a:r>
                      <a:r>
                        <a:rPr lang="it-IT" sz="1400" dirty="0"/>
                        <a:t> T </a:t>
                      </a:r>
                      <a:r>
                        <a:rPr lang="it-IT" sz="1400" dirty="0" err="1"/>
                        <a:t>sensor</a:t>
                      </a:r>
                      <a:r>
                        <a:rPr lang="it-IT" sz="1400" dirty="0"/>
                        <a:t>)</a:t>
                      </a:r>
                    </a:p>
                  </a:txBody>
                  <a:tcPr/>
                </a:tc>
                <a:extLst>
                  <a:ext uri="{0D108BD9-81ED-4DB2-BD59-A6C34878D82A}">
                    <a16:rowId xmlns:a16="http://schemas.microsoft.com/office/drawing/2014/main" val="42709734"/>
                  </a:ext>
                </a:extLst>
              </a:tr>
              <a:tr h="370840">
                <a:tc>
                  <a:txBody>
                    <a:bodyPr/>
                    <a:lstStyle/>
                    <a:p>
                      <a:r>
                        <a:rPr lang="it-IT" sz="1400" dirty="0" err="1"/>
                        <a:t>Presence</a:t>
                      </a:r>
                      <a:endParaRPr lang="it-IT" sz="1400" dirty="0"/>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presence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Presence</a:t>
                      </a:r>
                      <a:r>
                        <a:rPr lang="it-IT" sz="1400" dirty="0"/>
                        <a:t> of the car in the garage (</a:t>
                      </a:r>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1886307998"/>
                  </a:ext>
                </a:extLst>
              </a:tr>
              <a:tr h="370840">
                <a:tc>
                  <a:txBody>
                    <a:bodyPr/>
                    <a:lstStyle/>
                    <a:p>
                      <a:r>
                        <a:rPr lang="it-IT" sz="1400" dirty="0" err="1"/>
                        <a:t>Battery</a:t>
                      </a:r>
                      <a:r>
                        <a:rPr lang="it-IT" sz="1400" dirty="0"/>
                        <a:t> </a:t>
                      </a:r>
                      <a:r>
                        <a:rPr lang="it-IT" sz="1400" dirty="0" err="1"/>
                        <a:t>percentage</a:t>
                      </a:r>
                      <a:endParaRPr lang="it-IT" sz="1400" dirty="0"/>
                    </a:p>
                  </a:txBody>
                  <a:tcPr/>
                </a:tc>
                <a:tc>
                  <a:txBody>
                    <a:bodyPr/>
                    <a:lstStyle/>
                    <a:p>
                      <a:r>
                        <a:rPr lang="it-IT" sz="1400" dirty="0" err="1"/>
                        <a:t>Percent</a:t>
                      </a:r>
                      <a:r>
                        <a:rPr lang="it-IT" sz="1400" dirty="0"/>
                        <a:t> (%)</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battery</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960121331"/>
                  </a:ext>
                </a:extLst>
              </a:tr>
              <a:tr h="370840">
                <a:tc>
                  <a:txBody>
                    <a:bodyPr/>
                    <a:lstStyle/>
                    <a:p>
                      <a:r>
                        <a:rPr lang="it-IT" sz="1400" dirty="0"/>
                        <a:t>Light (</a:t>
                      </a:r>
                      <a:r>
                        <a:rPr lang="it-IT" sz="1400" dirty="0" err="1"/>
                        <a:t>photons</a:t>
                      </a:r>
                      <a:r>
                        <a:rPr lang="it-IT" sz="1400" dirty="0"/>
                        <a:t>)</a:t>
                      </a:r>
                    </a:p>
                  </a:txBody>
                  <a:tcPr/>
                </a:tc>
                <a:tc>
                  <a:txBody>
                    <a:bodyPr/>
                    <a:lstStyle/>
                    <a:p>
                      <a:r>
                        <a:rPr lang="it-IT" sz="1400" dirty="0" err="1"/>
                        <a:t>Adimensional</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photon</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t>Checks </a:t>
                      </a:r>
                      <a:r>
                        <a:rPr lang="it-IT" sz="1400" dirty="0" err="1"/>
                        <a:t>whether</a:t>
                      </a:r>
                      <a:r>
                        <a:rPr lang="it-IT" sz="1400" dirty="0"/>
                        <a:t> the </a:t>
                      </a:r>
                      <a:r>
                        <a:rPr lang="it-IT" sz="1400" dirty="0" err="1"/>
                        <a:t>sunlight</a:t>
                      </a:r>
                      <a:r>
                        <a:rPr lang="it-IT" sz="1400" dirty="0"/>
                        <a:t> </a:t>
                      </a:r>
                      <a:r>
                        <a:rPr lang="it-IT" sz="1400" dirty="0" err="1"/>
                        <a:t>radiation</a:t>
                      </a:r>
                      <a:r>
                        <a:rPr lang="it-IT" sz="1400" dirty="0"/>
                        <a:t> </a:t>
                      </a:r>
                      <a:r>
                        <a:rPr lang="it-IT" sz="1400" dirty="0" err="1"/>
                        <a:t>is</a:t>
                      </a:r>
                      <a:r>
                        <a:rPr lang="it-IT" sz="1400" dirty="0"/>
                        <a:t> </a:t>
                      </a:r>
                      <a:r>
                        <a:rPr lang="it-IT" sz="1400" dirty="0" err="1"/>
                        <a:t>sufficient</a:t>
                      </a:r>
                      <a:r>
                        <a:rPr lang="it-IT" sz="1400" dirty="0"/>
                        <a:t> to </a:t>
                      </a:r>
                      <a:r>
                        <a:rPr lang="it-IT" sz="1400" dirty="0" err="1"/>
                        <a:t>allow</a:t>
                      </a:r>
                      <a:r>
                        <a:rPr lang="it-IT" sz="1400" dirty="0"/>
                        <a:t> low-cost </a:t>
                      </a:r>
                      <a:r>
                        <a:rPr lang="it-IT" sz="1400" dirty="0" err="1"/>
                        <a:t>battery</a:t>
                      </a:r>
                      <a:r>
                        <a:rPr lang="it-IT" sz="1400" dirty="0"/>
                        <a:t> </a:t>
                      </a:r>
                      <a:r>
                        <a:rPr lang="it-IT" sz="1400" dirty="0" err="1"/>
                        <a:t>charging</a:t>
                      </a:r>
                      <a:r>
                        <a:rPr lang="it-IT" sz="1400" dirty="0"/>
                        <a:t> in non-</a:t>
                      </a:r>
                      <a:r>
                        <a:rPr lang="it-IT" sz="1400" dirty="0" err="1"/>
                        <a:t>urgent</a:t>
                      </a:r>
                      <a:r>
                        <a:rPr lang="it-IT" sz="1400" dirty="0"/>
                        <a:t> situations</a:t>
                      </a:r>
                    </a:p>
                  </a:txBody>
                  <a:tcPr/>
                </a:tc>
                <a:extLst>
                  <a:ext uri="{0D108BD9-81ED-4DB2-BD59-A6C34878D82A}">
                    <a16:rowId xmlns:a16="http://schemas.microsoft.com/office/drawing/2014/main" val="1104870406"/>
                  </a:ext>
                </a:extLst>
              </a:tr>
              <a:tr h="370840">
                <a:tc>
                  <a:txBody>
                    <a:bodyPr/>
                    <a:lstStyle/>
                    <a:p>
                      <a:r>
                        <a:rPr lang="it-IT" sz="1400" dirty="0"/>
                        <a:t>Switch state</a:t>
                      </a:r>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really</a:t>
                      </a:r>
                      <a:r>
                        <a:rPr lang="it-IT" sz="1400" dirty="0"/>
                        <a:t> a </a:t>
                      </a:r>
                      <a:r>
                        <a:rPr lang="it-IT" sz="1400" dirty="0" err="1"/>
                        <a:t>sensor</a:t>
                      </a:r>
                      <a:r>
                        <a:rPr lang="it-IT" sz="1400" dirty="0"/>
                        <a:t>, </a:t>
                      </a:r>
                      <a:r>
                        <a:rPr lang="it-IT" sz="1400" dirty="0" err="1"/>
                        <a:t>it</a:t>
                      </a:r>
                      <a:r>
                        <a:rPr lang="it-IT" sz="1400" dirty="0"/>
                        <a:t> </a:t>
                      </a:r>
                      <a:r>
                        <a:rPr lang="it-IT" sz="1400" dirty="0" err="1"/>
                        <a:t>only</a:t>
                      </a:r>
                      <a:r>
                        <a:rPr lang="it-IT" sz="1400" dirty="0"/>
                        <a:t> acts </a:t>
                      </a:r>
                      <a:r>
                        <a:rPr lang="it-IT" sz="1400" dirty="0" err="1"/>
                        <a:t>as</a:t>
                      </a:r>
                      <a:r>
                        <a:rPr lang="it-IT" sz="1400" dirty="0"/>
                        <a:t> one for some </a:t>
                      </a:r>
                      <a:r>
                        <a:rPr lang="it-IT" sz="1400" dirty="0" err="1"/>
                        <a:t>aspects</a:t>
                      </a:r>
                      <a:endParaRPr lang="it-IT" sz="1400" dirty="0"/>
                    </a:p>
                  </a:txBody>
                  <a:tcPr/>
                </a:tc>
                <a:tc>
                  <a:txBody>
                    <a:bodyPr/>
                    <a:lstStyle/>
                    <a:p>
                      <a:r>
                        <a:rPr lang="it-IT" sz="1400" dirty="0"/>
                        <a:t>Checks </a:t>
                      </a:r>
                      <a:r>
                        <a:rPr lang="it-IT" sz="1400" dirty="0" err="1"/>
                        <a:t>whether</a:t>
                      </a:r>
                      <a:r>
                        <a:rPr lang="it-IT" sz="1400" dirty="0"/>
                        <a:t> </a:t>
                      </a:r>
                      <a:r>
                        <a:rPr lang="it-IT" sz="1400" dirty="0" err="1"/>
                        <a:t>manual</a:t>
                      </a:r>
                      <a:r>
                        <a:rPr lang="it-IT" sz="1400" dirty="0"/>
                        <a:t> </a:t>
                      </a:r>
                      <a:r>
                        <a:rPr lang="it-IT" sz="1400" dirty="0" err="1"/>
                        <a:t>charge</a:t>
                      </a:r>
                      <a:r>
                        <a:rPr lang="it-IT" sz="1400" dirty="0"/>
                        <a:t> switch </a:t>
                      </a:r>
                      <a:r>
                        <a:rPr lang="it-IT" sz="1400" dirty="0" err="1"/>
                        <a:t>is</a:t>
                      </a:r>
                      <a:r>
                        <a:rPr lang="it-IT" sz="1400" dirty="0"/>
                        <a:t> on or off (</a:t>
                      </a:r>
                      <a:r>
                        <a:rPr lang="it-IT" sz="1400" dirty="0" err="1"/>
                        <a:t>relevant</a:t>
                      </a:r>
                      <a:r>
                        <a:rPr lang="it-IT" sz="1400" dirty="0"/>
                        <a:t> </a:t>
                      </a:r>
                      <a:r>
                        <a:rPr lang="it-IT" sz="1400" dirty="0" err="1"/>
                        <a:t>when</a:t>
                      </a:r>
                      <a:r>
                        <a:rPr lang="it-IT" sz="1400" dirty="0"/>
                        <a:t> </a:t>
                      </a:r>
                      <a:r>
                        <a:rPr lang="it-IT" sz="1400" dirty="0" err="1"/>
                        <a:t>actuator</a:t>
                      </a:r>
                      <a:r>
                        <a:rPr lang="it-IT" sz="1400" dirty="0"/>
                        <a:t> state flag == 2)</a:t>
                      </a:r>
                    </a:p>
                  </a:txBody>
                  <a:tcPr/>
                </a:tc>
                <a:extLst>
                  <a:ext uri="{0D108BD9-81ED-4DB2-BD59-A6C34878D82A}">
                    <a16:rowId xmlns:a16="http://schemas.microsoft.com/office/drawing/2014/main" val="3264300495"/>
                  </a:ext>
                </a:extLst>
              </a:tr>
            </a:tbl>
          </a:graphicData>
        </a:graphic>
      </p:graphicFrame>
      <p:sp>
        <p:nvSpPr>
          <p:cNvPr id="4" name="Segnaposto piè di pagina 4">
            <a:extLst>
              <a:ext uri="{FF2B5EF4-FFF2-40B4-BE49-F238E27FC236}">
                <a16:creationId xmlns:a16="http://schemas.microsoft.com/office/drawing/2014/main" id="{522A9791-E033-F474-9B9A-6A3AF7A72098}"/>
              </a:ext>
            </a:extLst>
          </p:cNvPr>
          <p:cNvSpPr>
            <a:spLocks noGrp="1"/>
          </p:cNvSpPr>
          <p:nvPr>
            <p:ph type="ftr" sz="quarter" idx="11"/>
          </p:nvPr>
        </p:nvSpPr>
        <p:spPr>
          <a:xfrm>
            <a:off x="677334" y="5069542"/>
            <a:ext cx="8757600" cy="365125"/>
          </a:xfrm>
        </p:spPr>
        <p:txBody>
          <a:bodyPr/>
          <a:lstStyle/>
          <a:p>
            <a:r>
              <a:rPr lang="en-US" sz="1200" dirty="0"/>
              <a:t>* Light sensor is a photoresistor, whose resistance value is higher when there is less light. Thus the Arduino or Raspberry Pi ADC detects higher values for dimmer light conditions. The detected value is proportional </a:t>
            </a:r>
          </a:p>
        </p:txBody>
      </p:sp>
    </p:spTree>
    <p:extLst>
      <p:ext uri="{BB962C8B-B14F-4D97-AF65-F5344CB8AC3E}">
        <p14:creationId xmlns:p14="http://schemas.microsoft.com/office/powerpoint/2010/main" val="1352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2406F9B2-E3C7-82BC-612C-AE4B5B741DAB}"/>
              </a:ext>
            </a:extLst>
          </p:cNvPr>
          <p:cNvSpPr/>
          <p:nvPr/>
        </p:nvSpPr>
        <p:spPr>
          <a:xfrm>
            <a:off x="7432646" y="1686188"/>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D411A7F9-85EC-85B4-0A98-A61DE6A4F5BA}"/>
              </a:ext>
            </a:extLst>
          </p:cNvPr>
          <p:cNvSpPr/>
          <p:nvPr/>
        </p:nvSpPr>
        <p:spPr>
          <a:xfrm>
            <a:off x="1233182" y="1442906"/>
            <a:ext cx="4618200" cy="4890782"/>
          </a:xfrm>
          <a:prstGeom prst="rect">
            <a:avLst/>
          </a:prstGeom>
          <a:solidFill>
            <a:srgbClr val="90C22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01D6B4B-4183-5E0C-45B2-B48A27652B9E}"/>
              </a:ext>
            </a:extLst>
          </p:cNvPr>
          <p:cNvSpPr>
            <a:spLocks noGrp="1"/>
          </p:cNvSpPr>
          <p:nvPr>
            <p:ph type="title"/>
          </p:nvPr>
        </p:nvSpPr>
        <p:spPr/>
        <p:txBody>
          <a:bodyPr/>
          <a:lstStyle/>
          <a:p>
            <a:r>
              <a:rPr lang="it-IT" dirty="0" err="1"/>
              <a:t>Sensors</a:t>
            </a:r>
            <a:r>
              <a:rPr lang="it-IT" dirty="0"/>
              <a:t> </a:t>
            </a:r>
            <a:r>
              <a:rPr lang="it-IT" dirty="0" err="1"/>
              <a:t>overview</a:t>
            </a:r>
            <a:endParaRPr lang="it-IT" dirty="0"/>
          </a:p>
        </p:txBody>
      </p:sp>
      <p:sp>
        <p:nvSpPr>
          <p:cNvPr id="3" name="Rettangolo 2">
            <a:extLst>
              <a:ext uri="{FF2B5EF4-FFF2-40B4-BE49-F238E27FC236}">
                <a16:creationId xmlns:a16="http://schemas.microsoft.com/office/drawing/2014/main" id="{3F4B1A21-474C-7082-7D13-A9995EC1F704}"/>
              </a:ext>
            </a:extLst>
          </p:cNvPr>
          <p:cNvSpPr/>
          <p:nvPr/>
        </p:nvSpPr>
        <p:spPr>
          <a:xfrm>
            <a:off x="1695450" y="1790700"/>
            <a:ext cx="3530891"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50AD625B-5EA3-C21E-D88A-BE82646E6585}"/>
              </a:ext>
            </a:extLst>
          </p:cNvPr>
          <p:cNvSpPr txBox="1"/>
          <p:nvPr/>
        </p:nvSpPr>
        <p:spPr>
          <a:xfrm>
            <a:off x="1695449" y="1790700"/>
            <a:ext cx="2306099" cy="369332"/>
          </a:xfrm>
          <a:prstGeom prst="rect">
            <a:avLst/>
          </a:prstGeom>
          <a:noFill/>
        </p:spPr>
        <p:txBody>
          <a:bodyPr wrap="square" rtlCol="0">
            <a:spAutoFit/>
          </a:bodyPr>
          <a:lstStyle/>
          <a:p>
            <a:r>
              <a:rPr lang="it-IT" dirty="0" err="1">
                <a:latin typeface="Consolas" panose="020B0609020204030204" pitchFamily="49" charset="0"/>
                <a:cs typeface="Courier New" panose="02070309020205020404" pitchFamily="49" charset="0"/>
              </a:rPr>
              <a:t>SensorPublisher</a:t>
            </a:r>
            <a:endParaRPr lang="it-IT" sz="20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3F9870C-EA2D-91D2-454E-52D10E81DBF6}"/>
              </a:ext>
            </a:extLst>
          </p:cNvPr>
          <p:cNvSpPr txBox="1"/>
          <p:nvPr/>
        </p:nvSpPr>
        <p:spPr>
          <a:xfrm>
            <a:off x="3003695" y="2198698"/>
            <a:ext cx="1971973" cy="64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r>
              <a:rPr lang="it-IT" dirty="0" err="1">
                <a:solidFill>
                  <a:sysClr val="windowText" lastClr="000000"/>
                </a:solidFill>
                <a:latin typeface="Consolas" panose="020B0609020204030204" pitchFamily="49" charset="0"/>
              </a:rPr>
              <a:t>CatalogUpdater</a:t>
            </a:r>
            <a:endParaRPr lang="it-IT" dirty="0">
              <a:solidFill>
                <a:sysClr val="windowText" lastClr="000000"/>
              </a:solidFill>
              <a:latin typeface="Consolas" panose="020B0609020204030204" pitchFamily="49" charset="0"/>
            </a:endParaRPr>
          </a:p>
        </p:txBody>
      </p:sp>
      <p:sp>
        <p:nvSpPr>
          <p:cNvPr id="6" name="CasellaDiTesto 5">
            <a:extLst>
              <a:ext uri="{FF2B5EF4-FFF2-40B4-BE49-F238E27FC236}">
                <a16:creationId xmlns:a16="http://schemas.microsoft.com/office/drawing/2014/main" id="{CDCEAD7E-A67D-F515-0956-8620874D4F3D}"/>
              </a:ext>
            </a:extLst>
          </p:cNvPr>
          <p:cNvSpPr txBox="1"/>
          <p:nvPr/>
        </p:nvSpPr>
        <p:spPr>
          <a:xfrm>
            <a:off x="7876115" y="2139975"/>
            <a:ext cx="1853967" cy="72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pPr algn="ctr"/>
            <a:r>
              <a:rPr lang="it-IT" dirty="0" err="1">
                <a:solidFill>
                  <a:schemeClr val="bg1"/>
                </a:solidFill>
                <a:latin typeface="Consolas" panose="020B0609020204030204" pitchFamily="49" charset="0"/>
              </a:rPr>
              <a:t>CatalogServer</a:t>
            </a:r>
            <a:endParaRPr lang="it-IT" dirty="0">
              <a:solidFill>
                <a:schemeClr val="bg1"/>
              </a:solidFill>
              <a:latin typeface="Consolas" panose="020B0609020204030204" pitchFamily="49" charset="0"/>
            </a:endParaRPr>
          </a:p>
        </p:txBody>
      </p:sp>
      <p:cxnSp>
        <p:nvCxnSpPr>
          <p:cNvPr id="8" name="Connettore 2 7">
            <a:extLst>
              <a:ext uri="{FF2B5EF4-FFF2-40B4-BE49-F238E27FC236}">
                <a16:creationId xmlns:a16="http://schemas.microsoft.com/office/drawing/2014/main" id="{73B6CBE8-BA84-9024-7C68-CB8B94C77D45}"/>
              </a:ext>
            </a:extLst>
          </p:cNvPr>
          <p:cNvCxnSpPr/>
          <p:nvPr/>
        </p:nvCxnSpPr>
        <p:spPr>
          <a:xfrm>
            <a:off x="4975668" y="2298583"/>
            <a:ext cx="2900447" cy="0"/>
          </a:xfrm>
          <a:prstGeom prst="straightConnector1">
            <a:avLst/>
          </a:prstGeom>
          <a:ln>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10" name="Connettore 2 9">
            <a:extLst>
              <a:ext uri="{FF2B5EF4-FFF2-40B4-BE49-F238E27FC236}">
                <a16:creationId xmlns:a16="http://schemas.microsoft.com/office/drawing/2014/main" id="{081AD662-0E6F-0752-95CF-028C91148932}"/>
              </a:ext>
            </a:extLst>
          </p:cNvPr>
          <p:cNvCxnSpPr/>
          <p:nvPr/>
        </p:nvCxnSpPr>
        <p:spPr>
          <a:xfrm flipH="1">
            <a:off x="4975668" y="2709644"/>
            <a:ext cx="290044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CasellaDiTesto 10">
            <a:extLst>
              <a:ext uri="{FF2B5EF4-FFF2-40B4-BE49-F238E27FC236}">
                <a16:creationId xmlns:a16="http://schemas.microsoft.com/office/drawing/2014/main" id="{CC60D26D-9131-4829-9163-D1501C298509}"/>
              </a:ext>
            </a:extLst>
          </p:cNvPr>
          <p:cNvSpPr txBox="1"/>
          <p:nvPr/>
        </p:nvSpPr>
        <p:spPr>
          <a:xfrm>
            <a:off x="5880683" y="1996283"/>
            <a:ext cx="1442906" cy="338554"/>
          </a:xfrm>
          <a:prstGeom prst="rect">
            <a:avLst/>
          </a:prstGeom>
          <a:noFill/>
        </p:spPr>
        <p:txBody>
          <a:bodyPr wrap="square" rtlCol="0">
            <a:spAutoFit/>
          </a:bodyPr>
          <a:lstStyle/>
          <a:p>
            <a:r>
              <a:rPr lang="it-IT" sz="1600" dirty="0"/>
              <a:t>REST </a:t>
            </a:r>
            <a:r>
              <a:rPr lang="it-IT" sz="1600" dirty="0" err="1"/>
              <a:t>request</a:t>
            </a:r>
            <a:endParaRPr lang="it-IT" dirty="0"/>
          </a:p>
        </p:txBody>
      </p:sp>
      <p:sp>
        <p:nvSpPr>
          <p:cNvPr id="12" name="CasellaDiTesto 11">
            <a:extLst>
              <a:ext uri="{FF2B5EF4-FFF2-40B4-BE49-F238E27FC236}">
                <a16:creationId xmlns:a16="http://schemas.microsoft.com/office/drawing/2014/main" id="{B38E1BF0-272A-344E-220B-72430725989D}"/>
              </a:ext>
            </a:extLst>
          </p:cNvPr>
          <p:cNvSpPr txBox="1"/>
          <p:nvPr/>
        </p:nvSpPr>
        <p:spPr>
          <a:xfrm>
            <a:off x="5851382" y="2679914"/>
            <a:ext cx="1501507" cy="338554"/>
          </a:xfrm>
          <a:prstGeom prst="rect">
            <a:avLst/>
          </a:prstGeom>
          <a:noFill/>
        </p:spPr>
        <p:txBody>
          <a:bodyPr wrap="square" rtlCol="0">
            <a:spAutoFit/>
          </a:bodyPr>
          <a:lstStyle/>
          <a:p>
            <a:r>
              <a:rPr lang="it-IT" sz="1600" dirty="0"/>
              <a:t>REST </a:t>
            </a:r>
            <a:r>
              <a:rPr lang="it-IT" sz="1600" dirty="0" err="1"/>
              <a:t>response</a:t>
            </a:r>
            <a:endParaRPr lang="it-IT" dirty="0"/>
          </a:p>
        </p:txBody>
      </p:sp>
      <p:sp>
        <p:nvSpPr>
          <p:cNvPr id="14" name="CasellaDiTesto 13">
            <a:extLst>
              <a:ext uri="{FF2B5EF4-FFF2-40B4-BE49-F238E27FC236}">
                <a16:creationId xmlns:a16="http://schemas.microsoft.com/office/drawing/2014/main" id="{6A0E760A-7DD5-6B07-719C-3CAA49E5C30E}"/>
              </a:ext>
            </a:extLst>
          </p:cNvPr>
          <p:cNvSpPr txBox="1"/>
          <p:nvPr/>
        </p:nvSpPr>
        <p:spPr>
          <a:xfrm>
            <a:off x="3003695" y="5964356"/>
            <a:ext cx="914400" cy="369332"/>
          </a:xfrm>
          <a:prstGeom prst="rect">
            <a:avLst/>
          </a:prstGeom>
          <a:noFill/>
        </p:spPr>
        <p:txBody>
          <a:bodyPr wrap="square" rtlCol="0">
            <a:spAutoFit/>
          </a:bodyPr>
          <a:lstStyle/>
          <a:p>
            <a:pPr algn="ctr"/>
            <a:r>
              <a:rPr lang="it-IT" dirty="0"/>
              <a:t>Device</a:t>
            </a:r>
          </a:p>
        </p:txBody>
      </p:sp>
      <p:sp>
        <p:nvSpPr>
          <p:cNvPr id="15" name="Rettangolo 14">
            <a:extLst>
              <a:ext uri="{FF2B5EF4-FFF2-40B4-BE49-F238E27FC236}">
                <a16:creationId xmlns:a16="http://schemas.microsoft.com/office/drawing/2014/main" id="{8E6FCDA6-593C-2B9F-903D-5933CCEBED67}"/>
              </a:ext>
            </a:extLst>
          </p:cNvPr>
          <p:cNvSpPr/>
          <p:nvPr/>
        </p:nvSpPr>
        <p:spPr>
          <a:xfrm>
            <a:off x="2182011" y="4534251"/>
            <a:ext cx="2306098" cy="126673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EA1F6D8B-FCCB-4467-4AFB-88156F249627}"/>
              </a:ext>
            </a:extLst>
          </p:cNvPr>
          <p:cNvSpPr txBox="1"/>
          <p:nvPr/>
        </p:nvSpPr>
        <p:spPr>
          <a:xfrm>
            <a:off x="2659746" y="4967564"/>
            <a:ext cx="1350628" cy="400110"/>
          </a:xfrm>
          <a:prstGeom prst="rect">
            <a:avLst/>
          </a:prstGeom>
          <a:noFill/>
        </p:spPr>
        <p:txBody>
          <a:bodyPr wrap="square" rtlCol="0">
            <a:spAutoFit/>
          </a:bodyPr>
          <a:lstStyle/>
          <a:p>
            <a:pPr algn="ctr"/>
            <a:r>
              <a:rPr lang="it-IT" sz="2000" dirty="0">
                <a:latin typeface="Consolas" panose="020B0609020204030204" pitchFamily="49" charset="0"/>
              </a:rPr>
              <a:t>Sensor</a:t>
            </a:r>
            <a:endParaRPr lang="it-IT" dirty="0">
              <a:latin typeface="Consolas" panose="020B0609020204030204" pitchFamily="49" charset="0"/>
            </a:endParaRPr>
          </a:p>
        </p:txBody>
      </p:sp>
      <p:sp>
        <p:nvSpPr>
          <p:cNvPr id="18" name="CasellaDiTesto 17">
            <a:extLst>
              <a:ext uri="{FF2B5EF4-FFF2-40B4-BE49-F238E27FC236}">
                <a16:creationId xmlns:a16="http://schemas.microsoft.com/office/drawing/2014/main" id="{B9575213-3F23-0AC0-F5A9-CDAB1E621CE8}"/>
              </a:ext>
            </a:extLst>
          </p:cNvPr>
          <p:cNvSpPr txBox="1"/>
          <p:nvPr/>
        </p:nvSpPr>
        <p:spPr>
          <a:xfrm>
            <a:off x="8271545" y="3528772"/>
            <a:ext cx="1157681" cy="369332"/>
          </a:xfrm>
          <a:prstGeom prst="rect">
            <a:avLst/>
          </a:prstGeom>
          <a:noFill/>
        </p:spPr>
        <p:txBody>
          <a:bodyPr wrap="square" rtlCol="0">
            <a:spAutoFit/>
          </a:bodyPr>
          <a:lstStyle/>
          <a:p>
            <a:pPr algn="ctr"/>
            <a:r>
              <a:rPr lang="it-IT" dirty="0"/>
              <a:t>Server</a:t>
            </a:r>
          </a:p>
        </p:txBody>
      </p:sp>
      <p:cxnSp>
        <p:nvCxnSpPr>
          <p:cNvPr id="20" name="Connettore 2 19">
            <a:extLst>
              <a:ext uri="{FF2B5EF4-FFF2-40B4-BE49-F238E27FC236}">
                <a16:creationId xmlns:a16="http://schemas.microsoft.com/office/drawing/2014/main" id="{404FFF83-EA3A-ECAE-2572-617173CED586}"/>
              </a:ext>
            </a:extLst>
          </p:cNvPr>
          <p:cNvCxnSpPr/>
          <p:nvPr/>
        </p:nvCxnSpPr>
        <p:spPr>
          <a:xfrm>
            <a:off x="5004969" y="3429000"/>
            <a:ext cx="2318620" cy="14986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6FBDE64E-25FD-DA79-3E03-4CCF3C83E9AF}"/>
              </a:ext>
            </a:extLst>
          </p:cNvPr>
          <p:cNvSpPr txBox="1"/>
          <p:nvPr/>
        </p:nvSpPr>
        <p:spPr>
          <a:xfrm rot="2025689">
            <a:off x="5499044" y="3948148"/>
            <a:ext cx="1660145" cy="338554"/>
          </a:xfrm>
          <a:prstGeom prst="rect">
            <a:avLst/>
          </a:prstGeom>
          <a:noFill/>
        </p:spPr>
        <p:txBody>
          <a:bodyPr wrap="square" rtlCol="0">
            <a:spAutoFit/>
          </a:bodyPr>
          <a:lstStyle/>
          <a:p>
            <a:r>
              <a:rPr lang="it-IT" sz="1600" dirty="0"/>
              <a:t>MQTT </a:t>
            </a:r>
            <a:r>
              <a:rPr lang="it-IT" sz="1600" dirty="0" err="1"/>
              <a:t>publish</a:t>
            </a:r>
            <a:endParaRPr lang="it-IT" sz="1600" dirty="0"/>
          </a:p>
        </p:txBody>
      </p:sp>
      <p:sp>
        <p:nvSpPr>
          <p:cNvPr id="22" name="Rettangolo 21">
            <a:extLst>
              <a:ext uri="{FF2B5EF4-FFF2-40B4-BE49-F238E27FC236}">
                <a16:creationId xmlns:a16="http://schemas.microsoft.com/office/drawing/2014/main" id="{EEA8B468-0DEB-362D-2E9B-2519E3A75C05}"/>
              </a:ext>
            </a:extLst>
          </p:cNvPr>
          <p:cNvSpPr/>
          <p:nvPr/>
        </p:nvSpPr>
        <p:spPr>
          <a:xfrm>
            <a:off x="7319893" y="4386437"/>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A2CA449C-8CE2-2D8E-ACCD-1313270B9E60}"/>
              </a:ext>
            </a:extLst>
          </p:cNvPr>
          <p:cNvSpPr txBox="1"/>
          <p:nvPr/>
        </p:nvSpPr>
        <p:spPr>
          <a:xfrm>
            <a:off x="7627343" y="4759247"/>
            <a:ext cx="1775962" cy="369332"/>
          </a:xfrm>
          <a:prstGeom prst="rect">
            <a:avLst/>
          </a:prstGeom>
          <a:noFill/>
        </p:spPr>
        <p:txBody>
          <a:bodyPr wrap="square" rtlCol="0">
            <a:spAutoFit/>
          </a:bodyPr>
          <a:lstStyle/>
          <a:p>
            <a:pPr algn="ctr"/>
            <a:r>
              <a:rPr lang="it-IT" dirty="0"/>
              <a:t>Message broker</a:t>
            </a:r>
          </a:p>
        </p:txBody>
      </p:sp>
      <p:cxnSp>
        <p:nvCxnSpPr>
          <p:cNvPr id="25" name="Connettore 2 24">
            <a:extLst>
              <a:ext uri="{FF2B5EF4-FFF2-40B4-BE49-F238E27FC236}">
                <a16:creationId xmlns:a16="http://schemas.microsoft.com/office/drawing/2014/main" id="{2AE13806-C452-E479-09CF-DAE1436CC33E}"/>
              </a:ext>
            </a:extLst>
          </p:cNvPr>
          <p:cNvCxnSpPr/>
          <p:nvPr/>
        </p:nvCxnSpPr>
        <p:spPr>
          <a:xfrm flipV="1">
            <a:off x="3349849" y="3429000"/>
            <a:ext cx="0" cy="110525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D3008F74-B3F0-18AC-2DB0-9B54ABB73585}"/>
              </a:ext>
            </a:extLst>
          </p:cNvPr>
          <p:cNvSpPr txBox="1"/>
          <p:nvPr/>
        </p:nvSpPr>
        <p:spPr>
          <a:xfrm>
            <a:off x="2385116" y="3647985"/>
            <a:ext cx="1929465" cy="830997"/>
          </a:xfrm>
          <a:prstGeom prst="rect">
            <a:avLst/>
          </a:prstGeom>
          <a:noFill/>
        </p:spPr>
        <p:txBody>
          <a:bodyPr wrap="square" rtlCol="0">
            <a:spAutoFit/>
          </a:bodyPr>
          <a:lstStyle/>
          <a:p>
            <a:pPr algn="ctr"/>
            <a:r>
              <a:rPr lang="it-IT" sz="1600" dirty="0" err="1"/>
              <a:t>DeviceID</a:t>
            </a:r>
            <a:endParaRPr lang="it-IT" sz="1600" dirty="0"/>
          </a:p>
          <a:p>
            <a:pPr algn="ctr"/>
            <a:r>
              <a:rPr lang="it-IT" sz="1600" dirty="0" err="1"/>
              <a:t>SenML</a:t>
            </a:r>
            <a:r>
              <a:rPr lang="it-IT" sz="1600" dirty="0"/>
              <a:t> </a:t>
            </a:r>
            <a:r>
              <a:rPr lang="it-IT" sz="1600" dirty="0" err="1"/>
              <a:t>messages</a:t>
            </a:r>
            <a:endParaRPr lang="it-IT" sz="1600" dirty="0"/>
          </a:p>
          <a:p>
            <a:pPr algn="ctr"/>
            <a:r>
              <a:rPr lang="it-IT" sz="1600" dirty="0"/>
              <a:t>MQTT </a:t>
            </a:r>
            <a:r>
              <a:rPr lang="it-IT" sz="1600" dirty="0" err="1"/>
              <a:t>topic</a:t>
            </a:r>
            <a:endParaRPr lang="it-IT" sz="1600" dirty="0"/>
          </a:p>
        </p:txBody>
      </p:sp>
    </p:spTree>
    <p:extLst>
      <p:ext uri="{BB962C8B-B14F-4D97-AF65-F5344CB8AC3E}">
        <p14:creationId xmlns:p14="http://schemas.microsoft.com/office/powerpoint/2010/main" val="164773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D0376D-9BDA-D172-7E53-EFB9BEC691E9}"/>
              </a:ext>
            </a:extLst>
          </p:cNvPr>
          <p:cNvSpPr>
            <a:spLocks noGrp="1"/>
          </p:cNvSpPr>
          <p:nvPr>
            <p:ph type="title"/>
          </p:nvPr>
        </p:nvSpPr>
        <p:spPr/>
        <p:txBody>
          <a:bodyPr/>
          <a:lstStyle/>
          <a:p>
            <a:r>
              <a:rPr lang="it-IT" dirty="0"/>
              <a:t>Device </a:t>
            </a:r>
            <a:r>
              <a:rPr lang="it-IT" dirty="0" err="1"/>
              <a:t>connectors</a:t>
            </a:r>
            <a:r>
              <a:rPr lang="it-IT" dirty="0"/>
              <a:t>: «</a:t>
            </a:r>
            <a:r>
              <a:rPr lang="it-IT" dirty="0" err="1"/>
              <a:t>Sensors</a:t>
            </a:r>
            <a:r>
              <a:rPr lang="it-IT" dirty="0"/>
              <a:t>» classes</a:t>
            </a:r>
          </a:p>
        </p:txBody>
      </p:sp>
      <p:sp>
        <p:nvSpPr>
          <p:cNvPr id="3" name="Segnaposto contenuto 2">
            <a:extLst>
              <a:ext uri="{FF2B5EF4-FFF2-40B4-BE49-F238E27FC236}">
                <a16:creationId xmlns:a16="http://schemas.microsoft.com/office/drawing/2014/main" id="{0BCCADAB-69D7-7A9D-87BA-F43C3D03D969}"/>
              </a:ext>
            </a:extLst>
          </p:cNvPr>
          <p:cNvSpPr>
            <a:spLocks noGrp="1"/>
          </p:cNvSpPr>
          <p:nvPr>
            <p:ph idx="1"/>
          </p:nvPr>
        </p:nvSpPr>
        <p:spPr/>
        <p:txBody>
          <a:bodyPr>
            <a:normAutofit/>
          </a:bodyPr>
          <a:lstStyle/>
          <a:p>
            <a:r>
              <a:rPr lang="it-IT" sz="2400" dirty="0"/>
              <a:t>The </a:t>
            </a:r>
            <a:r>
              <a:rPr lang="it-IT" sz="2400" dirty="0" err="1"/>
              <a:t>various</a:t>
            </a:r>
            <a:r>
              <a:rPr lang="it-IT" sz="2400" dirty="0"/>
              <a:t> </a:t>
            </a:r>
            <a:r>
              <a:rPr lang="it-IT" sz="2400" dirty="0" err="1"/>
              <a:t>individual</a:t>
            </a:r>
            <a:r>
              <a:rPr lang="it-IT" sz="2400" dirty="0"/>
              <a:t> </a:t>
            </a:r>
            <a:r>
              <a:rPr lang="it-IT" sz="2400" dirty="0" err="1"/>
              <a:t>sensor</a:t>
            </a:r>
            <a:r>
              <a:rPr lang="it-IT" sz="2400" dirty="0"/>
              <a:t> classes </a:t>
            </a:r>
            <a:r>
              <a:rPr lang="it-IT" sz="2400" dirty="0" err="1"/>
              <a:t>all</a:t>
            </a:r>
            <a:r>
              <a:rPr lang="it-IT" sz="2400" dirty="0"/>
              <a:t> </a:t>
            </a:r>
            <a:r>
              <a:rPr lang="it-IT" sz="2400" dirty="0" err="1"/>
              <a:t>inherit</a:t>
            </a:r>
            <a:r>
              <a:rPr lang="it-IT" sz="2400" dirty="0"/>
              <a:t> </a:t>
            </a:r>
            <a:r>
              <a:rPr lang="it-IT" sz="2400" dirty="0" err="1"/>
              <a:t>most</a:t>
            </a:r>
            <a:r>
              <a:rPr lang="it-IT" sz="2400" dirty="0"/>
              <a:t> of </a:t>
            </a:r>
            <a:r>
              <a:rPr lang="it-IT" sz="2400" dirty="0" err="1"/>
              <a:t>their</a:t>
            </a:r>
            <a:r>
              <a:rPr lang="it-IT" sz="2400" dirty="0"/>
              <a:t> </a:t>
            </a:r>
            <a:r>
              <a:rPr lang="it-IT" sz="2400" dirty="0" err="1"/>
              <a:t>basic</a:t>
            </a:r>
            <a:r>
              <a:rPr lang="it-IT" sz="2400" dirty="0"/>
              <a:t> </a:t>
            </a:r>
            <a:r>
              <a:rPr lang="it-IT" sz="2400" dirty="0" err="1"/>
              <a:t>structure</a:t>
            </a:r>
            <a:r>
              <a:rPr lang="it-IT" sz="2400" dirty="0"/>
              <a:t> from a </a:t>
            </a:r>
            <a:r>
              <a:rPr lang="it-IT" sz="2400" dirty="0" err="1"/>
              <a:t>parent</a:t>
            </a:r>
            <a:r>
              <a:rPr lang="it-IT" sz="2400" dirty="0"/>
              <a:t> </a:t>
            </a:r>
            <a:r>
              <a:rPr lang="it-IT" sz="2400" dirty="0">
                <a:latin typeface="Courier New" panose="02070309020205020404" pitchFamily="49" charset="0"/>
                <a:cs typeface="Courier New" panose="02070309020205020404" pitchFamily="49" charset="0"/>
              </a:rPr>
              <a:t>Sensor</a:t>
            </a:r>
            <a:r>
              <a:rPr lang="it-IT" sz="2400" dirty="0">
                <a:cs typeface="Courier New" panose="02070309020205020404" pitchFamily="49" charset="0"/>
              </a:rPr>
              <a:t> class.</a:t>
            </a:r>
          </a:p>
          <a:p>
            <a:pPr lvl="1"/>
            <a:r>
              <a:rPr lang="it-IT" sz="2000" dirty="0">
                <a:cs typeface="Courier New" panose="02070309020205020404" pitchFamily="49" charset="0"/>
              </a:rPr>
              <a:t>High </a:t>
            </a:r>
            <a:r>
              <a:rPr lang="it-IT" sz="2000" dirty="0" err="1">
                <a:cs typeface="Courier New" panose="02070309020205020404" pitchFamily="49" charset="0"/>
              </a:rPr>
              <a:t>level</a:t>
            </a:r>
            <a:r>
              <a:rPr lang="it-IT" sz="2000" dirty="0">
                <a:cs typeface="Courier New" panose="02070309020205020404" pitchFamily="49" charset="0"/>
              </a:rPr>
              <a:t> of </a:t>
            </a:r>
            <a:r>
              <a:rPr lang="it-IT" sz="2000" dirty="0" err="1">
                <a:cs typeface="Courier New" panose="02070309020205020404" pitchFamily="49" charset="0"/>
              </a:rPr>
              <a:t>intercompatibility</a:t>
            </a:r>
            <a:endParaRPr lang="it-IT" sz="2000" dirty="0">
              <a:cs typeface="Courier New" panose="02070309020205020404" pitchFamily="49" charset="0"/>
            </a:endParaRPr>
          </a:p>
          <a:p>
            <a:pPr lvl="1"/>
            <a:r>
              <a:rPr lang="it-IT" sz="2000" dirty="0">
                <a:cs typeface="Courier New" panose="02070309020205020404" pitchFamily="49" charset="0"/>
              </a:rPr>
              <a:t>No </a:t>
            </a:r>
            <a:r>
              <a:rPr lang="it-IT" sz="2000" dirty="0" err="1">
                <a:cs typeface="Courier New" panose="02070309020205020404" pitchFamily="49" charset="0"/>
              </a:rPr>
              <a:t>need</a:t>
            </a:r>
            <a:r>
              <a:rPr lang="it-IT" sz="2000" dirty="0">
                <a:cs typeface="Courier New" panose="02070309020205020404" pitchFamily="49" charset="0"/>
              </a:rPr>
              <a:t> for </a:t>
            </a:r>
            <a:r>
              <a:rPr lang="it-IT" sz="2000" dirty="0" err="1">
                <a:cs typeface="Courier New" panose="02070309020205020404" pitchFamily="49" charset="0"/>
              </a:rPr>
              <a:t>higher</a:t>
            </a:r>
            <a:r>
              <a:rPr lang="it-IT" sz="2000" dirty="0">
                <a:cs typeface="Courier New" panose="02070309020205020404" pitchFamily="49" charset="0"/>
              </a:rPr>
              <a:t> </a:t>
            </a:r>
            <a:r>
              <a:rPr lang="it-IT" sz="2000" dirty="0" err="1">
                <a:cs typeface="Courier New" panose="02070309020205020404" pitchFamily="49" charset="0"/>
              </a:rPr>
              <a:t>level</a:t>
            </a:r>
            <a:r>
              <a:rPr lang="it-IT" sz="2000" dirty="0">
                <a:cs typeface="Courier New" panose="02070309020205020404" pitchFamily="49" charset="0"/>
              </a:rPr>
              <a:t> </a:t>
            </a:r>
            <a:r>
              <a:rPr lang="it-IT" sz="2000" dirty="0" err="1">
                <a:cs typeface="Courier New" panose="02070309020205020404" pitchFamily="49" charset="0"/>
              </a:rPr>
              <a:t>customization</a:t>
            </a:r>
            <a:endParaRPr lang="it-IT" sz="2000" dirty="0">
              <a:cs typeface="Courier New" panose="02070309020205020404" pitchFamily="49" charset="0"/>
            </a:endParaRPr>
          </a:p>
          <a:p>
            <a:r>
              <a:rPr lang="it-IT" sz="2400" dirty="0" err="1">
                <a:cs typeface="Courier New" panose="02070309020205020404" pitchFamily="49" charset="0"/>
              </a:rPr>
              <a:t>Most</a:t>
            </a:r>
            <a:r>
              <a:rPr lang="it-IT" sz="2400" dirty="0">
                <a:cs typeface="Courier New" panose="02070309020205020404" pitchFamily="49" charset="0"/>
              </a:rPr>
              <a:t> </a:t>
            </a:r>
            <a:r>
              <a:rPr lang="it-IT" sz="2400" dirty="0" err="1">
                <a:cs typeface="Courier New" panose="02070309020205020404" pitchFamily="49" charset="0"/>
              </a:rPr>
              <a:t>sensor</a:t>
            </a:r>
            <a:r>
              <a:rPr lang="it-IT" sz="2400" dirty="0">
                <a:cs typeface="Courier New" panose="02070309020205020404" pitchFamily="49" charset="0"/>
              </a:rPr>
              <a:t> classes generate </a:t>
            </a:r>
            <a:r>
              <a:rPr lang="it-IT" sz="2400" dirty="0" err="1">
                <a:cs typeface="Courier New" panose="02070309020205020404" pitchFamily="49" charset="0"/>
              </a:rPr>
              <a:t>values</a:t>
            </a:r>
            <a:r>
              <a:rPr lang="it-IT" sz="2400" dirty="0">
                <a:cs typeface="Courier New" panose="02070309020205020404" pitchFamily="49" charset="0"/>
              </a:rPr>
              <a:t> </a:t>
            </a:r>
            <a:r>
              <a:rPr lang="it-IT" sz="2400" dirty="0" err="1">
                <a:cs typeface="Courier New" panose="02070309020205020404" pitchFamily="49" charset="0"/>
              </a:rPr>
              <a:t>using</a:t>
            </a:r>
            <a:r>
              <a:rPr lang="it-IT" sz="2400" dirty="0">
                <a:cs typeface="Courier New" panose="02070309020205020404" pitchFamily="49" charset="0"/>
              </a:rPr>
              <a:t> </a:t>
            </a:r>
            <a:r>
              <a:rPr lang="it-IT" sz="2400" dirty="0" err="1">
                <a:cs typeface="Courier New" panose="02070309020205020404" pitchFamily="49" charset="0"/>
              </a:rPr>
              <a:t>instances</a:t>
            </a:r>
            <a:r>
              <a:rPr lang="it-IT" sz="2400" dirty="0">
                <a:cs typeface="Courier New" panose="02070309020205020404" pitchFamily="49" charset="0"/>
              </a:rPr>
              <a:t> of appropriate «simulator» classes.</a:t>
            </a:r>
          </a:p>
          <a:p>
            <a:r>
              <a:rPr lang="it-IT" sz="2400" dirty="0" err="1"/>
              <a:t>Built</a:t>
            </a:r>
            <a:r>
              <a:rPr lang="it-IT" sz="2400" dirty="0"/>
              <a:t>-in </a:t>
            </a:r>
            <a:r>
              <a:rPr lang="it-IT" sz="2400" dirty="0" err="1"/>
              <a:t>timeout</a:t>
            </a:r>
            <a:r>
              <a:rPr lang="it-IT" sz="2400" dirty="0"/>
              <a:t> </a:t>
            </a:r>
            <a:r>
              <a:rPr lang="it-IT" sz="2400" dirty="0" err="1"/>
              <a:t>error</a:t>
            </a:r>
            <a:r>
              <a:rPr lang="it-IT" sz="2400" dirty="0"/>
              <a:t> check</a:t>
            </a:r>
          </a:p>
          <a:p>
            <a:r>
              <a:rPr lang="it-IT" sz="2400" dirty="0"/>
              <a:t>Generation of </a:t>
            </a:r>
            <a:r>
              <a:rPr lang="it-IT" sz="2400" dirty="0" err="1"/>
              <a:t>SenML-compliant</a:t>
            </a:r>
            <a:r>
              <a:rPr lang="it-IT" sz="2400" dirty="0"/>
              <a:t> outputs</a:t>
            </a:r>
          </a:p>
        </p:txBody>
      </p:sp>
    </p:spTree>
    <p:extLst>
      <p:ext uri="{BB962C8B-B14F-4D97-AF65-F5344CB8AC3E}">
        <p14:creationId xmlns:p14="http://schemas.microsoft.com/office/powerpoint/2010/main" val="159364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A3DEC-9ED5-E6C1-49A0-4F9119CDFE35}"/>
              </a:ext>
            </a:extLst>
          </p:cNvPr>
          <p:cNvSpPr>
            <a:spLocks noGrp="1"/>
          </p:cNvSpPr>
          <p:nvPr>
            <p:ph type="title"/>
          </p:nvPr>
        </p:nvSpPr>
        <p:spPr/>
        <p:txBody>
          <a:bodyPr/>
          <a:lstStyle/>
          <a:p>
            <a:r>
              <a:rPr lang="it-IT" dirty="0"/>
              <a:t>Device </a:t>
            </a:r>
            <a:r>
              <a:rPr lang="it-IT" dirty="0" err="1"/>
              <a:t>connector</a:t>
            </a:r>
            <a:r>
              <a:rPr lang="it-IT" dirty="0"/>
              <a:t>: </a:t>
            </a:r>
            <a:r>
              <a:rPr lang="it-IT" dirty="0" err="1">
                <a:latin typeface="Courier New" panose="02070309020205020404" pitchFamily="49" charset="0"/>
                <a:cs typeface="Courier New" panose="02070309020205020404" pitchFamily="49" charset="0"/>
              </a:rPr>
              <a:t>CatalogUpdater</a:t>
            </a:r>
            <a:endParaRPr lang="it-IT" dirty="0"/>
          </a:p>
        </p:txBody>
      </p:sp>
      <p:sp>
        <p:nvSpPr>
          <p:cNvPr id="3" name="Segnaposto contenuto 2">
            <a:extLst>
              <a:ext uri="{FF2B5EF4-FFF2-40B4-BE49-F238E27FC236}">
                <a16:creationId xmlns:a16="http://schemas.microsoft.com/office/drawing/2014/main" id="{1B2D2077-5CE0-D029-6FDA-A8B6B784D6D4}"/>
              </a:ext>
            </a:extLst>
          </p:cNvPr>
          <p:cNvSpPr>
            <a:spLocks noGrp="1"/>
          </p:cNvSpPr>
          <p:nvPr>
            <p:ph idx="1"/>
          </p:nvPr>
        </p:nvSpPr>
        <p:spPr>
          <a:xfrm>
            <a:off x="677335" y="2160589"/>
            <a:ext cx="6574576" cy="3880773"/>
          </a:xfrm>
        </p:spPr>
        <p:txBody>
          <a:bodyPr/>
          <a:lstStyle/>
          <a:p>
            <a:pPr marL="0" indent="0">
              <a:buNone/>
            </a:pPr>
            <a:r>
              <a:rPr lang="it-IT" dirty="0"/>
              <a:t>The </a:t>
            </a:r>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class </a:t>
            </a:r>
            <a:r>
              <a:rPr lang="it-IT" dirty="0" err="1">
                <a:cs typeface="Courier New" panose="02070309020205020404" pitchFamily="49" charset="0"/>
              </a:rPr>
              <a:t>performs</a:t>
            </a:r>
            <a:r>
              <a:rPr lang="it-IT" dirty="0">
                <a:cs typeface="Courier New" panose="02070309020205020404" pitchFamily="49" charset="0"/>
              </a:rPr>
              <a:t> </a:t>
            </a:r>
            <a:r>
              <a:rPr lang="it-IT" dirty="0" err="1">
                <a:cs typeface="Courier New" panose="02070309020205020404" pitchFamily="49" charset="0"/>
              </a:rPr>
              <a:t>all</a:t>
            </a:r>
            <a:r>
              <a:rPr lang="it-IT" dirty="0">
                <a:cs typeface="Courier New" panose="02070309020205020404" pitchFamily="49" charset="0"/>
              </a:rPr>
              <a:t> the </a:t>
            </a:r>
            <a:r>
              <a:rPr lang="it-IT" dirty="0" err="1">
                <a:cs typeface="Courier New" panose="02070309020205020404" pitchFamily="49" charset="0"/>
              </a:rPr>
              <a:t>operations</a:t>
            </a:r>
            <a:r>
              <a:rPr lang="it-IT" dirty="0">
                <a:cs typeface="Courier New" panose="02070309020205020404" pitchFamily="49" charset="0"/>
              </a:rPr>
              <a:t> </a:t>
            </a:r>
            <a:r>
              <a:rPr lang="it-IT" dirty="0" err="1">
                <a:cs typeface="Courier New" panose="02070309020205020404" pitchFamily="49" charset="0"/>
              </a:rPr>
              <a:t>involving</a:t>
            </a:r>
            <a:r>
              <a:rPr lang="it-IT" dirty="0">
                <a:cs typeface="Courier New" panose="02070309020205020404" pitchFamily="49" charset="0"/>
              </a:rPr>
              <a:t> the </a:t>
            </a:r>
            <a:r>
              <a:rPr lang="it-IT" dirty="0" err="1">
                <a:cs typeface="Courier New" panose="02070309020205020404" pitchFamily="49" charset="0"/>
              </a:rPr>
              <a:t>sensors</a:t>
            </a:r>
            <a:r>
              <a:rPr lang="it-IT" dirty="0">
                <a:cs typeface="Courier New" panose="02070309020205020404" pitchFamily="49" charset="0"/>
              </a:rPr>
              <a:t>’ entries in the device </a:t>
            </a:r>
            <a:r>
              <a:rPr lang="it-IT" dirty="0" err="1">
                <a:cs typeface="Courier New" panose="02070309020205020404" pitchFamily="49" charset="0"/>
              </a:rPr>
              <a:t>catalog</a:t>
            </a:r>
            <a:r>
              <a:rPr lang="it-IT" dirty="0">
                <a:cs typeface="Courier New" panose="02070309020205020404" pitchFamily="49" charset="0"/>
              </a:rPr>
              <a:t> </a:t>
            </a:r>
            <a:r>
              <a:rPr lang="it-IT" dirty="0" err="1">
                <a:cs typeface="Courier New" panose="02070309020205020404" pitchFamily="49" charset="0"/>
              </a:rPr>
              <a:t>using</a:t>
            </a:r>
            <a:r>
              <a:rPr lang="it-IT" dirty="0">
                <a:cs typeface="Courier New" panose="02070309020205020404" pitchFamily="49" charset="0"/>
              </a:rPr>
              <a:t> REST-</a:t>
            </a:r>
            <a:r>
              <a:rPr lang="it-IT" dirty="0" err="1">
                <a:cs typeface="Courier New" panose="02070309020205020404" pitchFamily="49" charset="0"/>
              </a:rPr>
              <a:t>compliant</a:t>
            </a:r>
            <a:r>
              <a:rPr lang="it-IT" dirty="0">
                <a:cs typeface="Courier New" panose="02070309020205020404" pitchFamily="49" charset="0"/>
              </a:rPr>
              <a:t> </a:t>
            </a:r>
            <a:r>
              <a:rPr lang="it-IT" dirty="0" err="1">
                <a:cs typeface="Courier New" panose="02070309020205020404" pitchFamily="49" charset="0"/>
              </a:rPr>
              <a:t>requests</a:t>
            </a:r>
            <a:r>
              <a:rPr lang="it-IT" dirty="0">
                <a:cs typeface="Courier New" panose="02070309020205020404" pitchFamily="49" charset="0"/>
              </a:rPr>
              <a:t> </a:t>
            </a:r>
            <a:r>
              <a:rPr lang="it-IT" dirty="0" err="1">
                <a:cs typeface="Courier New" panose="02070309020205020404" pitchFamily="49" charset="0"/>
              </a:rPr>
              <a:t>handled</a:t>
            </a:r>
            <a:r>
              <a:rPr lang="it-IT" dirty="0">
                <a:cs typeface="Courier New" panose="02070309020205020404" pitchFamily="49" charset="0"/>
              </a:rPr>
              <a:t> by </a:t>
            </a:r>
            <a:r>
              <a:rPr lang="it-IT" dirty="0" err="1">
                <a:cs typeface="Courier New" panose="02070309020205020404" pitchFamily="49" charset="0"/>
              </a:rPr>
              <a:t>CatalogServer</a:t>
            </a:r>
            <a:endParaRPr lang="it-IT" dirty="0">
              <a:cs typeface="Courier New" panose="02070309020205020404" pitchFamily="49" charset="0"/>
            </a:endParaRPr>
          </a:p>
          <a:p>
            <a:r>
              <a:rPr lang="it-IT" dirty="0" err="1">
                <a:cs typeface="Courier New" panose="02070309020205020404" pitchFamily="49" charset="0"/>
              </a:rPr>
              <a:t>Presence</a:t>
            </a:r>
            <a:r>
              <a:rPr lang="it-IT" dirty="0">
                <a:cs typeface="Courier New" panose="02070309020205020404" pitchFamily="49" charset="0"/>
              </a:rPr>
              <a:t> check (GET </a:t>
            </a:r>
            <a:r>
              <a:rPr lang="it-IT" dirty="0" err="1">
                <a:cs typeface="Courier New" panose="02070309020205020404" pitchFamily="49" charset="0"/>
              </a:rPr>
              <a:t>request</a:t>
            </a:r>
            <a:r>
              <a:rPr lang="it-IT" dirty="0">
                <a:cs typeface="Courier New" panose="02070309020205020404" pitchFamily="49" charset="0"/>
              </a:rPr>
              <a:t>)</a:t>
            </a:r>
          </a:p>
          <a:p>
            <a:pPr lvl="1"/>
            <a:r>
              <a:rPr lang="it-IT" dirty="0" err="1">
                <a:cs typeface="Courier New" panose="02070309020205020404" pitchFamily="49" charset="0"/>
              </a:rPr>
              <a:t>Primary</a:t>
            </a:r>
            <a:r>
              <a:rPr lang="it-IT" dirty="0">
                <a:cs typeface="Courier New" panose="02070309020205020404" pitchFamily="49" charset="0"/>
              </a:rPr>
              <a:t> key: device ID (must be </a:t>
            </a:r>
            <a:r>
              <a:rPr lang="it-IT" dirty="0" err="1">
                <a:cs typeface="Courier New" panose="02070309020205020404" pitchFamily="49" charset="0"/>
              </a:rPr>
              <a:t>unique</a:t>
            </a:r>
            <a:r>
              <a:rPr lang="it-IT" dirty="0">
                <a:cs typeface="Courier New" panose="02070309020205020404" pitchFamily="49" charset="0"/>
              </a:rPr>
              <a:t> for </a:t>
            </a:r>
            <a:r>
              <a:rPr lang="it-IT" dirty="0" err="1">
                <a:cs typeface="Courier New" panose="02070309020205020404" pitchFamily="49" charset="0"/>
              </a:rPr>
              <a:t>each</a:t>
            </a:r>
            <a:r>
              <a:rPr lang="it-IT" dirty="0">
                <a:cs typeface="Courier New" panose="02070309020205020404" pitchFamily="49" charset="0"/>
              </a:rPr>
              <a:t> device in the </a:t>
            </a:r>
            <a:r>
              <a:rPr lang="it-IT" dirty="0" err="1">
                <a:cs typeface="Courier New" panose="02070309020205020404" pitchFamily="49" charset="0"/>
              </a:rPr>
              <a:t>whole</a:t>
            </a:r>
            <a:r>
              <a:rPr lang="it-IT" dirty="0">
                <a:cs typeface="Courier New" panose="02070309020205020404" pitchFamily="49" charset="0"/>
              </a:rPr>
              <a:t> system)</a:t>
            </a:r>
          </a:p>
          <a:p>
            <a:r>
              <a:rPr lang="it-IT" dirty="0">
                <a:cs typeface="Courier New" panose="02070309020205020404" pitchFamily="49" charset="0"/>
              </a:rPr>
              <a:t>Sensor </a:t>
            </a:r>
            <a:r>
              <a:rPr lang="it-IT" dirty="0" err="1">
                <a:cs typeface="Courier New" panose="02070309020205020404" pitchFamily="49" charset="0"/>
              </a:rPr>
              <a:t>insertion</a:t>
            </a:r>
            <a:r>
              <a:rPr lang="it-IT" dirty="0">
                <a:cs typeface="Courier New" panose="02070309020205020404" pitchFamily="49" charset="0"/>
              </a:rPr>
              <a:t> (POST </a:t>
            </a:r>
            <a:r>
              <a:rPr lang="it-IT" dirty="0" err="1">
                <a:cs typeface="Courier New" panose="02070309020205020404" pitchFamily="49" charset="0"/>
              </a:rPr>
              <a:t>request</a:t>
            </a:r>
            <a:r>
              <a:rPr lang="it-IT" dirty="0">
                <a:cs typeface="Courier New" panose="02070309020205020404" pitchFamily="49" charset="0"/>
              </a:rPr>
              <a:t>)</a:t>
            </a:r>
          </a:p>
          <a:p>
            <a:r>
              <a:rPr lang="it-IT" dirty="0">
                <a:cs typeface="Courier New" panose="02070309020205020404" pitchFamily="49" charset="0"/>
              </a:rPr>
              <a:t>Sensor update (PUT </a:t>
            </a:r>
            <a:r>
              <a:rPr lang="it-IT" dirty="0" err="1">
                <a:cs typeface="Courier New" panose="02070309020205020404" pitchFamily="49" charset="0"/>
              </a:rPr>
              <a:t>request</a:t>
            </a:r>
            <a:r>
              <a:rPr lang="it-IT" dirty="0">
                <a:cs typeface="Courier New" panose="02070309020205020404" pitchFamily="49" charset="0"/>
              </a:rPr>
              <a:t>)</a:t>
            </a:r>
            <a:endParaRPr lang="it-IT" dirty="0"/>
          </a:p>
        </p:txBody>
      </p:sp>
      <p:sp>
        <p:nvSpPr>
          <p:cNvPr id="4" name="CasellaDiTesto 3">
            <a:extLst>
              <a:ext uri="{FF2B5EF4-FFF2-40B4-BE49-F238E27FC236}">
                <a16:creationId xmlns:a16="http://schemas.microsoft.com/office/drawing/2014/main" id="{2AE4221E-139D-1D96-FFF0-3AC7B356A5BA}"/>
              </a:ext>
            </a:extLst>
          </p:cNvPr>
          <p:cNvSpPr txBox="1"/>
          <p:nvPr/>
        </p:nvSpPr>
        <p:spPr>
          <a:xfrm>
            <a:off x="7614993" y="2700234"/>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CatalogServer</a:t>
            </a:r>
            <a:endParaRPr lang="it-IT" dirty="0">
              <a:solidFill>
                <a:schemeClr val="tx1"/>
              </a:solidFill>
              <a:latin typeface="Consolas" panose="020B0609020204030204" pitchFamily="49" charset="0"/>
            </a:endParaRPr>
          </a:p>
        </p:txBody>
      </p:sp>
      <p:sp>
        <p:nvSpPr>
          <p:cNvPr id="5" name="CasellaDiTesto 4">
            <a:extLst>
              <a:ext uri="{FF2B5EF4-FFF2-40B4-BE49-F238E27FC236}">
                <a16:creationId xmlns:a16="http://schemas.microsoft.com/office/drawing/2014/main" id="{09957D25-C157-EDE0-3D12-E34401EE94AF}"/>
              </a:ext>
            </a:extLst>
          </p:cNvPr>
          <p:cNvSpPr txBox="1"/>
          <p:nvPr/>
        </p:nvSpPr>
        <p:spPr>
          <a:xfrm>
            <a:off x="7614992" y="4499546"/>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CatalogUpdater</a:t>
            </a:r>
            <a:endParaRPr lang="it-IT" dirty="0">
              <a:solidFill>
                <a:schemeClr val="tx1"/>
              </a:solidFill>
              <a:latin typeface="Consolas" panose="020B0609020204030204" pitchFamily="49" charset="0"/>
            </a:endParaRPr>
          </a:p>
        </p:txBody>
      </p:sp>
      <p:cxnSp>
        <p:nvCxnSpPr>
          <p:cNvPr id="7" name="Connettore 2 6">
            <a:extLst>
              <a:ext uri="{FF2B5EF4-FFF2-40B4-BE49-F238E27FC236}">
                <a16:creationId xmlns:a16="http://schemas.microsoft.com/office/drawing/2014/main" id="{C3DA8CC8-23DA-93B0-DCA0-1B9D1C591116}"/>
              </a:ext>
            </a:extLst>
          </p:cNvPr>
          <p:cNvCxnSpPr/>
          <p:nvPr/>
        </p:nvCxnSpPr>
        <p:spPr>
          <a:xfrm flipV="1">
            <a:off x="8040477"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4AB90B21-92FB-A6F4-9958-8474719561B4}"/>
              </a:ext>
            </a:extLst>
          </p:cNvPr>
          <p:cNvCxnSpPr/>
          <p:nvPr/>
        </p:nvCxnSpPr>
        <p:spPr>
          <a:xfrm>
            <a:off x="9474994"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552937CB-24B4-0633-F23C-01AB26B9A279}"/>
              </a:ext>
            </a:extLst>
          </p:cNvPr>
          <p:cNvSpPr txBox="1"/>
          <p:nvPr/>
        </p:nvSpPr>
        <p:spPr>
          <a:xfrm>
            <a:off x="7508145" y="3506640"/>
            <a:ext cx="1064663" cy="523220"/>
          </a:xfrm>
          <a:prstGeom prst="rect">
            <a:avLst/>
          </a:prstGeom>
          <a:noFill/>
        </p:spPr>
        <p:txBody>
          <a:bodyPr wrap="square" rtlCol="0">
            <a:spAutoFit/>
          </a:bodyPr>
          <a:lstStyle/>
          <a:p>
            <a:pPr algn="ctr"/>
            <a:r>
              <a:rPr lang="it-IT" sz="1400" dirty="0"/>
              <a:t>(1)</a:t>
            </a:r>
          </a:p>
          <a:p>
            <a:pPr algn="ctr"/>
            <a:r>
              <a:rPr lang="it-IT" sz="1400" dirty="0" err="1"/>
              <a:t>Request</a:t>
            </a:r>
            <a:endParaRPr lang="it-IT" sz="1400" dirty="0"/>
          </a:p>
        </p:txBody>
      </p:sp>
      <p:sp>
        <p:nvSpPr>
          <p:cNvPr id="14" name="CasellaDiTesto 13">
            <a:extLst>
              <a:ext uri="{FF2B5EF4-FFF2-40B4-BE49-F238E27FC236}">
                <a16:creationId xmlns:a16="http://schemas.microsoft.com/office/drawing/2014/main" id="{06345ED3-8DE5-6EAE-B069-053B542DD7F0}"/>
              </a:ext>
            </a:extLst>
          </p:cNvPr>
          <p:cNvSpPr txBox="1"/>
          <p:nvPr/>
        </p:nvSpPr>
        <p:spPr>
          <a:xfrm>
            <a:off x="8942662" y="3522946"/>
            <a:ext cx="1064663" cy="523220"/>
          </a:xfrm>
          <a:prstGeom prst="rect">
            <a:avLst/>
          </a:prstGeom>
          <a:noFill/>
        </p:spPr>
        <p:txBody>
          <a:bodyPr wrap="square" rtlCol="0">
            <a:spAutoFit/>
          </a:bodyPr>
          <a:lstStyle/>
          <a:p>
            <a:pPr algn="ctr"/>
            <a:r>
              <a:rPr lang="it-IT" sz="1400" dirty="0"/>
              <a:t>(2)</a:t>
            </a:r>
          </a:p>
          <a:p>
            <a:pPr algn="ctr"/>
            <a:r>
              <a:rPr lang="it-IT" sz="1400" dirty="0" err="1"/>
              <a:t>Response</a:t>
            </a:r>
            <a:endParaRPr lang="it-IT" sz="1400" dirty="0"/>
          </a:p>
        </p:txBody>
      </p:sp>
    </p:spTree>
    <p:extLst>
      <p:ext uri="{BB962C8B-B14F-4D97-AF65-F5344CB8AC3E}">
        <p14:creationId xmlns:p14="http://schemas.microsoft.com/office/powerpoint/2010/main" val="8953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A7691-64ED-8E39-55D4-B222E18CA5F1}"/>
              </a:ext>
            </a:extLst>
          </p:cNvPr>
          <p:cNvSpPr>
            <a:spLocks noGrp="1"/>
          </p:cNvSpPr>
          <p:nvPr>
            <p:ph type="title"/>
          </p:nvPr>
        </p:nvSpPr>
        <p:spPr>
          <a:xfrm>
            <a:off x="677333" y="609600"/>
            <a:ext cx="9862329" cy="1320800"/>
          </a:xfrm>
        </p:spPr>
        <p:txBody>
          <a:bodyPr>
            <a:normAutofit/>
          </a:bodyPr>
          <a:lstStyle/>
          <a:p>
            <a:r>
              <a:rPr lang="it-IT" sz="4000" dirty="0"/>
              <a:t>Device </a:t>
            </a:r>
            <a:r>
              <a:rPr lang="it-IT" sz="3900" dirty="0" err="1"/>
              <a:t>connector</a:t>
            </a:r>
            <a:r>
              <a:rPr lang="it-IT" sz="4000" dirty="0"/>
              <a:t>: </a:t>
            </a:r>
            <a:r>
              <a:rPr lang="it-IT" sz="4000" dirty="0" err="1">
                <a:latin typeface="Courier New" panose="02070309020205020404" pitchFamily="49" charset="0"/>
                <a:cs typeface="Courier New" panose="02070309020205020404" pitchFamily="49" charset="0"/>
              </a:rPr>
              <a:t>SensorPublisher</a:t>
            </a:r>
            <a:endParaRPr lang="it-IT" sz="4000" dirty="0"/>
          </a:p>
        </p:txBody>
      </p:sp>
      <p:sp>
        <p:nvSpPr>
          <p:cNvPr id="3" name="Segnaposto contenuto 2">
            <a:extLst>
              <a:ext uri="{FF2B5EF4-FFF2-40B4-BE49-F238E27FC236}">
                <a16:creationId xmlns:a16="http://schemas.microsoft.com/office/drawing/2014/main" id="{3758799E-F97B-48AE-E9E3-118D4A095465}"/>
              </a:ext>
            </a:extLst>
          </p:cNvPr>
          <p:cNvSpPr>
            <a:spLocks noGrp="1"/>
          </p:cNvSpPr>
          <p:nvPr>
            <p:ph idx="1"/>
          </p:nvPr>
        </p:nvSpPr>
        <p:spPr/>
        <p:txBody>
          <a:bodyPr>
            <a:normAutofit/>
          </a:bodyPr>
          <a:lstStyle/>
          <a:p>
            <a:r>
              <a:rPr lang="it-IT" sz="2800" dirty="0" err="1"/>
              <a:t>Initializes</a:t>
            </a:r>
            <a:r>
              <a:rPr lang="it-IT" sz="2800" dirty="0"/>
              <a:t> MQTT client</a:t>
            </a:r>
          </a:p>
          <a:p>
            <a:r>
              <a:rPr lang="it-IT" sz="2800" dirty="0" err="1"/>
              <a:t>Includes</a:t>
            </a:r>
            <a:r>
              <a:rPr lang="it-IT" sz="2800" dirty="0"/>
              <a:t> an </a:t>
            </a:r>
            <a:r>
              <a:rPr lang="it-IT" sz="2800" dirty="0" err="1"/>
              <a:t>instance</a:t>
            </a:r>
            <a:r>
              <a:rPr lang="it-IT" sz="2800" dirty="0"/>
              <a:t> of </a:t>
            </a:r>
            <a:r>
              <a:rPr lang="it-IT" sz="2800" dirty="0" err="1">
                <a:latin typeface="Courier New" panose="02070309020205020404" pitchFamily="49" charset="0"/>
                <a:cs typeface="Courier New" panose="02070309020205020404" pitchFamily="49" charset="0"/>
              </a:rPr>
              <a:t>CatalogUpdater</a:t>
            </a:r>
            <a:endParaRPr lang="it-IT" sz="2800" dirty="0">
              <a:latin typeface="Courier New" panose="02070309020205020404" pitchFamily="49" charset="0"/>
              <a:cs typeface="Courier New" panose="02070309020205020404" pitchFamily="49" charset="0"/>
            </a:endParaRPr>
          </a:p>
          <a:p>
            <a:r>
              <a:rPr lang="it-IT" sz="2800" dirty="0">
                <a:cs typeface="Courier New" panose="02070309020205020404" pitchFamily="49" charset="0"/>
              </a:rPr>
              <a:t>Deals with MQTT (</a:t>
            </a:r>
            <a:r>
              <a:rPr lang="it-IT" sz="2800" dirty="0" err="1">
                <a:cs typeface="Courier New" panose="02070309020205020404" pitchFamily="49" charset="0"/>
              </a:rPr>
              <a:t>directly</a:t>
            </a:r>
            <a:r>
              <a:rPr lang="it-IT" sz="2800" dirty="0">
                <a:cs typeface="Courier New" panose="02070309020205020404" pitchFamily="49" charset="0"/>
              </a:rPr>
              <a:t>) and REST (via </a:t>
            </a:r>
            <a:r>
              <a:rPr lang="it-IT" sz="2800" dirty="0" err="1">
                <a:latin typeface="Courier New" panose="02070309020205020404" pitchFamily="49" charset="0"/>
                <a:cs typeface="Courier New" panose="02070309020205020404" pitchFamily="49" charset="0"/>
              </a:rPr>
              <a:t>CatalogUpdater</a:t>
            </a:r>
            <a:r>
              <a:rPr lang="it-IT" sz="2800" dirty="0">
                <a:cs typeface="Courier New" panose="02070309020205020404" pitchFamily="49" charset="0"/>
              </a:rPr>
              <a:t> </a:t>
            </a:r>
            <a:r>
              <a:rPr lang="it-IT" sz="2800" dirty="0" err="1">
                <a:cs typeface="Courier New" panose="02070309020205020404" pitchFamily="49" charset="0"/>
              </a:rPr>
              <a:t>methods</a:t>
            </a:r>
            <a:r>
              <a:rPr lang="it-IT" sz="2800" dirty="0">
                <a:cs typeface="Courier New" panose="02070309020205020404" pitchFamily="49" charset="0"/>
              </a:rPr>
              <a:t>) transmissions</a:t>
            </a:r>
          </a:p>
          <a:p>
            <a:pPr lvl="1"/>
            <a:r>
              <a:rPr lang="it-IT" sz="2800" dirty="0">
                <a:cs typeface="Courier New" panose="02070309020205020404" pitchFamily="49" charset="0"/>
              </a:rPr>
              <a:t>MQTT: </a:t>
            </a:r>
            <a:r>
              <a:rPr lang="it-IT" sz="2800" dirty="0" err="1">
                <a:cs typeface="Courier New" panose="02070309020205020404" pitchFamily="49" charset="0"/>
              </a:rPr>
              <a:t>publishes</a:t>
            </a:r>
            <a:r>
              <a:rPr lang="it-IT" sz="2800" dirty="0">
                <a:cs typeface="Courier New" panose="02070309020205020404" pitchFamily="49" charset="0"/>
              </a:rPr>
              <a:t> </a:t>
            </a:r>
            <a:r>
              <a:rPr lang="it-IT" sz="2800" dirty="0" err="1">
                <a:cs typeface="Courier New" panose="02070309020205020404" pitchFamily="49" charset="0"/>
              </a:rPr>
              <a:t>sensor</a:t>
            </a:r>
            <a:r>
              <a:rPr lang="it-IT" sz="2800" dirty="0">
                <a:cs typeface="Courier New" panose="02070309020205020404" pitchFamily="49" charset="0"/>
              </a:rPr>
              <a:t> updates</a:t>
            </a:r>
          </a:p>
          <a:p>
            <a:pPr lvl="1"/>
            <a:r>
              <a:rPr lang="it-IT" sz="2800" dirty="0">
                <a:cs typeface="Courier New" panose="02070309020205020404" pitchFamily="49" charset="0"/>
              </a:rPr>
              <a:t>REST: </a:t>
            </a:r>
            <a:r>
              <a:rPr lang="it-IT" sz="2800" dirty="0" err="1">
                <a:cs typeface="Courier New" panose="02070309020205020404" pitchFamily="49" charset="0"/>
              </a:rPr>
              <a:t>keeps</a:t>
            </a:r>
            <a:r>
              <a:rPr lang="it-IT" sz="2800" dirty="0">
                <a:cs typeface="Courier New" panose="02070309020205020404" pitchFamily="49" charset="0"/>
              </a:rPr>
              <a:t> </a:t>
            </a:r>
            <a:r>
              <a:rPr lang="it-IT" sz="2800" dirty="0" err="1">
                <a:cs typeface="Courier New" panose="02070309020205020404" pitchFamily="49" charset="0"/>
              </a:rPr>
              <a:t>catalog</a:t>
            </a:r>
            <a:r>
              <a:rPr lang="it-IT" sz="2800" dirty="0">
                <a:cs typeface="Courier New" panose="02070309020205020404" pitchFamily="49" charset="0"/>
              </a:rPr>
              <a:t> up-to-date</a:t>
            </a:r>
          </a:p>
        </p:txBody>
      </p:sp>
    </p:spTree>
    <p:extLst>
      <p:ext uri="{BB962C8B-B14F-4D97-AF65-F5344CB8AC3E}">
        <p14:creationId xmlns:p14="http://schemas.microsoft.com/office/powerpoint/2010/main" val="149055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56E93-1F78-822D-0D2B-776F25436945}"/>
              </a:ext>
            </a:extLst>
          </p:cNvPr>
          <p:cNvSpPr>
            <a:spLocks noGrp="1"/>
          </p:cNvSpPr>
          <p:nvPr>
            <p:ph type="title"/>
          </p:nvPr>
        </p:nvSpPr>
        <p:spPr/>
        <p:txBody>
          <a:bodyPr/>
          <a:lstStyle/>
          <a:p>
            <a:r>
              <a:rPr lang="it-IT" dirty="0"/>
              <a:t>Device </a:t>
            </a:r>
            <a:r>
              <a:rPr lang="it-IT" dirty="0" err="1"/>
              <a:t>connector</a:t>
            </a:r>
            <a:r>
              <a:rPr lang="it-IT" dirty="0"/>
              <a:t>: </a:t>
            </a:r>
            <a:r>
              <a:rPr lang="it-IT" dirty="0" err="1"/>
              <a:t>actuator</a:t>
            </a:r>
            <a:r>
              <a:rPr lang="it-IT" dirty="0"/>
              <a:t> </a:t>
            </a:r>
            <a:r>
              <a:rPr lang="it-IT" dirty="0" err="1"/>
              <a:t>overview</a:t>
            </a:r>
            <a:endParaRPr lang="it-IT" dirty="0"/>
          </a:p>
        </p:txBody>
      </p:sp>
      <p:sp>
        <p:nvSpPr>
          <p:cNvPr id="6" name="Rettangolo 5">
            <a:extLst>
              <a:ext uri="{FF2B5EF4-FFF2-40B4-BE49-F238E27FC236}">
                <a16:creationId xmlns:a16="http://schemas.microsoft.com/office/drawing/2014/main" id="{FB4C92C9-9880-9892-2E4D-7BA6896F0559}"/>
              </a:ext>
            </a:extLst>
          </p:cNvPr>
          <p:cNvSpPr/>
          <p:nvPr/>
        </p:nvSpPr>
        <p:spPr>
          <a:xfrm>
            <a:off x="677334" y="1887524"/>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87880188-B9B8-5952-F22C-11162C23562F}"/>
              </a:ext>
            </a:extLst>
          </p:cNvPr>
          <p:cNvSpPr txBox="1"/>
          <p:nvPr/>
        </p:nvSpPr>
        <p:spPr>
          <a:xfrm>
            <a:off x="1516233" y="3730108"/>
            <a:ext cx="1157681" cy="369332"/>
          </a:xfrm>
          <a:prstGeom prst="rect">
            <a:avLst/>
          </a:prstGeom>
          <a:noFill/>
        </p:spPr>
        <p:txBody>
          <a:bodyPr wrap="square" rtlCol="0">
            <a:spAutoFit/>
          </a:bodyPr>
          <a:lstStyle/>
          <a:p>
            <a:pPr algn="ctr"/>
            <a:r>
              <a:rPr lang="it-IT" dirty="0"/>
              <a:t>Server</a:t>
            </a:r>
          </a:p>
        </p:txBody>
      </p:sp>
      <p:sp>
        <p:nvSpPr>
          <p:cNvPr id="8" name="Rettangolo 7">
            <a:extLst>
              <a:ext uri="{FF2B5EF4-FFF2-40B4-BE49-F238E27FC236}">
                <a16:creationId xmlns:a16="http://schemas.microsoft.com/office/drawing/2014/main" id="{039DBC32-93D4-5EF6-302E-46BBF0DC9A41}"/>
              </a:ext>
            </a:extLst>
          </p:cNvPr>
          <p:cNvSpPr/>
          <p:nvPr/>
        </p:nvSpPr>
        <p:spPr>
          <a:xfrm>
            <a:off x="897622" y="2189526"/>
            <a:ext cx="2206305" cy="10486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03410CF-5637-CAE0-3D09-4B1AFDEE1EBD}"/>
              </a:ext>
            </a:extLst>
          </p:cNvPr>
          <p:cNvSpPr txBox="1"/>
          <p:nvPr/>
        </p:nvSpPr>
        <p:spPr>
          <a:xfrm>
            <a:off x="897622" y="2382689"/>
            <a:ext cx="2206305" cy="646331"/>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Battery_charger</a:t>
            </a:r>
            <a:r>
              <a:rPr lang="it-IT" dirty="0">
                <a:solidFill>
                  <a:schemeClr val="bg1"/>
                </a:solidFill>
                <a:latin typeface="Consolas" panose="020B0609020204030204" pitchFamily="49" charset="0"/>
              </a:rPr>
              <a:t>_</a:t>
            </a:r>
          </a:p>
          <a:p>
            <a:pPr algn="ctr"/>
            <a:r>
              <a:rPr lang="it-IT" dirty="0">
                <a:solidFill>
                  <a:schemeClr val="bg1"/>
                </a:solidFill>
                <a:latin typeface="Consolas" panose="020B0609020204030204" pitchFamily="49" charset="0"/>
              </a:rPr>
              <a:t>state_control.py</a:t>
            </a:r>
          </a:p>
        </p:txBody>
      </p:sp>
      <p:sp>
        <p:nvSpPr>
          <p:cNvPr id="11" name="Rettangolo 10">
            <a:extLst>
              <a:ext uri="{FF2B5EF4-FFF2-40B4-BE49-F238E27FC236}">
                <a16:creationId xmlns:a16="http://schemas.microsoft.com/office/drawing/2014/main" id="{2A34FBB2-C0B3-2520-8E4F-59D9EC79250D}"/>
              </a:ext>
            </a:extLst>
          </p:cNvPr>
          <p:cNvSpPr/>
          <p:nvPr/>
        </p:nvSpPr>
        <p:spPr>
          <a:xfrm>
            <a:off x="4744473" y="2144452"/>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A147877-1DB0-438A-6AA8-7DC8B9D348DF}"/>
              </a:ext>
            </a:extLst>
          </p:cNvPr>
          <p:cNvSpPr txBox="1"/>
          <p:nvPr/>
        </p:nvSpPr>
        <p:spPr>
          <a:xfrm>
            <a:off x="5051923" y="2496007"/>
            <a:ext cx="1775962" cy="369332"/>
          </a:xfrm>
          <a:prstGeom prst="rect">
            <a:avLst/>
          </a:prstGeom>
          <a:noFill/>
        </p:spPr>
        <p:txBody>
          <a:bodyPr wrap="square" rtlCol="0">
            <a:spAutoFit/>
          </a:bodyPr>
          <a:lstStyle/>
          <a:p>
            <a:pPr algn="ctr"/>
            <a:r>
              <a:rPr lang="it-IT" dirty="0"/>
              <a:t>Message broker</a:t>
            </a:r>
          </a:p>
        </p:txBody>
      </p:sp>
      <p:cxnSp>
        <p:nvCxnSpPr>
          <p:cNvPr id="14" name="Connettore 2 13">
            <a:extLst>
              <a:ext uri="{FF2B5EF4-FFF2-40B4-BE49-F238E27FC236}">
                <a16:creationId xmlns:a16="http://schemas.microsoft.com/office/drawing/2014/main" id="{0514515D-5255-D2B0-F251-DAAC7CC67C08}"/>
              </a:ext>
            </a:extLst>
          </p:cNvPr>
          <p:cNvCxnSpPr>
            <a:cxnSpLocks/>
            <a:stCxn id="9" idx="3"/>
            <a:endCxn id="11" idx="1"/>
          </p:cNvCxnSpPr>
          <p:nvPr/>
        </p:nvCxnSpPr>
        <p:spPr>
          <a:xfrm flipV="1">
            <a:off x="3103927" y="2701929"/>
            <a:ext cx="1640546" cy="39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C98A454B-C9A1-72C6-4240-BBF99ED9811C}"/>
              </a:ext>
            </a:extLst>
          </p:cNvPr>
          <p:cNvSpPr txBox="1"/>
          <p:nvPr/>
        </p:nvSpPr>
        <p:spPr>
          <a:xfrm>
            <a:off x="3661379" y="2409540"/>
            <a:ext cx="889233" cy="584775"/>
          </a:xfrm>
          <a:prstGeom prst="rect">
            <a:avLst/>
          </a:prstGeom>
          <a:noFill/>
        </p:spPr>
        <p:txBody>
          <a:bodyPr wrap="square" rtlCol="0">
            <a:spAutoFit/>
          </a:bodyPr>
          <a:lstStyle/>
          <a:p>
            <a:pPr algn="ctr"/>
            <a:r>
              <a:rPr lang="it-IT" sz="1600" dirty="0"/>
              <a:t>MQTT</a:t>
            </a:r>
          </a:p>
          <a:p>
            <a:pPr algn="ctr"/>
            <a:r>
              <a:rPr lang="it-IT" sz="1600" dirty="0" err="1"/>
              <a:t>publish</a:t>
            </a:r>
            <a:endParaRPr lang="it-IT" sz="1600" dirty="0"/>
          </a:p>
        </p:txBody>
      </p:sp>
      <p:sp>
        <p:nvSpPr>
          <p:cNvPr id="17" name="Rettangolo 16">
            <a:extLst>
              <a:ext uri="{FF2B5EF4-FFF2-40B4-BE49-F238E27FC236}">
                <a16:creationId xmlns:a16="http://schemas.microsoft.com/office/drawing/2014/main" id="{1CB23FAF-C9E7-A158-1581-B3185EC8EFF9}"/>
              </a:ext>
            </a:extLst>
          </p:cNvPr>
          <p:cNvSpPr/>
          <p:nvPr/>
        </p:nvSpPr>
        <p:spPr>
          <a:xfrm>
            <a:off x="4177717" y="3980292"/>
            <a:ext cx="3582100" cy="2677715"/>
          </a:xfrm>
          <a:prstGeom prst="rect">
            <a:avLst/>
          </a:prstGeom>
          <a:solidFill>
            <a:srgbClr val="00206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8BF834F-13C2-C2BB-451F-2ACD7AA88A20}"/>
              </a:ext>
            </a:extLst>
          </p:cNvPr>
          <p:cNvSpPr txBox="1"/>
          <p:nvPr/>
        </p:nvSpPr>
        <p:spPr>
          <a:xfrm>
            <a:off x="4177717" y="6288675"/>
            <a:ext cx="3582100" cy="369332"/>
          </a:xfrm>
          <a:prstGeom prst="rect">
            <a:avLst/>
          </a:prstGeom>
          <a:noFill/>
        </p:spPr>
        <p:txBody>
          <a:bodyPr wrap="square" rtlCol="0">
            <a:spAutoFit/>
          </a:bodyPr>
          <a:lstStyle/>
          <a:p>
            <a:pPr algn="ctr"/>
            <a:r>
              <a:rPr lang="it-IT" dirty="0" err="1">
                <a:solidFill>
                  <a:schemeClr val="bg1"/>
                </a:solidFill>
              </a:rPr>
              <a:t>Raspberry</a:t>
            </a:r>
            <a:r>
              <a:rPr lang="it-IT" dirty="0">
                <a:solidFill>
                  <a:schemeClr val="bg1"/>
                </a:solidFill>
              </a:rPr>
              <a:t> Pi</a:t>
            </a:r>
          </a:p>
        </p:txBody>
      </p:sp>
      <p:sp>
        <p:nvSpPr>
          <p:cNvPr id="20" name="Rettangolo 19">
            <a:extLst>
              <a:ext uri="{FF2B5EF4-FFF2-40B4-BE49-F238E27FC236}">
                <a16:creationId xmlns:a16="http://schemas.microsoft.com/office/drawing/2014/main" id="{9B9EDCE4-A46C-6E90-CCC2-A9A8AEEFAF22}"/>
              </a:ext>
            </a:extLst>
          </p:cNvPr>
          <p:cNvSpPr/>
          <p:nvPr/>
        </p:nvSpPr>
        <p:spPr>
          <a:xfrm>
            <a:off x="4471332" y="4238783"/>
            <a:ext cx="2969703" cy="1945547"/>
          </a:xfrm>
          <a:prstGeom prst="rect">
            <a:avLst/>
          </a:prstGeom>
          <a:solidFill>
            <a:srgbClr val="002060"/>
          </a:solidFill>
          <a:ln>
            <a:solidFill>
              <a:srgbClr val="001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42167204-B863-19CE-EF34-F8058BFA2F33}"/>
              </a:ext>
            </a:extLst>
          </p:cNvPr>
          <p:cNvSpPr txBox="1"/>
          <p:nvPr/>
        </p:nvSpPr>
        <p:spPr>
          <a:xfrm>
            <a:off x="4471332" y="5822179"/>
            <a:ext cx="2969703" cy="369332"/>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ActuatorSubscriber</a:t>
            </a:r>
            <a:endParaRPr lang="it-IT" dirty="0">
              <a:solidFill>
                <a:schemeClr val="bg1"/>
              </a:solidFill>
              <a:latin typeface="Consolas" panose="020B0609020204030204" pitchFamily="49" charset="0"/>
            </a:endParaRPr>
          </a:p>
        </p:txBody>
      </p:sp>
      <p:cxnSp>
        <p:nvCxnSpPr>
          <p:cNvPr id="27" name="Connettore 2 26">
            <a:extLst>
              <a:ext uri="{FF2B5EF4-FFF2-40B4-BE49-F238E27FC236}">
                <a16:creationId xmlns:a16="http://schemas.microsoft.com/office/drawing/2014/main" id="{B94904ED-D4DC-82CE-2DDE-6955B63131AC}"/>
              </a:ext>
            </a:extLst>
          </p:cNvPr>
          <p:cNvCxnSpPr>
            <a:cxnSpLocks/>
          </p:cNvCxnSpPr>
          <p:nvPr/>
        </p:nvCxnSpPr>
        <p:spPr>
          <a:xfrm flipV="1">
            <a:off x="5051923" y="3259405"/>
            <a:ext cx="0" cy="9793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80089252-8413-B607-887D-C37115A78077}"/>
              </a:ext>
            </a:extLst>
          </p:cNvPr>
          <p:cNvCxnSpPr>
            <a:cxnSpLocks/>
          </p:cNvCxnSpPr>
          <p:nvPr/>
        </p:nvCxnSpPr>
        <p:spPr>
          <a:xfrm flipV="1">
            <a:off x="6918825" y="3259405"/>
            <a:ext cx="0" cy="979378"/>
          </a:xfrm>
          <a:prstGeom prst="straightConnector1">
            <a:avLst/>
          </a:prstGeom>
          <a:ln>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1569CD07-94D2-48C7-0351-56844906F633}"/>
              </a:ext>
            </a:extLst>
          </p:cNvPr>
          <p:cNvSpPr txBox="1"/>
          <p:nvPr/>
        </p:nvSpPr>
        <p:spPr>
          <a:xfrm>
            <a:off x="3741712" y="3345870"/>
            <a:ext cx="1310211" cy="584775"/>
          </a:xfrm>
          <a:prstGeom prst="rect">
            <a:avLst/>
          </a:prstGeom>
          <a:noFill/>
        </p:spPr>
        <p:txBody>
          <a:bodyPr wrap="square" rtlCol="0">
            <a:spAutoFit/>
          </a:bodyPr>
          <a:lstStyle/>
          <a:p>
            <a:pPr algn="r"/>
            <a:r>
              <a:rPr lang="it-IT" sz="1600" dirty="0"/>
              <a:t>MQTT </a:t>
            </a:r>
            <a:r>
              <a:rPr lang="it-IT" sz="1600" dirty="0" err="1"/>
              <a:t>subscribe</a:t>
            </a:r>
            <a:endParaRPr lang="it-IT" sz="1600" dirty="0"/>
          </a:p>
        </p:txBody>
      </p:sp>
      <p:sp>
        <p:nvSpPr>
          <p:cNvPr id="34" name="CasellaDiTesto 33">
            <a:extLst>
              <a:ext uri="{FF2B5EF4-FFF2-40B4-BE49-F238E27FC236}">
                <a16:creationId xmlns:a16="http://schemas.microsoft.com/office/drawing/2014/main" id="{74766FA8-1290-56E7-F637-605E64B1FE3F}"/>
              </a:ext>
            </a:extLst>
          </p:cNvPr>
          <p:cNvSpPr txBox="1"/>
          <p:nvPr/>
        </p:nvSpPr>
        <p:spPr>
          <a:xfrm>
            <a:off x="6890509" y="3312842"/>
            <a:ext cx="1359417" cy="584775"/>
          </a:xfrm>
          <a:prstGeom prst="rect">
            <a:avLst/>
          </a:prstGeom>
          <a:noFill/>
        </p:spPr>
        <p:txBody>
          <a:bodyPr wrap="square" rtlCol="0">
            <a:spAutoFit/>
          </a:bodyPr>
          <a:lstStyle/>
          <a:p>
            <a:pPr algn="just"/>
            <a:r>
              <a:rPr lang="it-IT" sz="1600" dirty="0"/>
              <a:t>MQTT</a:t>
            </a:r>
          </a:p>
          <a:p>
            <a:pPr algn="just"/>
            <a:r>
              <a:rPr lang="it-IT" sz="1600" dirty="0" err="1"/>
              <a:t>onMsgRec</a:t>
            </a:r>
            <a:endParaRPr lang="it-IT" sz="1600" dirty="0"/>
          </a:p>
        </p:txBody>
      </p:sp>
      <p:sp>
        <p:nvSpPr>
          <p:cNvPr id="35" name="Rettangolo 34">
            <a:extLst>
              <a:ext uri="{FF2B5EF4-FFF2-40B4-BE49-F238E27FC236}">
                <a16:creationId xmlns:a16="http://schemas.microsoft.com/office/drawing/2014/main" id="{81DC7BC4-0BF8-81D3-708E-35D6474B9039}"/>
              </a:ext>
            </a:extLst>
          </p:cNvPr>
          <p:cNvSpPr/>
          <p:nvPr/>
        </p:nvSpPr>
        <p:spPr>
          <a:xfrm>
            <a:off x="4672668" y="4412609"/>
            <a:ext cx="2462658" cy="1238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0BD92911-AF00-40FE-AF88-47F9EEE76637}"/>
              </a:ext>
            </a:extLst>
          </p:cNvPr>
          <p:cNvSpPr txBox="1"/>
          <p:nvPr/>
        </p:nvSpPr>
        <p:spPr>
          <a:xfrm>
            <a:off x="4672668" y="4803170"/>
            <a:ext cx="2462658" cy="369332"/>
          </a:xfrm>
          <a:prstGeom prst="rect">
            <a:avLst/>
          </a:prstGeom>
          <a:noFill/>
        </p:spPr>
        <p:txBody>
          <a:bodyPr wrap="square" rtlCol="0">
            <a:spAutoFit/>
          </a:bodyPr>
          <a:lstStyle/>
          <a:p>
            <a:r>
              <a:rPr lang="it-IT" dirty="0" err="1">
                <a:latin typeface="Consolas" panose="020B0609020204030204" pitchFamily="49" charset="0"/>
              </a:rPr>
              <a:t>ArduinoPiConnector</a:t>
            </a:r>
            <a:endParaRPr lang="it-IT" dirty="0">
              <a:latin typeface="Consolas" panose="020B0609020204030204" pitchFamily="49" charset="0"/>
            </a:endParaRPr>
          </a:p>
        </p:txBody>
      </p:sp>
      <p:sp>
        <p:nvSpPr>
          <p:cNvPr id="40" name="Rettangolo 39">
            <a:extLst>
              <a:ext uri="{FF2B5EF4-FFF2-40B4-BE49-F238E27FC236}">
                <a16:creationId xmlns:a16="http://schemas.microsoft.com/office/drawing/2014/main" id="{5C6392F9-B0CE-F9DF-CF46-76280BE2510D}"/>
              </a:ext>
            </a:extLst>
          </p:cNvPr>
          <p:cNvSpPr/>
          <p:nvPr/>
        </p:nvSpPr>
        <p:spPr>
          <a:xfrm>
            <a:off x="8445538" y="4693319"/>
            <a:ext cx="1310212" cy="464862"/>
          </a:xfrm>
          <a:prstGeom prst="rect">
            <a:avLst/>
          </a:prstGeom>
          <a:solidFill>
            <a:schemeClr val="accent2">
              <a:lumMod val="50000"/>
              <a:alpha val="50196"/>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1" name="CasellaDiTesto 40">
            <a:extLst>
              <a:ext uri="{FF2B5EF4-FFF2-40B4-BE49-F238E27FC236}">
                <a16:creationId xmlns:a16="http://schemas.microsoft.com/office/drawing/2014/main" id="{BD390095-CDB4-01AB-CA4E-1B35A31664EA}"/>
              </a:ext>
            </a:extLst>
          </p:cNvPr>
          <p:cNvSpPr txBox="1"/>
          <p:nvPr/>
        </p:nvSpPr>
        <p:spPr>
          <a:xfrm>
            <a:off x="8515633" y="4741084"/>
            <a:ext cx="1157681" cy="369332"/>
          </a:xfrm>
          <a:prstGeom prst="rect">
            <a:avLst/>
          </a:prstGeom>
          <a:noFill/>
        </p:spPr>
        <p:txBody>
          <a:bodyPr wrap="square" rtlCol="0">
            <a:spAutoFit/>
          </a:bodyPr>
          <a:lstStyle/>
          <a:p>
            <a:pPr algn="ctr"/>
            <a:r>
              <a:rPr lang="it-IT" dirty="0">
                <a:solidFill>
                  <a:schemeClr val="bg1"/>
                </a:solidFill>
              </a:rPr>
              <a:t>Arduino</a:t>
            </a:r>
          </a:p>
        </p:txBody>
      </p:sp>
      <p:cxnSp>
        <p:nvCxnSpPr>
          <p:cNvPr id="44" name="Connettore 2 43">
            <a:extLst>
              <a:ext uri="{FF2B5EF4-FFF2-40B4-BE49-F238E27FC236}">
                <a16:creationId xmlns:a16="http://schemas.microsoft.com/office/drawing/2014/main" id="{4B970E9A-114C-4540-EC68-996F734E7149}"/>
              </a:ext>
            </a:extLst>
          </p:cNvPr>
          <p:cNvCxnSpPr>
            <a:cxnSpLocks/>
            <a:stCxn id="39" idx="3"/>
          </p:cNvCxnSpPr>
          <p:nvPr/>
        </p:nvCxnSpPr>
        <p:spPr>
          <a:xfrm flipV="1">
            <a:off x="7135326" y="4983061"/>
            <a:ext cx="1310211" cy="47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9C173829-81DB-0855-8FAE-D4A0D5E659CA}"/>
              </a:ext>
            </a:extLst>
          </p:cNvPr>
          <p:cNvSpPr txBox="1"/>
          <p:nvPr/>
        </p:nvSpPr>
        <p:spPr>
          <a:xfrm>
            <a:off x="7648986" y="4693318"/>
            <a:ext cx="808891" cy="338554"/>
          </a:xfrm>
          <a:prstGeom prst="rect">
            <a:avLst/>
          </a:prstGeom>
          <a:noFill/>
        </p:spPr>
        <p:txBody>
          <a:bodyPr wrap="square" rtlCol="0">
            <a:spAutoFit/>
          </a:bodyPr>
          <a:lstStyle/>
          <a:p>
            <a:pPr algn="ctr"/>
            <a:r>
              <a:rPr lang="it-IT" sz="1600" dirty="0"/>
              <a:t>Serial</a:t>
            </a:r>
          </a:p>
        </p:txBody>
      </p:sp>
      <p:cxnSp>
        <p:nvCxnSpPr>
          <p:cNvPr id="53" name="Connettore 2 52">
            <a:extLst>
              <a:ext uri="{FF2B5EF4-FFF2-40B4-BE49-F238E27FC236}">
                <a16:creationId xmlns:a16="http://schemas.microsoft.com/office/drawing/2014/main" id="{B531E08C-1657-CBA0-AC80-230B718EE032}"/>
              </a:ext>
            </a:extLst>
          </p:cNvPr>
          <p:cNvCxnSpPr/>
          <p:nvPr/>
        </p:nvCxnSpPr>
        <p:spPr>
          <a:xfrm flipV="1">
            <a:off x="9462782" y="3429000"/>
            <a:ext cx="0" cy="126431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14E7EEF3-35AF-0EE2-CC2B-4AE73A59DA64}"/>
              </a:ext>
            </a:extLst>
          </p:cNvPr>
          <p:cNvCxnSpPr/>
          <p:nvPr/>
        </p:nvCxnSpPr>
        <p:spPr>
          <a:xfrm flipV="1">
            <a:off x="8642060" y="3429000"/>
            <a:ext cx="0" cy="126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C933FC97-B3D4-8AE3-081E-44CE99C50957}"/>
              </a:ext>
            </a:extLst>
          </p:cNvPr>
          <p:cNvSpPr txBox="1"/>
          <p:nvPr/>
        </p:nvSpPr>
        <p:spPr>
          <a:xfrm>
            <a:off x="8123791" y="3815370"/>
            <a:ext cx="1036537" cy="584775"/>
          </a:xfrm>
          <a:prstGeom prst="rect">
            <a:avLst/>
          </a:prstGeom>
          <a:noFill/>
        </p:spPr>
        <p:txBody>
          <a:bodyPr wrap="square" rtlCol="0">
            <a:spAutoFit/>
          </a:bodyPr>
          <a:lstStyle/>
          <a:p>
            <a:pPr algn="ctr"/>
            <a:r>
              <a:rPr lang="it-IT" sz="1600" dirty="0"/>
              <a:t>Control </a:t>
            </a:r>
            <a:r>
              <a:rPr lang="it-IT" sz="1600" dirty="0" err="1"/>
              <a:t>signal</a:t>
            </a:r>
            <a:endParaRPr lang="it-IT" sz="1600" dirty="0"/>
          </a:p>
        </p:txBody>
      </p:sp>
      <p:sp>
        <p:nvSpPr>
          <p:cNvPr id="56" name="CasellaDiTesto 55">
            <a:extLst>
              <a:ext uri="{FF2B5EF4-FFF2-40B4-BE49-F238E27FC236}">
                <a16:creationId xmlns:a16="http://schemas.microsoft.com/office/drawing/2014/main" id="{EA2E494E-3407-FD1D-E550-6E6F08514472}"/>
              </a:ext>
            </a:extLst>
          </p:cNvPr>
          <p:cNvSpPr txBox="1"/>
          <p:nvPr/>
        </p:nvSpPr>
        <p:spPr>
          <a:xfrm>
            <a:off x="9076888" y="3805338"/>
            <a:ext cx="1140900" cy="584775"/>
          </a:xfrm>
          <a:prstGeom prst="rect">
            <a:avLst/>
          </a:prstGeom>
          <a:noFill/>
        </p:spPr>
        <p:txBody>
          <a:bodyPr wrap="square" rtlCol="0">
            <a:spAutoFit/>
          </a:bodyPr>
          <a:lstStyle/>
          <a:p>
            <a:r>
              <a:rPr lang="it-IT" sz="1600" dirty="0"/>
              <a:t>Feedback </a:t>
            </a:r>
            <a:r>
              <a:rPr lang="it-IT" sz="1600" dirty="0" err="1"/>
              <a:t>signal</a:t>
            </a:r>
            <a:endParaRPr lang="it-IT" sz="1600" dirty="0"/>
          </a:p>
        </p:txBody>
      </p:sp>
      <p:sp>
        <p:nvSpPr>
          <p:cNvPr id="57" name="Rettangolo 56">
            <a:extLst>
              <a:ext uri="{FF2B5EF4-FFF2-40B4-BE49-F238E27FC236}">
                <a16:creationId xmlns:a16="http://schemas.microsoft.com/office/drawing/2014/main" id="{86B1BA92-F8F8-BA6D-B5DA-0A06EA9B274C}"/>
              </a:ext>
            </a:extLst>
          </p:cNvPr>
          <p:cNvSpPr/>
          <p:nvPr/>
        </p:nvSpPr>
        <p:spPr>
          <a:xfrm>
            <a:off x="8445537" y="2643426"/>
            <a:ext cx="1331100" cy="785574"/>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C316ED79-1A79-919C-40AD-05C47E878F2F}"/>
              </a:ext>
            </a:extLst>
          </p:cNvPr>
          <p:cNvSpPr txBox="1"/>
          <p:nvPr/>
        </p:nvSpPr>
        <p:spPr>
          <a:xfrm>
            <a:off x="8457877" y="2844225"/>
            <a:ext cx="1297861" cy="369332"/>
          </a:xfrm>
          <a:prstGeom prst="rect">
            <a:avLst/>
          </a:prstGeom>
          <a:noFill/>
        </p:spPr>
        <p:txBody>
          <a:bodyPr wrap="square" rtlCol="0">
            <a:spAutoFit/>
          </a:bodyPr>
          <a:lstStyle/>
          <a:p>
            <a:pPr algn="ctr"/>
            <a:r>
              <a:rPr lang="it-IT" dirty="0" err="1"/>
              <a:t>Actuator</a:t>
            </a:r>
            <a:endParaRPr lang="it-IT" dirty="0"/>
          </a:p>
        </p:txBody>
      </p:sp>
    </p:spTree>
    <p:extLst>
      <p:ext uri="{BB962C8B-B14F-4D97-AF65-F5344CB8AC3E}">
        <p14:creationId xmlns:p14="http://schemas.microsoft.com/office/powerpoint/2010/main" val="185590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602689" y="857249"/>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sp>
        <p:nvSpPr>
          <p:cNvPr id="8" name="TextBox 7">
            <a:extLst>
              <a:ext uri="{FF2B5EF4-FFF2-40B4-BE49-F238E27FC236}">
                <a16:creationId xmlns:a16="http://schemas.microsoft.com/office/drawing/2014/main" id="{FF6F90C4-DF46-6B15-5599-55987A57E2D2}"/>
              </a:ext>
            </a:extLst>
          </p:cNvPr>
          <p:cNvSpPr txBox="1"/>
          <p:nvPr/>
        </p:nvSpPr>
        <p:spPr>
          <a:xfrm flipH="1">
            <a:off x="1428006" y="3620277"/>
            <a:ext cx="2203893" cy="369332"/>
          </a:xfrm>
          <a:prstGeom prst="rect">
            <a:avLst/>
          </a:prstGeom>
          <a:noFill/>
        </p:spPr>
        <p:txBody>
          <a:bodyPr wrap="square" rtlCol="0">
            <a:spAutoFit/>
          </a:bodyPr>
          <a:lstStyle/>
          <a:p>
            <a:r>
              <a:rPr lang="it-IT" dirty="0"/>
              <a:t>IMMAGINE</a:t>
            </a:r>
          </a:p>
        </p:txBody>
      </p:sp>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3219C-C9C5-B2AE-69A5-D9E5F09EBBD8}"/>
              </a:ext>
            </a:extLst>
          </p:cNvPr>
          <p:cNvSpPr>
            <a:spLocks noGrp="1"/>
          </p:cNvSpPr>
          <p:nvPr>
            <p:ph type="title"/>
          </p:nvPr>
        </p:nvSpPr>
        <p:spPr/>
        <p:txBody>
          <a:bodyPr/>
          <a:lstStyle/>
          <a:p>
            <a:r>
              <a:rPr lang="it-IT" dirty="0" err="1"/>
              <a:t>Actuator</a:t>
            </a:r>
            <a:r>
              <a:rPr lang="it-IT" dirty="0"/>
              <a:t>: </a:t>
            </a:r>
            <a:r>
              <a:rPr lang="it-IT" dirty="0" err="1">
                <a:latin typeface="Courier New" panose="02070309020205020404" pitchFamily="49" charset="0"/>
                <a:cs typeface="Courier New" panose="02070309020205020404" pitchFamily="49" charset="0"/>
              </a:rPr>
              <a:t>ActuatorSubscriber</a:t>
            </a:r>
            <a:r>
              <a:rPr lang="it-IT" dirty="0">
                <a:latin typeface="+mn-lt"/>
                <a:cs typeface="Courier New" panose="02070309020205020404" pitchFamily="49" charset="0"/>
              </a:rPr>
              <a:t> and Arduino Connector</a:t>
            </a:r>
            <a:r>
              <a:rPr lang="it-IT" dirty="0">
                <a:latin typeface="Courier New" panose="02070309020205020404" pitchFamily="49" charset="0"/>
                <a:cs typeface="Courier New" panose="02070309020205020404" pitchFamily="49" charset="0"/>
              </a:rPr>
              <a:t> </a:t>
            </a:r>
            <a:endParaRPr lang="it-IT" dirty="0"/>
          </a:p>
        </p:txBody>
      </p:sp>
      <p:sp>
        <p:nvSpPr>
          <p:cNvPr id="3" name="Segnaposto contenuto 2">
            <a:extLst>
              <a:ext uri="{FF2B5EF4-FFF2-40B4-BE49-F238E27FC236}">
                <a16:creationId xmlns:a16="http://schemas.microsoft.com/office/drawing/2014/main" id="{914A28FA-E471-78E9-8725-BD149E642E4F}"/>
              </a:ext>
            </a:extLst>
          </p:cNvPr>
          <p:cNvSpPr>
            <a:spLocks noGrp="1"/>
          </p:cNvSpPr>
          <p:nvPr>
            <p:ph sz="half" idx="1"/>
          </p:nvPr>
        </p:nvSpPr>
        <p:spPr>
          <a:xfrm>
            <a:off x="677334" y="2160589"/>
            <a:ext cx="5104341" cy="3880772"/>
          </a:xfrm>
        </p:spPr>
        <p:txBody>
          <a:bodyPr/>
          <a:lstStyle/>
          <a:p>
            <a:r>
              <a:rPr lang="it-IT" dirty="0" err="1"/>
              <a:t>Subscribes</a:t>
            </a:r>
            <a:r>
              <a:rPr lang="it-IT" dirty="0"/>
              <a:t> to MQTT </a:t>
            </a:r>
            <a:r>
              <a:rPr lang="it-IT" dirty="0" err="1"/>
              <a:t>actuator</a:t>
            </a:r>
            <a:r>
              <a:rPr lang="it-IT" dirty="0"/>
              <a:t> </a:t>
            </a:r>
            <a:r>
              <a:rPr lang="it-IT" dirty="0" err="1"/>
              <a:t>topic</a:t>
            </a:r>
            <a:endParaRPr lang="it-IT" dirty="0"/>
          </a:p>
          <a:p>
            <a:r>
              <a:rPr lang="it-IT" dirty="0" err="1"/>
              <a:t>Includes</a:t>
            </a:r>
            <a:r>
              <a:rPr lang="it-IT" dirty="0"/>
              <a:t> </a:t>
            </a:r>
            <a:r>
              <a:rPr lang="it-IT" dirty="0" err="1"/>
              <a:t>instances</a:t>
            </a:r>
            <a:r>
              <a:rPr lang="it-IT" dirty="0"/>
              <a:t> of:</a:t>
            </a:r>
          </a:p>
          <a:p>
            <a:pPr lvl="1"/>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updates </a:t>
            </a:r>
            <a:r>
              <a:rPr lang="it-IT" dirty="0" err="1">
                <a:cs typeface="Courier New" panose="02070309020205020404" pitchFamily="49" charset="0"/>
              </a:rPr>
              <a:t>catalog</a:t>
            </a:r>
            <a:endParaRPr lang="it-IT" dirty="0">
              <a:cs typeface="Courier New" panose="02070309020205020404" pitchFamily="49" charset="0"/>
            </a:endParaRPr>
          </a:p>
          <a:p>
            <a:pPr lvl="1"/>
            <a:r>
              <a:rPr lang="it-IT" dirty="0" err="1">
                <a:latin typeface="Courier New" panose="02070309020205020404" pitchFamily="49" charset="0"/>
                <a:cs typeface="Courier New" panose="02070309020205020404" pitchFamily="49" charset="0"/>
              </a:rPr>
              <a:t>ArduinoPiConnector</a:t>
            </a:r>
            <a:r>
              <a:rPr lang="it-IT" dirty="0">
                <a:cs typeface="Courier New" panose="02070309020205020404" pitchFamily="49" charset="0"/>
              </a:rPr>
              <a:t>: </a:t>
            </a:r>
            <a:r>
              <a:rPr lang="it-IT" dirty="0" err="1">
                <a:cs typeface="Courier New" panose="02070309020205020404" pitchFamily="49" charset="0"/>
              </a:rPr>
              <a:t>manages</a:t>
            </a:r>
            <a:r>
              <a:rPr lang="it-IT" dirty="0">
                <a:cs typeface="Courier New" panose="02070309020205020404" pitchFamily="49" charset="0"/>
              </a:rPr>
              <a:t> </a:t>
            </a:r>
            <a:r>
              <a:rPr lang="it-IT" u="sng" dirty="0" err="1">
                <a:cs typeface="Courier New" panose="02070309020205020404" pitchFamily="49" charset="0"/>
              </a:rPr>
              <a:t>communication</a:t>
            </a:r>
            <a:r>
              <a:rPr lang="it-IT" dirty="0">
                <a:cs typeface="Courier New" panose="02070309020205020404" pitchFamily="49" charset="0"/>
              </a:rPr>
              <a:t> with Arduino</a:t>
            </a:r>
          </a:p>
          <a:p>
            <a:pPr lvl="2"/>
            <a:r>
              <a:rPr lang="it-IT" dirty="0" err="1">
                <a:cs typeface="Courier New" panose="02070309020205020404" pitchFamily="49" charset="0"/>
              </a:rPr>
              <a:t>Uses</a:t>
            </a:r>
            <a:r>
              <a:rPr lang="it-IT" dirty="0">
                <a:cs typeface="Courier New" panose="02070309020205020404" pitchFamily="49" charset="0"/>
              </a:rPr>
              <a:t> </a:t>
            </a:r>
            <a:r>
              <a:rPr lang="it-IT" dirty="0" err="1">
                <a:cs typeface="Courier New" panose="02070309020205020404" pitchFamily="49" charset="0"/>
              </a:rPr>
              <a:t>PyFirmata</a:t>
            </a:r>
            <a:r>
              <a:rPr lang="it-IT" dirty="0">
                <a:cs typeface="Courier New" panose="02070309020205020404" pitchFamily="49" charset="0"/>
              </a:rPr>
              <a:t> library</a:t>
            </a:r>
          </a:p>
          <a:p>
            <a:pPr lvl="2"/>
            <a:r>
              <a:rPr lang="it-IT" dirty="0">
                <a:cs typeface="Courier New" panose="02070309020205020404" pitchFamily="49" charset="0"/>
              </a:rPr>
              <a:t>Serial </a:t>
            </a:r>
            <a:r>
              <a:rPr lang="it-IT" dirty="0" err="1">
                <a:cs typeface="Courier New" panose="02070309020205020404" pitchFamily="49" charset="0"/>
              </a:rPr>
              <a:t>communication</a:t>
            </a:r>
            <a:r>
              <a:rPr lang="it-IT" dirty="0">
                <a:cs typeface="Courier New" panose="02070309020205020404" pitchFamily="49" charset="0"/>
              </a:rPr>
              <a:t> via USB port of </a:t>
            </a:r>
            <a:r>
              <a:rPr lang="it-IT" dirty="0" err="1">
                <a:cs typeface="Courier New" panose="02070309020205020404" pitchFamily="49" charset="0"/>
              </a:rPr>
              <a:t>Raspberry</a:t>
            </a:r>
            <a:r>
              <a:rPr lang="it-IT" dirty="0">
                <a:cs typeface="Courier New" panose="02070309020205020404" pitchFamily="49" charset="0"/>
              </a:rPr>
              <a:t> Pi</a:t>
            </a:r>
          </a:p>
          <a:p>
            <a:r>
              <a:rPr lang="it-IT" dirty="0">
                <a:cs typeface="Courier New" panose="02070309020205020404" pitchFamily="49" charset="0"/>
              </a:rPr>
              <a:t>Arduino </a:t>
            </a:r>
            <a:r>
              <a:rPr lang="it-IT" dirty="0" err="1">
                <a:cs typeface="Courier New" panose="02070309020205020404" pitchFamily="49" charset="0"/>
              </a:rPr>
              <a:t>converts</a:t>
            </a:r>
            <a:r>
              <a:rPr lang="it-IT" dirty="0">
                <a:cs typeface="Courier New" panose="02070309020205020404" pitchFamily="49" charset="0"/>
              </a:rPr>
              <a:t> serial </a:t>
            </a:r>
            <a:r>
              <a:rPr lang="it-IT" dirty="0" err="1">
                <a:cs typeface="Courier New" panose="02070309020205020404" pitchFamily="49" charset="0"/>
              </a:rPr>
              <a:t>PyFirmata</a:t>
            </a:r>
            <a:r>
              <a:rPr lang="it-IT" dirty="0">
                <a:cs typeface="Courier New" panose="02070309020205020404" pitchFamily="49" charset="0"/>
              </a:rPr>
              <a:t> </a:t>
            </a:r>
            <a:r>
              <a:rPr lang="it-IT" dirty="0" err="1">
                <a:cs typeface="Courier New" panose="02070309020205020404" pitchFamily="49" charset="0"/>
              </a:rPr>
              <a:t>instructions</a:t>
            </a:r>
            <a:r>
              <a:rPr lang="it-IT" dirty="0">
                <a:cs typeface="Courier New" panose="02070309020205020404" pitchFamily="49" charset="0"/>
              </a:rPr>
              <a:t> </a:t>
            </a:r>
            <a:r>
              <a:rPr lang="it-IT" dirty="0" err="1">
                <a:cs typeface="Courier New" panose="02070309020205020404" pitchFamily="49" charset="0"/>
              </a:rPr>
              <a:t>into</a:t>
            </a:r>
            <a:r>
              <a:rPr lang="it-IT" dirty="0">
                <a:cs typeface="Courier New" panose="02070309020205020404" pitchFamily="49" charset="0"/>
              </a:rPr>
              <a:t> </a:t>
            </a:r>
            <a:r>
              <a:rPr lang="it-IT" dirty="0" err="1">
                <a:cs typeface="Courier New" panose="02070309020205020404" pitchFamily="49" charset="0"/>
              </a:rPr>
              <a:t>actual</a:t>
            </a:r>
            <a:r>
              <a:rPr lang="it-IT" dirty="0">
                <a:cs typeface="Courier New" panose="02070309020205020404" pitchFamily="49" charset="0"/>
              </a:rPr>
              <a:t> </a:t>
            </a:r>
            <a:r>
              <a:rPr lang="it-IT" dirty="0" err="1">
                <a:cs typeface="Courier New" panose="02070309020205020404" pitchFamily="49" charset="0"/>
              </a:rPr>
              <a:t>electrical</a:t>
            </a:r>
            <a:r>
              <a:rPr lang="it-IT" dirty="0">
                <a:cs typeface="Courier New" panose="02070309020205020404" pitchFamily="49" charset="0"/>
              </a:rPr>
              <a:t> </a:t>
            </a:r>
            <a:r>
              <a:rPr lang="it-IT" dirty="0" err="1">
                <a:cs typeface="Courier New" panose="02070309020205020404" pitchFamily="49" charset="0"/>
              </a:rPr>
              <a:t>signals</a:t>
            </a:r>
            <a:r>
              <a:rPr lang="it-IT" dirty="0">
                <a:cs typeface="Courier New" panose="02070309020205020404" pitchFamily="49" charset="0"/>
              </a:rPr>
              <a:t> for </a:t>
            </a:r>
            <a:r>
              <a:rPr lang="it-IT" dirty="0" err="1">
                <a:cs typeface="Courier New" panose="02070309020205020404" pitchFamily="49" charset="0"/>
              </a:rPr>
              <a:t>actuator</a:t>
            </a:r>
            <a:r>
              <a:rPr lang="it-IT" dirty="0">
                <a:cs typeface="Courier New" panose="02070309020205020404" pitchFamily="49" charset="0"/>
              </a:rPr>
              <a:t> and </a:t>
            </a:r>
            <a:r>
              <a:rPr lang="it-IT" dirty="0" err="1">
                <a:cs typeface="Courier New" panose="02070309020205020404" pitchFamily="49" charset="0"/>
              </a:rPr>
              <a:t>receives</a:t>
            </a:r>
            <a:r>
              <a:rPr lang="it-IT" dirty="0">
                <a:cs typeface="Courier New" panose="02070309020205020404" pitchFamily="49" charset="0"/>
              </a:rPr>
              <a:t> </a:t>
            </a:r>
            <a:r>
              <a:rPr lang="it-IT" dirty="0" err="1">
                <a:cs typeface="Courier New" panose="02070309020205020404" pitchFamily="49" charset="0"/>
              </a:rPr>
              <a:t>coherence</a:t>
            </a:r>
            <a:r>
              <a:rPr lang="it-IT" dirty="0">
                <a:cs typeface="Courier New" panose="02070309020205020404" pitchFamily="49" charset="0"/>
              </a:rPr>
              <a:t> feedback</a:t>
            </a:r>
          </a:p>
        </p:txBody>
      </p:sp>
      <p:sp>
        <p:nvSpPr>
          <p:cNvPr id="5" name="Segnaposto contenuto 4">
            <a:extLst>
              <a:ext uri="{FF2B5EF4-FFF2-40B4-BE49-F238E27FC236}">
                <a16:creationId xmlns:a16="http://schemas.microsoft.com/office/drawing/2014/main" id="{1C6E5A50-D568-FE8F-7B37-B337BBA1806A}"/>
              </a:ext>
            </a:extLst>
          </p:cNvPr>
          <p:cNvSpPr>
            <a:spLocks noGrp="1"/>
          </p:cNvSpPr>
          <p:nvPr>
            <p:ph sz="half" idx="2"/>
          </p:nvPr>
        </p:nvSpPr>
        <p:spPr>
          <a:xfrm>
            <a:off x="5781674" y="2160589"/>
            <a:ext cx="3492329" cy="3880773"/>
          </a:xfrm>
        </p:spPr>
        <p:txBody>
          <a:bodyPr/>
          <a:lstStyle/>
          <a:p>
            <a:endParaRPr lang="it-IT" dirty="0"/>
          </a:p>
        </p:txBody>
      </p:sp>
      <p:sp>
        <p:nvSpPr>
          <p:cNvPr id="4" name="CasellaDiTesto 3">
            <a:extLst>
              <a:ext uri="{FF2B5EF4-FFF2-40B4-BE49-F238E27FC236}">
                <a16:creationId xmlns:a16="http://schemas.microsoft.com/office/drawing/2014/main" id="{AD9C5F65-4709-861E-7A72-29E3086F98A9}"/>
              </a:ext>
            </a:extLst>
          </p:cNvPr>
          <p:cNvSpPr txBox="1"/>
          <p:nvPr/>
        </p:nvSpPr>
        <p:spPr>
          <a:xfrm>
            <a:off x="6579239" y="3244334"/>
            <a:ext cx="1732327" cy="369332"/>
          </a:xfrm>
          <a:prstGeom prst="rect">
            <a:avLst/>
          </a:prstGeom>
          <a:noFill/>
        </p:spPr>
        <p:txBody>
          <a:bodyPr wrap="square" rtlCol="0">
            <a:spAutoFit/>
          </a:bodyPr>
          <a:lstStyle/>
          <a:p>
            <a:r>
              <a:rPr lang="it-IT" dirty="0"/>
              <a:t>PICTURE HERE</a:t>
            </a:r>
          </a:p>
        </p:txBody>
      </p:sp>
    </p:spTree>
    <p:extLst>
      <p:ext uri="{BB962C8B-B14F-4D97-AF65-F5344CB8AC3E}">
        <p14:creationId xmlns:p14="http://schemas.microsoft.com/office/powerpoint/2010/main" val="3767177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Send</a:t>
            </a:r>
            <a:r>
              <a:rPr lang="it-IT" sz="1600" dirty="0">
                <a:solidFill>
                  <a:schemeClr val="tx1"/>
                </a:solidFill>
              </a:rPr>
              <a:t> </a:t>
            </a:r>
            <a:r>
              <a:rPr lang="it-IT" sz="1600" dirty="0" err="1">
                <a:solidFill>
                  <a:schemeClr val="tx1"/>
                </a:solidFill>
              </a:rPr>
              <a:t>Alert</a:t>
            </a:r>
            <a:r>
              <a:rPr lang="it-IT" sz="1600" dirty="0">
                <a:solidFill>
                  <a:schemeClr val="tx1"/>
                </a:solidFill>
              </a:rPr>
              <a:t> SMS to the user,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t>
            </a:r>
            <a:r>
              <a:rPr lang="it-IT" dirty="0" err="1"/>
              <a:t>Analisys</a:t>
            </a:r>
            <a:r>
              <a:rPr lang="it-IT" dirty="0"/>
              <a:t> &amp; </a:t>
            </a:r>
            <a:r>
              <a:rPr lang="it-IT" dirty="0" err="1"/>
              <a:t>ThingSpeak</a:t>
            </a:r>
            <a:endParaRPr lang="it-IT" dirty="0"/>
          </a:p>
        </p:txBody>
      </p:sp>
    </p:spTree>
    <p:extLst>
      <p:ext uri="{BB962C8B-B14F-4D97-AF65-F5344CB8AC3E}">
        <p14:creationId xmlns:p14="http://schemas.microsoft.com/office/powerpoint/2010/main" val="2452805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1157-67C8-46B1-680A-1E66ABD64F29}"/>
              </a:ext>
            </a:extLst>
          </p:cNvPr>
          <p:cNvSpPr>
            <a:spLocks noGrp="1"/>
          </p:cNvSpPr>
          <p:nvPr>
            <p:ph type="title"/>
          </p:nvPr>
        </p:nvSpPr>
        <p:spPr/>
        <p:txBody>
          <a:bodyPr/>
          <a:lstStyle/>
          <a:p>
            <a:r>
              <a:rPr lang="it-IT" dirty="0" err="1"/>
              <a:t>Communication</a:t>
            </a:r>
            <a:r>
              <a:rPr lang="it-IT" dirty="0"/>
              <a:t> </a:t>
            </a:r>
            <a:r>
              <a:rPr lang="it-IT" dirty="0" err="1"/>
              <a:t>paradigms</a:t>
            </a:r>
            <a:r>
              <a:rPr lang="it-IT" dirty="0"/>
              <a:t> </a:t>
            </a:r>
            <a:r>
              <a:rPr lang="it-IT" dirty="0" err="1"/>
              <a:t>used</a:t>
            </a:r>
            <a:endParaRPr lang="it-IT" dirty="0"/>
          </a:p>
        </p:txBody>
      </p:sp>
      <p:sp>
        <p:nvSpPr>
          <p:cNvPr id="3" name="Content Placeholder 2">
            <a:extLst>
              <a:ext uri="{FF2B5EF4-FFF2-40B4-BE49-F238E27FC236}">
                <a16:creationId xmlns:a16="http://schemas.microsoft.com/office/drawing/2014/main" id="{9AD84C96-5D05-6984-BD4E-582D1589E3E1}"/>
              </a:ext>
            </a:extLst>
          </p:cNvPr>
          <p:cNvSpPr>
            <a:spLocks noGrp="1"/>
          </p:cNvSpPr>
          <p:nvPr>
            <p:ph sz="half" idx="4294967295"/>
          </p:nvPr>
        </p:nvSpPr>
        <p:spPr>
          <a:xfrm>
            <a:off x="0" y="2160588"/>
            <a:ext cx="4183063" cy="3881437"/>
          </a:xfrm>
        </p:spPr>
        <p:txBody>
          <a:bodyPr/>
          <a:lstStyle/>
          <a:p>
            <a:r>
              <a:rPr lang="it-IT" dirty="0"/>
              <a:t>REST:</a:t>
            </a:r>
          </a:p>
          <a:p>
            <a:pPr marL="0" indent="0">
              <a:buNone/>
            </a:pPr>
            <a:r>
              <a:rPr lang="it-IT" dirty="0"/>
              <a:t>How </a:t>
            </a:r>
            <a:r>
              <a:rPr lang="it-IT" dirty="0" err="1"/>
              <a:t>it</a:t>
            </a:r>
            <a:r>
              <a:rPr lang="it-IT" dirty="0"/>
              <a:t> works</a:t>
            </a:r>
          </a:p>
        </p:txBody>
      </p:sp>
      <p:sp>
        <p:nvSpPr>
          <p:cNvPr id="4" name="Content Placeholder 3">
            <a:extLst>
              <a:ext uri="{FF2B5EF4-FFF2-40B4-BE49-F238E27FC236}">
                <a16:creationId xmlns:a16="http://schemas.microsoft.com/office/drawing/2014/main" id="{84BCCD29-2777-ED7E-115B-8F2A21954694}"/>
              </a:ext>
            </a:extLst>
          </p:cNvPr>
          <p:cNvSpPr>
            <a:spLocks noGrp="1"/>
          </p:cNvSpPr>
          <p:nvPr>
            <p:ph sz="half" idx="4294967295"/>
          </p:nvPr>
        </p:nvSpPr>
        <p:spPr>
          <a:xfrm>
            <a:off x="5348125" y="2067282"/>
            <a:ext cx="4184650" cy="3881437"/>
          </a:xfrm>
        </p:spPr>
        <p:txBody>
          <a:bodyPr/>
          <a:lstStyle/>
          <a:p>
            <a:r>
              <a:rPr lang="it-IT" dirty="0"/>
              <a:t>MQTT</a:t>
            </a:r>
            <a:br>
              <a:rPr lang="it-IT" dirty="0"/>
            </a:br>
            <a:r>
              <a:rPr lang="it-IT" dirty="0"/>
              <a:t>How </a:t>
            </a:r>
            <a:r>
              <a:rPr lang="it-IT" dirty="0" err="1"/>
              <a:t>it</a:t>
            </a:r>
            <a:r>
              <a:rPr lang="it-IT" dirty="0"/>
              <a:t> works</a:t>
            </a:r>
          </a:p>
        </p:txBody>
      </p:sp>
    </p:spTree>
    <p:extLst>
      <p:ext uri="{BB962C8B-B14F-4D97-AF65-F5344CB8AC3E}">
        <p14:creationId xmlns:p14="http://schemas.microsoft.com/office/powerpoint/2010/main" val="27163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9BBBA7F9-F60A-2C5D-A1F2-3FB3751E202B}"/>
              </a:ext>
            </a:extLst>
          </p:cNvPr>
          <p:cNvPicPr>
            <a:picLocks noChangeAspect="1"/>
          </p:cNvPicPr>
          <p:nvPr/>
        </p:nvPicPr>
        <p:blipFill rotWithShape="1">
          <a:blip r:embed="rId2"/>
          <a:srcRect l="1404" b="783"/>
          <a:stretch/>
        </p:blipFill>
        <p:spPr>
          <a:xfrm>
            <a:off x="363893" y="1420968"/>
            <a:ext cx="8525899" cy="4827432"/>
          </a:xfrm>
          <a:prstGeom prst="rect">
            <a:avLst/>
          </a:prstGeom>
        </p:spPr>
      </p:pic>
    </p:spTree>
    <p:extLst>
      <p:ext uri="{BB962C8B-B14F-4D97-AF65-F5344CB8AC3E}">
        <p14:creationId xmlns:p14="http://schemas.microsoft.com/office/powerpoint/2010/main" val="33029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update</a:t>
            </a:r>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16317"/>
            <a:ext cx="587545" cy="5325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872</TotalTime>
  <Words>1862</Words>
  <Application>Microsoft Office PowerPoint</Application>
  <PresentationFormat>Widescreen</PresentationFormat>
  <Paragraphs>273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Courier New</vt:lpstr>
      <vt:lpstr>Trebuchet MS</vt:lpstr>
      <vt:lpstr>Wingdings 3</vt:lpstr>
      <vt:lpstr>Facet</vt:lpstr>
      <vt:lpstr>Smart Battery Charger</vt:lpstr>
      <vt:lpstr>General information about Smart Battery Charger application</vt:lpstr>
      <vt:lpstr>Communication paradigms used</vt:lpstr>
      <vt:lpstr>Use Case Diagram - proposal</vt:lpstr>
      <vt:lpstr>Use Case Diagram - update</vt:lpstr>
      <vt:lpstr>Catalog</vt:lpstr>
      <vt:lpstr>Catalog USER list </vt:lpstr>
      <vt:lpstr>Catalog DEVICE list </vt:lpstr>
      <vt:lpstr>GET method</vt:lpstr>
      <vt:lpstr>PUT method</vt:lpstr>
      <vt:lpstr>POST method</vt:lpstr>
      <vt:lpstr>Update the DeviceList</vt:lpstr>
      <vt:lpstr>Device Connectors: sensors</vt:lpstr>
      <vt:lpstr>Sensors taxonomy</vt:lpstr>
      <vt:lpstr>Sensors overview</vt:lpstr>
      <vt:lpstr>Device connectors: «Sensors» classes</vt:lpstr>
      <vt:lpstr>Device connector: CatalogUpdater</vt:lpstr>
      <vt:lpstr>Device connector: SensorPublisher</vt:lpstr>
      <vt:lpstr>Device connector: actuator overview</vt:lpstr>
      <vt:lpstr>Actuator: ActuatorSubscriber and Arduino Connector </vt:lpstr>
      <vt:lpstr>Battery Charger System Control </vt:lpstr>
      <vt:lpstr>Agenda Control Strategy  Compute the percentage of battery necessary to the specific user each day, according to the Agenda information.</vt:lpstr>
      <vt:lpstr>State Control</vt:lpstr>
      <vt:lpstr>Node-red</vt:lpstr>
      <vt:lpstr>Data Analisys &amp; ThingSpeak</vt:lpstr>
      <vt:lpstr>Telegram Bot </vt:lpstr>
      <vt:lpstr>Telegram Bot </vt:lpstr>
      <vt:lpstr>Telegram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39</cp:revision>
  <dcterms:created xsi:type="dcterms:W3CDTF">2023-05-14T18:09:48Z</dcterms:created>
  <dcterms:modified xsi:type="dcterms:W3CDTF">2023-05-30T13:38:24Z</dcterms:modified>
</cp:coreProperties>
</file>