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75" r:id="rId7"/>
    <p:sldId id="276" r:id="rId8"/>
    <p:sldId id="271" r:id="rId9"/>
    <p:sldId id="277" r:id="rId10"/>
    <p:sldId id="278" r:id="rId11"/>
    <p:sldId id="274" r:id="rId12"/>
    <p:sldId id="279" r:id="rId13"/>
    <p:sldId id="283" r:id="rId14"/>
    <p:sldId id="281" r:id="rId15"/>
    <p:sldId id="284" r:id="rId16"/>
    <p:sldId id="280" r:id="rId17"/>
    <p:sldId id="282" r:id="rId18"/>
    <p:sldId id="285" r:id="rId19"/>
    <p:sldId id="286" r:id="rId20"/>
    <p:sldId id="263" r:id="rId21"/>
    <p:sldId id="268" r:id="rId22"/>
    <p:sldId id="264" r:id="rId23"/>
    <p:sldId id="266" r:id="rId24"/>
    <p:sldId id="287" r:id="rId25"/>
    <p:sldId id="288" r:id="rId26"/>
    <p:sldId id="289" r:id="rId27"/>
    <p:sldId id="290" r:id="rId28"/>
    <p:sldId id="291" r:id="rId29"/>
    <p:sldId id="267" r:id="rId30"/>
    <p:sldId id="269" r:id="rId31"/>
    <p:sldId id="270" r:id="rId32"/>
    <p:sldId id="29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05/06/2023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53020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05/06/2023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713284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05/06/2023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6925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05/06/2023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88128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05/06/2023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0499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05/06/2023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4910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05/06/2023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87182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05/06/2023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0156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1775FA8-FEF5-4078-A009-D10F19796D95}" type="datetimeFigureOut">
              <a:rPr lang="it-IT" smtClean="0"/>
              <a:t>05/06/2023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47275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1775FA8-FEF5-4078-A009-D10F19796D95}" type="datetimeFigureOut">
              <a:rPr lang="it-IT" smtClean="0"/>
              <a:t>05/06/2023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96868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1775FA8-FEF5-4078-A009-D10F19796D95}" type="datetimeFigureOut">
              <a:rPr lang="it-IT" smtClean="0"/>
              <a:t>05/06/2023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91321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1775FA8-FEF5-4078-A009-D10F19796D95}" type="datetimeFigureOut">
              <a:rPr lang="it-IT" smtClean="0"/>
              <a:t>05/06/2023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1083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1775FA8-FEF5-4078-A009-D10F19796D95}" type="datetimeFigureOut">
              <a:rPr lang="it-IT" smtClean="0"/>
              <a:t>05/06/2023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337277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75FA8-FEF5-4078-A009-D10F19796D95}" type="datetimeFigureOut">
              <a:rPr lang="it-IT" smtClean="0"/>
              <a:t>05/06/2023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162731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05/06/2023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54340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775FA8-FEF5-4078-A009-D10F19796D95}" type="datetimeFigureOut">
              <a:rPr lang="it-IT" smtClean="0"/>
              <a:t>05/06/2023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B42DB85-F737-4CC5-80C2-EC6E6EFF0287}" type="slidenum">
              <a:rPr lang="it-IT" smtClean="0"/>
              <a:t>‹#›</a:t>
            </a:fld>
            <a:endParaRPr lang="it-IT"/>
          </a:p>
        </p:txBody>
      </p:sp>
    </p:spTree>
    <p:extLst>
      <p:ext uri="{BB962C8B-B14F-4D97-AF65-F5344CB8AC3E}">
        <p14:creationId xmlns:p14="http://schemas.microsoft.com/office/powerpoint/2010/main" val="211725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775FA8-FEF5-4078-A009-D10F19796D95}" type="datetimeFigureOut">
              <a:rPr lang="it-IT" smtClean="0"/>
              <a:t>05/06/2023</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42DB85-F737-4CC5-80C2-EC6E6EFF0287}" type="slidenum">
              <a:rPr lang="it-IT" smtClean="0"/>
              <a:t>‹#›</a:t>
            </a:fld>
            <a:endParaRPr lang="it-IT"/>
          </a:p>
        </p:txBody>
      </p:sp>
    </p:spTree>
    <p:extLst>
      <p:ext uri="{BB962C8B-B14F-4D97-AF65-F5344CB8AC3E}">
        <p14:creationId xmlns:p14="http://schemas.microsoft.com/office/powerpoint/2010/main" val="4292550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6991-C60C-60FB-1338-4BD0EAB61DE7}"/>
              </a:ext>
            </a:extLst>
          </p:cNvPr>
          <p:cNvSpPr>
            <a:spLocks noGrp="1"/>
          </p:cNvSpPr>
          <p:nvPr>
            <p:ph type="ctrTitle"/>
          </p:nvPr>
        </p:nvSpPr>
        <p:spPr>
          <a:xfrm>
            <a:off x="1444314" y="970181"/>
            <a:ext cx="7766936" cy="1646302"/>
          </a:xfrm>
        </p:spPr>
        <p:txBody>
          <a:bodyPr/>
          <a:lstStyle/>
          <a:p>
            <a:r>
              <a:rPr lang="it-IT" dirty="0"/>
              <a:t>Smart </a:t>
            </a:r>
            <a:r>
              <a:rPr lang="it-IT" dirty="0" err="1"/>
              <a:t>Battery</a:t>
            </a:r>
            <a:r>
              <a:rPr lang="it-IT" dirty="0"/>
              <a:t> </a:t>
            </a:r>
            <a:r>
              <a:rPr lang="it-IT" dirty="0" err="1"/>
              <a:t>Charger</a:t>
            </a:r>
            <a:endParaRPr lang="it-IT" dirty="0"/>
          </a:p>
        </p:txBody>
      </p:sp>
      <p:sp>
        <p:nvSpPr>
          <p:cNvPr id="3" name="Subtitle 2">
            <a:extLst>
              <a:ext uri="{FF2B5EF4-FFF2-40B4-BE49-F238E27FC236}">
                <a16:creationId xmlns:a16="http://schemas.microsoft.com/office/drawing/2014/main" id="{43291183-33F2-5525-464E-CE5FA54D364C}"/>
              </a:ext>
            </a:extLst>
          </p:cNvPr>
          <p:cNvSpPr>
            <a:spLocks noGrp="1"/>
          </p:cNvSpPr>
          <p:nvPr>
            <p:ph type="subTitle" idx="1"/>
          </p:nvPr>
        </p:nvSpPr>
        <p:spPr>
          <a:xfrm>
            <a:off x="1632573" y="2616483"/>
            <a:ext cx="7766936" cy="1096899"/>
          </a:xfrm>
        </p:spPr>
        <p:txBody>
          <a:bodyPr/>
          <a:lstStyle/>
          <a:p>
            <a:pPr algn="ctr"/>
            <a:r>
              <a:rPr lang="it-IT" dirty="0"/>
              <a:t>For </a:t>
            </a:r>
            <a:r>
              <a:rPr lang="it-IT" dirty="0" err="1"/>
              <a:t>you</a:t>
            </a:r>
            <a:r>
              <a:rPr lang="it-IT" dirty="0"/>
              <a:t> and for the world</a:t>
            </a:r>
          </a:p>
        </p:txBody>
      </p:sp>
      <p:sp>
        <p:nvSpPr>
          <p:cNvPr id="4" name="Subtitle 2">
            <a:extLst>
              <a:ext uri="{FF2B5EF4-FFF2-40B4-BE49-F238E27FC236}">
                <a16:creationId xmlns:a16="http://schemas.microsoft.com/office/drawing/2014/main" id="{CBB9BDAC-655E-6D5E-FFC4-1C19FEB8EA11}"/>
              </a:ext>
            </a:extLst>
          </p:cNvPr>
          <p:cNvSpPr txBox="1">
            <a:spLocks/>
          </p:cNvSpPr>
          <p:nvPr/>
        </p:nvSpPr>
        <p:spPr>
          <a:xfrm>
            <a:off x="712983" y="4645625"/>
            <a:ext cx="4181746" cy="214840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it-IT" sz="1600" dirty="0">
                <a:solidFill>
                  <a:schemeClr val="tx1"/>
                </a:solidFill>
              </a:rPr>
              <a:t>Team </a:t>
            </a:r>
            <a:r>
              <a:rPr lang="it-IT" sz="1600" dirty="0" err="1">
                <a:solidFill>
                  <a:schemeClr val="tx1"/>
                </a:solidFill>
              </a:rPr>
              <a:t>members</a:t>
            </a:r>
            <a:r>
              <a:rPr lang="it-IT" sz="1600" dirty="0">
                <a:solidFill>
                  <a:schemeClr val="tx1"/>
                </a:solidFill>
              </a:rPr>
              <a:t>:</a:t>
            </a:r>
          </a:p>
          <a:p>
            <a:pPr algn="l"/>
            <a:r>
              <a:rPr lang="it-IT" sz="1600" dirty="0">
                <a:solidFill>
                  <a:schemeClr val="tx1"/>
                </a:solidFill>
              </a:rPr>
              <a:t>Anna Geraci s296018</a:t>
            </a:r>
          </a:p>
          <a:p>
            <a:pPr algn="l"/>
            <a:r>
              <a:rPr lang="it-IT" sz="1600" dirty="0">
                <a:solidFill>
                  <a:schemeClr val="tx1"/>
                </a:solidFill>
              </a:rPr>
              <a:t>Carlo Simone s297278</a:t>
            </a:r>
          </a:p>
          <a:p>
            <a:pPr algn="l"/>
            <a:r>
              <a:rPr lang="it-IT" sz="1600" dirty="0">
                <a:solidFill>
                  <a:schemeClr val="tx1"/>
                </a:solidFill>
              </a:rPr>
              <a:t>Fabio </a:t>
            </a:r>
            <a:r>
              <a:rPr lang="it-IT" sz="1600" dirty="0" err="1">
                <a:solidFill>
                  <a:schemeClr val="tx1"/>
                </a:solidFill>
              </a:rPr>
              <a:t>Gianino</a:t>
            </a:r>
            <a:r>
              <a:rPr lang="it-IT" sz="1600" dirty="0">
                <a:solidFill>
                  <a:schemeClr val="tx1"/>
                </a:solidFill>
              </a:rPr>
              <a:t> s301556</a:t>
            </a:r>
          </a:p>
          <a:p>
            <a:pPr algn="l"/>
            <a:r>
              <a:rPr lang="it-IT" sz="1600" dirty="0">
                <a:solidFill>
                  <a:schemeClr val="tx1"/>
                </a:solidFill>
              </a:rPr>
              <a:t>Michele Claudio Petrocelli s305945 </a:t>
            </a:r>
          </a:p>
        </p:txBody>
      </p:sp>
    </p:spTree>
    <p:extLst>
      <p:ext uri="{BB962C8B-B14F-4D97-AF65-F5344CB8AC3E}">
        <p14:creationId xmlns:p14="http://schemas.microsoft.com/office/powerpoint/2010/main" val="66221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300816" y="252933"/>
            <a:ext cx="8596668" cy="1320800"/>
          </a:xfrm>
        </p:spPr>
        <p:txBody>
          <a:bodyPr/>
          <a:lstStyle/>
          <a:p>
            <a:r>
              <a:rPr lang="it-IT" dirty="0"/>
              <a:t>POST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POST</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685401"/>
            <a:ext cx="2388045" cy="1113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834540" y="2500735"/>
            <a:ext cx="1211233" cy="369332"/>
          </a:xfrm>
          <a:prstGeom prst="rect">
            <a:avLst/>
          </a:prstGeom>
          <a:noFill/>
          <a:ln w="19050">
            <a:solidFill>
              <a:schemeClr val="tx1"/>
            </a:solidFill>
          </a:ln>
        </p:spPr>
        <p:txBody>
          <a:bodyPr wrap="square" rtlCol="0">
            <a:spAutoFit/>
          </a:bodyPr>
          <a:lstStyle/>
          <a:p>
            <a:r>
              <a:rPr lang="it-IT" dirty="0"/>
              <a:t>IP/Device</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834540" y="3174427"/>
            <a:ext cx="1211233" cy="369332"/>
          </a:xfrm>
          <a:prstGeom prst="rect">
            <a:avLst/>
          </a:prstGeom>
          <a:noFill/>
          <a:ln w="19050">
            <a:solidFill>
              <a:schemeClr val="tx1"/>
            </a:solidFill>
          </a:ln>
        </p:spPr>
        <p:txBody>
          <a:bodyPr wrap="square" rtlCol="0">
            <a:spAutoFit/>
          </a:bodyPr>
          <a:lstStyle/>
          <a:p>
            <a:r>
              <a:rPr lang="it-IT" dirty="0"/>
              <a:t>IP/User</a:t>
            </a:r>
          </a:p>
        </p:txBody>
      </p:sp>
      <p:sp>
        <p:nvSpPr>
          <p:cNvPr id="16" name="TextBox 15">
            <a:extLst>
              <a:ext uri="{FF2B5EF4-FFF2-40B4-BE49-F238E27FC236}">
                <a16:creationId xmlns:a16="http://schemas.microsoft.com/office/drawing/2014/main" id="{8BFF5D09-0A22-4F93-BCFD-427CB1379BC8}"/>
              </a:ext>
            </a:extLst>
          </p:cNvPr>
          <p:cNvSpPr txBox="1"/>
          <p:nvPr/>
        </p:nvSpPr>
        <p:spPr>
          <a:xfrm>
            <a:off x="6822960" y="3778775"/>
            <a:ext cx="1222813" cy="369332"/>
          </a:xfrm>
          <a:prstGeom prst="rect">
            <a:avLst/>
          </a:prstGeom>
          <a:noFill/>
          <a:ln w="19050">
            <a:solidFill>
              <a:schemeClr val="tx1"/>
            </a:solidFill>
          </a:ln>
        </p:spPr>
        <p:txBody>
          <a:bodyPr wrap="square" rtlCol="0">
            <a:spAutoFit/>
          </a:bodyPr>
          <a:lstStyle/>
          <a:p>
            <a:r>
              <a:rPr lang="it-IT" dirty="0"/>
              <a:t>IP/</a:t>
            </a:r>
            <a:r>
              <a:rPr lang="it-IT" dirty="0" err="1"/>
              <a:t>ChatID</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834540" y="4909295"/>
            <a:ext cx="1395059" cy="369332"/>
          </a:xfrm>
          <a:prstGeom prst="rect">
            <a:avLst/>
          </a:prstGeom>
          <a:noFill/>
          <a:ln w="19050">
            <a:solidFill>
              <a:schemeClr val="tx1"/>
            </a:solidFill>
          </a:ln>
        </p:spPr>
        <p:txBody>
          <a:bodyPr wrap="square" rtlCol="0">
            <a:spAutoFit/>
          </a:bodyPr>
          <a:lstStyle/>
          <a:p>
            <a:r>
              <a:rPr lang="it-IT" dirty="0"/>
              <a:t>IP/Agenda</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3359093"/>
            <a:ext cx="2388045" cy="43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a:off x="4446495" y="3798794"/>
            <a:ext cx="2376465" cy="164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388045" cy="1295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31318" y="294243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Right Brace 44">
            <a:extLst>
              <a:ext uri="{FF2B5EF4-FFF2-40B4-BE49-F238E27FC236}">
                <a16:creationId xmlns:a16="http://schemas.microsoft.com/office/drawing/2014/main" id="{A033926D-379E-4159-AF2E-2BD10A812BDB}"/>
              </a:ext>
            </a:extLst>
          </p:cNvPr>
          <p:cNvSpPr/>
          <p:nvPr/>
        </p:nvSpPr>
        <p:spPr>
          <a:xfrm>
            <a:off x="8412995" y="2398396"/>
            <a:ext cx="506644" cy="1801693"/>
          </a:xfrm>
          <a:prstGeom prst="rightBrace">
            <a:avLst>
              <a:gd name="adj1" fmla="val 8333"/>
              <a:gd name="adj2" fmla="val 5039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46" name="Rectangle: Rounded Corners 45">
            <a:extLst>
              <a:ext uri="{FF2B5EF4-FFF2-40B4-BE49-F238E27FC236}">
                <a16:creationId xmlns:a16="http://schemas.microsoft.com/office/drawing/2014/main" id="{AFC47225-4362-4EC1-B5B6-2C16A03E5890}"/>
              </a:ext>
            </a:extLst>
          </p:cNvPr>
          <p:cNvSpPr/>
          <p:nvPr/>
        </p:nvSpPr>
        <p:spPr>
          <a:xfrm>
            <a:off x="9134307" y="2757852"/>
            <a:ext cx="1834078" cy="1131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used</a:t>
            </a:r>
            <a:r>
              <a:rPr lang="it-IT" sz="1400" dirty="0"/>
              <a:t> by the user </a:t>
            </a:r>
            <a:r>
              <a:rPr lang="it-IT" sz="1400" dirty="0" err="1"/>
              <a:t>only</a:t>
            </a:r>
            <a:r>
              <a:rPr lang="it-IT" sz="1400" dirty="0"/>
              <a:t> </a:t>
            </a:r>
            <a:r>
              <a:rPr lang="it-IT" sz="1400" dirty="0" err="1"/>
              <a:t>through</a:t>
            </a:r>
            <a:r>
              <a:rPr lang="it-IT" sz="1400" dirty="0"/>
              <a:t> </a:t>
            </a:r>
            <a:r>
              <a:rPr lang="it-IT" sz="1400" dirty="0" err="1"/>
              <a:t>postman</a:t>
            </a:r>
            <a:r>
              <a:rPr lang="it-IT" sz="1400" dirty="0"/>
              <a:t> </a:t>
            </a:r>
            <a:r>
              <a:rPr lang="it-IT" sz="1400" dirty="0" err="1"/>
              <a:t>sensors</a:t>
            </a:r>
            <a:endParaRPr lang="it-IT" sz="1400" dirty="0"/>
          </a:p>
        </p:txBody>
      </p:sp>
      <p:sp>
        <p:nvSpPr>
          <p:cNvPr id="39" name="Rectangle: Rounded Corners 38">
            <a:extLst>
              <a:ext uri="{FF2B5EF4-FFF2-40B4-BE49-F238E27FC236}">
                <a16:creationId xmlns:a16="http://schemas.microsoft.com/office/drawing/2014/main" id="{D3773C16-0167-4031-91B8-9EB06C6C2BF4}"/>
              </a:ext>
            </a:extLst>
          </p:cNvPr>
          <p:cNvSpPr/>
          <p:nvPr/>
        </p:nvSpPr>
        <p:spPr>
          <a:xfrm>
            <a:off x="9134307" y="4676564"/>
            <a:ext cx="1870533" cy="834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Method </a:t>
            </a:r>
            <a:r>
              <a:rPr lang="it-IT" sz="1400" dirty="0" err="1"/>
              <a:t>that</a:t>
            </a:r>
            <a:r>
              <a:rPr lang="it-IT" sz="1400" dirty="0"/>
              <a:t> </a:t>
            </a:r>
            <a:r>
              <a:rPr lang="it-IT" sz="1400" dirty="0" err="1"/>
              <a:t>could</a:t>
            </a:r>
            <a:r>
              <a:rPr lang="it-IT" sz="1400" dirty="0"/>
              <a:t> be </a:t>
            </a:r>
            <a:r>
              <a:rPr lang="it-IT" sz="1400" dirty="0" err="1"/>
              <a:t>used</a:t>
            </a:r>
            <a:r>
              <a:rPr lang="it-IT" sz="1400" dirty="0"/>
              <a:t> </a:t>
            </a:r>
            <a:r>
              <a:rPr lang="it-IT" sz="1400" dirty="0" err="1"/>
              <a:t>through</a:t>
            </a:r>
            <a:r>
              <a:rPr lang="it-IT" sz="1400" dirty="0"/>
              <a:t> Telegram Bot</a:t>
            </a:r>
          </a:p>
        </p:txBody>
      </p:sp>
    </p:spTree>
    <p:extLst>
      <p:ext uri="{BB962C8B-B14F-4D97-AF65-F5344CB8AC3E}">
        <p14:creationId xmlns:p14="http://schemas.microsoft.com/office/powerpoint/2010/main" val="718134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F6EB-7476-5E9B-CC6F-A313418182DC}"/>
              </a:ext>
            </a:extLst>
          </p:cNvPr>
          <p:cNvSpPr>
            <a:spLocks noGrp="1"/>
          </p:cNvSpPr>
          <p:nvPr>
            <p:ph type="title"/>
          </p:nvPr>
        </p:nvSpPr>
        <p:spPr/>
        <p:txBody>
          <a:bodyPr/>
          <a:lstStyle/>
          <a:p>
            <a:r>
              <a:rPr lang="it-IT" dirty="0"/>
              <a:t>Update the </a:t>
            </a:r>
            <a:r>
              <a:rPr lang="it-IT" dirty="0" err="1"/>
              <a:t>DeviceList</a:t>
            </a:r>
            <a:endParaRPr lang="it-IT" dirty="0"/>
          </a:p>
        </p:txBody>
      </p:sp>
      <p:sp>
        <p:nvSpPr>
          <p:cNvPr id="6" name="TextBox 5">
            <a:extLst>
              <a:ext uri="{FF2B5EF4-FFF2-40B4-BE49-F238E27FC236}">
                <a16:creationId xmlns:a16="http://schemas.microsoft.com/office/drawing/2014/main" id="{ACF9D6C3-35CA-4F3A-AB45-A680C596E315}"/>
              </a:ext>
            </a:extLst>
          </p:cNvPr>
          <p:cNvSpPr txBox="1"/>
          <p:nvPr/>
        </p:nvSpPr>
        <p:spPr>
          <a:xfrm>
            <a:off x="569757" y="2441388"/>
            <a:ext cx="3845859" cy="1477328"/>
          </a:xfrm>
          <a:prstGeom prst="rect">
            <a:avLst/>
          </a:prstGeom>
          <a:noFill/>
        </p:spPr>
        <p:txBody>
          <a:bodyPr wrap="square" rtlCol="0">
            <a:spAutoFit/>
          </a:bodyPr>
          <a:lstStyle/>
          <a:p>
            <a:r>
              <a:rPr lang="en-US" dirty="0"/>
              <a:t>The </a:t>
            </a:r>
            <a:r>
              <a:rPr lang="en-US" dirty="0" err="1"/>
              <a:t>catalog.json</a:t>
            </a:r>
            <a:r>
              <a:rPr lang="en-US" dirty="0"/>
              <a:t> file has a logic of maintenance that remove all the device that has a ‘</a:t>
            </a:r>
            <a:r>
              <a:rPr lang="en-US" dirty="0" err="1"/>
              <a:t>lastUpdate</a:t>
            </a:r>
            <a:r>
              <a:rPr lang="en-US" dirty="0"/>
              <a:t>’ section with a timestamp older than 120 seconds. </a:t>
            </a:r>
          </a:p>
        </p:txBody>
      </p:sp>
      <p:sp>
        <p:nvSpPr>
          <p:cNvPr id="7" name="TextBox 6">
            <a:extLst>
              <a:ext uri="{FF2B5EF4-FFF2-40B4-BE49-F238E27FC236}">
                <a16:creationId xmlns:a16="http://schemas.microsoft.com/office/drawing/2014/main" id="{5F6CBCE6-5827-4356-89CE-E8C6B93CEA02}"/>
              </a:ext>
            </a:extLst>
          </p:cNvPr>
          <p:cNvSpPr txBox="1"/>
          <p:nvPr/>
        </p:nvSpPr>
        <p:spPr>
          <a:xfrm>
            <a:off x="6221504" y="1116565"/>
            <a:ext cx="2725271" cy="3108543"/>
          </a:xfrm>
          <a:prstGeom prst="rect">
            <a:avLst/>
          </a:prstGeom>
          <a:noFill/>
          <a:ln w="19050">
            <a:solidFill>
              <a:schemeClr val="tx1"/>
            </a:solidFill>
          </a:ln>
        </p:spPr>
        <p:txBody>
          <a:bodyPr wrap="square" rtlCol="0">
            <a:spAutoFit/>
          </a:bodyPr>
          <a:lstStyle/>
          <a:p>
            <a:r>
              <a:rPr lang="it-IT" sz="1400" dirty="0" err="1"/>
              <a:t>Each</a:t>
            </a:r>
            <a:r>
              <a:rPr lang="it-IT" sz="1400" dirty="0"/>
              <a:t> </a:t>
            </a:r>
            <a:r>
              <a:rPr lang="it-IT" sz="1400" dirty="0" err="1"/>
              <a:t>sensor</a:t>
            </a:r>
            <a:r>
              <a:rPr lang="it-IT" sz="1400" dirty="0"/>
              <a:t> sample with a </a:t>
            </a:r>
            <a:r>
              <a:rPr lang="it-IT" sz="1400" dirty="0" err="1"/>
              <a:t>period</a:t>
            </a:r>
            <a:r>
              <a:rPr lang="it-IT" sz="1400" dirty="0"/>
              <a:t> of 5 seconds and </a:t>
            </a:r>
            <a:r>
              <a:rPr lang="it-IT" sz="1400" dirty="0" err="1"/>
              <a:t>through</a:t>
            </a:r>
            <a:r>
              <a:rPr lang="it-IT" sz="1400" dirty="0"/>
              <a:t>:</a:t>
            </a:r>
          </a:p>
          <a:p>
            <a:pPr marL="285750" indent="-285750">
              <a:buFont typeface="Arial" panose="020B0604020202020204" pitchFamily="34" charset="0"/>
              <a:buChar char="•"/>
            </a:pPr>
            <a:r>
              <a:rPr lang="it-IT" sz="1400" dirty="0"/>
              <a:t>The PUT </a:t>
            </a:r>
            <a:r>
              <a:rPr lang="it-IT" sz="1400" dirty="0" err="1"/>
              <a:t>method</a:t>
            </a:r>
            <a:r>
              <a:rPr lang="it-IT" sz="1400" dirty="0"/>
              <a:t> Update the Device List with the </a:t>
            </a:r>
            <a:r>
              <a:rPr lang="it-IT" sz="1400" dirty="0" err="1"/>
              <a:t>value</a:t>
            </a:r>
            <a:r>
              <a:rPr lang="it-IT" sz="1400" dirty="0"/>
              <a:t> </a:t>
            </a:r>
            <a:r>
              <a:rPr lang="it-IT" sz="1400" dirty="0" err="1"/>
              <a:t>sampled</a:t>
            </a:r>
            <a:r>
              <a:rPr lang="it-IT" sz="1400" dirty="0"/>
              <a:t> and the </a:t>
            </a:r>
            <a:r>
              <a:rPr lang="it-IT" sz="1400" dirty="0" err="1"/>
              <a:t>timestamp</a:t>
            </a:r>
            <a:r>
              <a:rPr lang="it-IT" sz="1400" dirty="0"/>
              <a:t>.</a:t>
            </a:r>
          </a:p>
          <a:p>
            <a:pPr marL="285750" indent="-285750">
              <a:buFont typeface="Arial" panose="020B0604020202020204" pitchFamily="34" charset="0"/>
              <a:buChar char="•"/>
            </a:pPr>
            <a:r>
              <a:rPr lang="it-IT" sz="1400" dirty="0"/>
              <a:t>The POST </a:t>
            </a:r>
            <a:r>
              <a:rPr lang="it-IT" sz="1400" dirty="0" err="1"/>
              <a:t>publish</a:t>
            </a:r>
            <a:r>
              <a:rPr lang="it-IT" sz="1400" dirty="0"/>
              <a:t> the </a:t>
            </a:r>
            <a:r>
              <a:rPr lang="it-IT" sz="1400" dirty="0" err="1"/>
              <a:t>json</a:t>
            </a:r>
            <a:r>
              <a:rPr lang="it-IT" sz="1400" dirty="0"/>
              <a:t> with </a:t>
            </a:r>
            <a:r>
              <a:rPr lang="it-IT" sz="1400" dirty="0" err="1"/>
              <a:t>all</a:t>
            </a:r>
            <a:r>
              <a:rPr lang="it-IT" sz="1400" dirty="0"/>
              <a:t> the </a:t>
            </a:r>
            <a:r>
              <a:rPr lang="it-IT" sz="1400" dirty="0" err="1"/>
              <a:t>useful</a:t>
            </a:r>
            <a:r>
              <a:rPr lang="it-IT" sz="1400" dirty="0"/>
              <a:t> information </a:t>
            </a:r>
            <a:r>
              <a:rPr lang="it-IT" sz="1400" dirty="0" err="1"/>
              <a:t>about</a:t>
            </a:r>
            <a:r>
              <a:rPr lang="it-IT" sz="1400" dirty="0"/>
              <a:t> </a:t>
            </a:r>
            <a:r>
              <a:rPr lang="it-IT" sz="1400" dirty="0" err="1"/>
              <a:t>it</a:t>
            </a:r>
            <a:r>
              <a:rPr lang="it-IT" sz="1400" dirty="0"/>
              <a:t>. The </a:t>
            </a:r>
            <a:r>
              <a:rPr lang="it-IT" sz="1400" dirty="0" err="1"/>
              <a:t>application</a:t>
            </a:r>
            <a:r>
              <a:rPr lang="it-IT" sz="1400" dirty="0"/>
              <a:t> check </a:t>
            </a:r>
            <a:r>
              <a:rPr lang="it-IT" sz="1400" dirty="0" err="1"/>
              <a:t>if</a:t>
            </a:r>
            <a:r>
              <a:rPr lang="it-IT" sz="1400" dirty="0"/>
              <a:t> </a:t>
            </a:r>
            <a:r>
              <a:rPr lang="it-IT" sz="1400" dirty="0" err="1"/>
              <a:t>it</a:t>
            </a:r>
            <a:r>
              <a:rPr lang="it-IT" sz="1400" dirty="0"/>
              <a:t> </a:t>
            </a:r>
            <a:r>
              <a:rPr lang="it-IT" sz="1400" dirty="0" err="1"/>
              <a:t>is</a:t>
            </a:r>
            <a:r>
              <a:rPr lang="it-IT" sz="1400" dirty="0"/>
              <a:t> </a:t>
            </a:r>
            <a:r>
              <a:rPr lang="it-IT" sz="1400" dirty="0" err="1"/>
              <a:t>already</a:t>
            </a:r>
            <a:r>
              <a:rPr lang="it-IT" sz="1400" dirty="0"/>
              <a:t> </a:t>
            </a:r>
            <a:r>
              <a:rPr lang="it-IT" sz="1400" dirty="0" err="1"/>
              <a:t>present</a:t>
            </a:r>
            <a:r>
              <a:rPr lang="it-IT" sz="1400" dirty="0"/>
              <a:t> in the list or </a:t>
            </a:r>
            <a:r>
              <a:rPr lang="it-IT" sz="1400" dirty="0" err="1"/>
              <a:t>not</a:t>
            </a:r>
            <a:r>
              <a:rPr lang="it-IT" sz="1400" dirty="0"/>
              <a:t> </a:t>
            </a:r>
            <a:r>
              <a:rPr lang="it-IT" sz="1400" dirty="0" err="1"/>
              <a:t>through</a:t>
            </a:r>
            <a:r>
              <a:rPr lang="it-IT" sz="1400" dirty="0"/>
              <a:t> </a:t>
            </a:r>
            <a:r>
              <a:rPr lang="it-IT" sz="1400" dirty="0" err="1"/>
              <a:t>thte</a:t>
            </a:r>
            <a:r>
              <a:rPr lang="it-IT" sz="1400" dirty="0"/>
              <a:t> Device ID.</a:t>
            </a:r>
          </a:p>
        </p:txBody>
      </p:sp>
      <p:sp>
        <p:nvSpPr>
          <p:cNvPr id="8" name="TextBox 7">
            <a:extLst>
              <a:ext uri="{FF2B5EF4-FFF2-40B4-BE49-F238E27FC236}">
                <a16:creationId xmlns:a16="http://schemas.microsoft.com/office/drawing/2014/main" id="{1E43F8C3-5BC2-4326-A89B-20EC4C45D80E}"/>
              </a:ext>
            </a:extLst>
          </p:cNvPr>
          <p:cNvSpPr txBox="1"/>
          <p:nvPr/>
        </p:nvSpPr>
        <p:spPr>
          <a:xfrm>
            <a:off x="6221504" y="5226307"/>
            <a:ext cx="2725271" cy="1169551"/>
          </a:xfrm>
          <a:prstGeom prst="rect">
            <a:avLst/>
          </a:prstGeom>
          <a:noFill/>
          <a:ln w="19050">
            <a:solidFill>
              <a:schemeClr val="tx1"/>
            </a:solidFill>
          </a:ln>
        </p:spPr>
        <p:txBody>
          <a:bodyPr wrap="square" rtlCol="0">
            <a:spAutoFit/>
          </a:bodyPr>
          <a:lstStyle/>
          <a:p>
            <a:r>
              <a:rPr lang="it-IT" sz="1400" dirty="0" err="1"/>
              <a:t>If</a:t>
            </a:r>
            <a:r>
              <a:rPr lang="it-IT" sz="1400" dirty="0"/>
              <a:t> a </a:t>
            </a:r>
            <a:r>
              <a:rPr lang="it-IT" sz="1400" dirty="0" err="1"/>
              <a:t>sensor</a:t>
            </a:r>
            <a:r>
              <a:rPr lang="it-IT" sz="1400" dirty="0"/>
              <a:t> </a:t>
            </a:r>
            <a:r>
              <a:rPr lang="it-IT" sz="1400" dirty="0" err="1"/>
              <a:t>does</a:t>
            </a:r>
            <a:r>
              <a:rPr lang="it-IT" sz="1400" dirty="0"/>
              <a:t> </a:t>
            </a:r>
            <a:r>
              <a:rPr lang="it-IT" sz="1400" dirty="0" err="1"/>
              <a:t>not</a:t>
            </a:r>
            <a:r>
              <a:rPr lang="it-IT" sz="1400" dirty="0"/>
              <a:t> work for more </a:t>
            </a:r>
            <a:r>
              <a:rPr lang="it-IT" sz="1400" dirty="0" err="1"/>
              <a:t>than</a:t>
            </a:r>
            <a:r>
              <a:rPr lang="it-IT" sz="1400" dirty="0"/>
              <a:t> 120 seconds, </a:t>
            </a:r>
            <a:r>
              <a:rPr lang="it-IT" sz="1400" dirty="0" err="1"/>
              <a:t>was</a:t>
            </a:r>
            <a:r>
              <a:rPr lang="it-IT" sz="1400" dirty="0"/>
              <a:t> </a:t>
            </a:r>
            <a:r>
              <a:rPr lang="it-IT" sz="1400" dirty="0" err="1"/>
              <a:t>deleted</a:t>
            </a:r>
            <a:r>
              <a:rPr lang="it-IT" sz="1400" dirty="0"/>
              <a:t> from the Device List </a:t>
            </a:r>
            <a:r>
              <a:rPr lang="it-IT" sz="1400" dirty="0" err="1"/>
              <a:t>because</a:t>
            </a:r>
            <a:r>
              <a:rPr lang="it-IT" sz="1400" dirty="0"/>
              <a:t> </a:t>
            </a:r>
            <a:r>
              <a:rPr lang="it-IT" sz="1400" dirty="0" err="1"/>
              <a:t>it</a:t>
            </a:r>
            <a:r>
              <a:rPr lang="it-IT" sz="1400" dirty="0"/>
              <a:t> </a:t>
            </a:r>
            <a:r>
              <a:rPr lang="it-IT" sz="1400" dirty="0" err="1"/>
              <a:t>was</a:t>
            </a:r>
            <a:r>
              <a:rPr lang="it-IT" sz="1400" dirty="0"/>
              <a:t> </a:t>
            </a:r>
            <a:r>
              <a:rPr lang="it-IT" sz="1400" dirty="0" err="1"/>
              <a:t>useless</a:t>
            </a:r>
            <a:r>
              <a:rPr lang="it-IT" sz="1400" dirty="0"/>
              <a:t>, to the </a:t>
            </a:r>
            <a:r>
              <a:rPr lang="it-IT" sz="1400" dirty="0" err="1"/>
              <a:t>objective</a:t>
            </a:r>
            <a:r>
              <a:rPr lang="it-IT" sz="1400" dirty="0"/>
              <a:t> of the </a:t>
            </a:r>
            <a:r>
              <a:rPr lang="it-IT" sz="1400" dirty="0" err="1"/>
              <a:t>application</a:t>
            </a:r>
            <a:r>
              <a:rPr lang="it-IT" sz="1400" dirty="0"/>
              <a:t>. </a:t>
            </a:r>
          </a:p>
        </p:txBody>
      </p:sp>
      <p:cxnSp>
        <p:nvCxnSpPr>
          <p:cNvPr id="10" name="Straight Arrow Connector 9">
            <a:extLst>
              <a:ext uri="{FF2B5EF4-FFF2-40B4-BE49-F238E27FC236}">
                <a16:creationId xmlns:a16="http://schemas.microsoft.com/office/drawing/2014/main" id="{3DB990D5-9597-49CA-BE3A-B83CFF9ABED3}"/>
              </a:ext>
            </a:extLst>
          </p:cNvPr>
          <p:cNvCxnSpPr>
            <a:stCxn id="7" idx="2"/>
            <a:endCxn id="8" idx="0"/>
          </p:cNvCxnSpPr>
          <p:nvPr/>
        </p:nvCxnSpPr>
        <p:spPr>
          <a:xfrm>
            <a:off x="7584140" y="4225108"/>
            <a:ext cx="0" cy="1001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8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6833-9FFF-B3F0-4547-9B5C40CCB86A}"/>
              </a:ext>
            </a:extLst>
          </p:cNvPr>
          <p:cNvSpPr>
            <a:spLocks noGrp="1"/>
          </p:cNvSpPr>
          <p:nvPr>
            <p:ph type="title"/>
          </p:nvPr>
        </p:nvSpPr>
        <p:spPr/>
        <p:txBody>
          <a:bodyPr/>
          <a:lstStyle/>
          <a:p>
            <a:pPr algn="ctr"/>
            <a:r>
              <a:rPr lang="it-IT" dirty="0"/>
              <a:t>Device </a:t>
            </a:r>
            <a:r>
              <a:rPr lang="it-IT" dirty="0" err="1"/>
              <a:t>Connectors</a:t>
            </a:r>
            <a:r>
              <a:rPr lang="it-IT" dirty="0"/>
              <a:t>: </a:t>
            </a:r>
            <a:r>
              <a:rPr lang="it-IT" dirty="0" err="1"/>
              <a:t>sensors</a:t>
            </a:r>
            <a:endParaRPr lang="it-IT" dirty="0"/>
          </a:p>
        </p:txBody>
      </p:sp>
      <p:sp>
        <p:nvSpPr>
          <p:cNvPr id="3" name="Segnaposto contenuto 2">
            <a:extLst>
              <a:ext uri="{FF2B5EF4-FFF2-40B4-BE49-F238E27FC236}">
                <a16:creationId xmlns:a16="http://schemas.microsoft.com/office/drawing/2014/main" id="{2BAF9DBD-089A-2408-D363-8C46A70A6D86}"/>
              </a:ext>
            </a:extLst>
          </p:cNvPr>
          <p:cNvSpPr>
            <a:spLocks noGrp="1"/>
          </p:cNvSpPr>
          <p:nvPr>
            <p:ph idx="1"/>
          </p:nvPr>
        </p:nvSpPr>
        <p:spPr>
          <a:xfrm>
            <a:off x="998176" y="1488613"/>
            <a:ext cx="8596668" cy="3880773"/>
          </a:xfrm>
        </p:spPr>
        <p:txBody>
          <a:bodyPr>
            <a:normAutofit fontScale="92500"/>
          </a:bodyPr>
          <a:lstStyle/>
          <a:p>
            <a:pPr marL="0" indent="0">
              <a:buNone/>
            </a:pPr>
            <a:r>
              <a:rPr lang="it-IT" sz="2800" dirty="0" err="1"/>
              <a:t>Each</a:t>
            </a:r>
            <a:r>
              <a:rPr lang="it-IT" sz="2800" dirty="0"/>
              <a:t> </a:t>
            </a:r>
            <a:r>
              <a:rPr lang="it-IT" sz="2800" dirty="0" err="1"/>
              <a:t>sensor</a:t>
            </a:r>
            <a:r>
              <a:rPr lang="it-IT" sz="2800" dirty="0"/>
              <a:t> </a:t>
            </a:r>
            <a:r>
              <a:rPr lang="it-IT" sz="2800" dirty="0" err="1"/>
              <a:t>uses</a:t>
            </a:r>
            <a:r>
              <a:rPr lang="it-IT" sz="2800" dirty="0"/>
              <a:t>:</a:t>
            </a:r>
          </a:p>
          <a:p>
            <a:r>
              <a:rPr lang="it-IT" sz="2800" dirty="0"/>
              <a:t>REST: to </a:t>
            </a:r>
            <a:r>
              <a:rPr lang="it-IT" sz="2800" dirty="0" err="1"/>
              <a:t>communicate</a:t>
            </a:r>
            <a:r>
              <a:rPr lang="it-IT" sz="2800" dirty="0"/>
              <a:t> with the server and update the </a:t>
            </a:r>
            <a:r>
              <a:rPr lang="it-IT" sz="2800" dirty="0" err="1"/>
              <a:t>catalog</a:t>
            </a:r>
            <a:r>
              <a:rPr lang="it-IT" sz="2800" dirty="0"/>
              <a:t> </a:t>
            </a:r>
            <a:r>
              <a:rPr lang="it-IT" sz="2800" dirty="0" err="1"/>
              <a:t>at</a:t>
            </a:r>
            <a:r>
              <a:rPr lang="it-IT" sz="2800" dirty="0"/>
              <a:t> </a:t>
            </a:r>
            <a:r>
              <a:rPr lang="it-IT" sz="2800" dirty="0" err="1"/>
              <a:t>each</a:t>
            </a:r>
            <a:r>
              <a:rPr lang="it-IT" sz="2800" dirty="0"/>
              <a:t> new </a:t>
            </a:r>
            <a:r>
              <a:rPr lang="it-IT" sz="2800" dirty="0" err="1"/>
              <a:t>occurrence</a:t>
            </a:r>
            <a:r>
              <a:rPr lang="it-IT" sz="2800" dirty="0"/>
              <a:t> of a </a:t>
            </a:r>
            <a:r>
              <a:rPr lang="it-IT" sz="2800" dirty="0" err="1"/>
              <a:t>measurement</a:t>
            </a:r>
            <a:endParaRPr lang="it-IT" sz="2800" dirty="0"/>
          </a:p>
          <a:p>
            <a:r>
              <a:rPr lang="it-IT" sz="2800" dirty="0"/>
              <a:t>MQTT: to </a:t>
            </a:r>
            <a:r>
              <a:rPr lang="it-IT" sz="2800" dirty="0" err="1"/>
              <a:t>transmit</a:t>
            </a:r>
            <a:r>
              <a:rPr lang="it-IT" sz="2800" dirty="0"/>
              <a:t> the </a:t>
            </a:r>
            <a:r>
              <a:rPr lang="it-IT" sz="2800" dirty="0" err="1"/>
              <a:t>values</a:t>
            </a:r>
            <a:r>
              <a:rPr lang="it-IT" sz="2800" dirty="0"/>
              <a:t> </a:t>
            </a:r>
            <a:r>
              <a:rPr lang="it-IT" sz="2800" dirty="0" err="1"/>
              <a:t>detected</a:t>
            </a:r>
            <a:r>
              <a:rPr lang="it-IT" sz="2800" dirty="0"/>
              <a:t> to the </a:t>
            </a:r>
            <a:r>
              <a:rPr lang="it-IT" sz="2800" dirty="0" err="1"/>
              <a:t>actors</a:t>
            </a:r>
            <a:r>
              <a:rPr lang="it-IT" sz="2800" dirty="0"/>
              <a:t> </a:t>
            </a:r>
            <a:r>
              <a:rPr lang="it-IT" sz="2800" dirty="0" err="1"/>
              <a:t>that</a:t>
            </a:r>
            <a:r>
              <a:rPr lang="it-IT" sz="2800" dirty="0"/>
              <a:t> use </a:t>
            </a:r>
            <a:r>
              <a:rPr lang="it-IT" sz="2800" dirty="0" err="1"/>
              <a:t>them</a:t>
            </a:r>
            <a:r>
              <a:rPr lang="it-IT" sz="2800" dirty="0"/>
              <a:t> (control strategy, </a:t>
            </a:r>
            <a:r>
              <a:rPr lang="it-IT" sz="2800" dirty="0" err="1"/>
              <a:t>ThingSpeak</a:t>
            </a:r>
            <a:r>
              <a:rPr lang="it-IT" sz="2800" dirty="0"/>
              <a:t>)</a:t>
            </a:r>
          </a:p>
          <a:p>
            <a:endParaRPr lang="it-IT" sz="2800" dirty="0"/>
          </a:p>
          <a:p>
            <a:pPr marL="0" indent="0">
              <a:buNone/>
            </a:pPr>
            <a:r>
              <a:rPr lang="it-IT" sz="2800" dirty="0"/>
              <a:t>In </a:t>
            </a:r>
            <a:r>
              <a:rPr lang="it-IT" sz="2800" dirty="0" err="1"/>
              <a:t>order</a:t>
            </a:r>
            <a:r>
              <a:rPr lang="it-IT" sz="2800" dirty="0"/>
              <a:t> to do </a:t>
            </a:r>
            <a:r>
              <a:rPr lang="it-IT" sz="2800" dirty="0" err="1"/>
              <a:t>this</a:t>
            </a:r>
            <a:r>
              <a:rPr lang="it-IT" sz="2800" dirty="0"/>
              <a:t>, some </a:t>
            </a:r>
            <a:r>
              <a:rPr lang="it-IT" sz="2800" dirty="0" err="1"/>
              <a:t>different</a:t>
            </a:r>
            <a:r>
              <a:rPr lang="it-IT" sz="2800" dirty="0"/>
              <a:t> Python classes are </a:t>
            </a:r>
            <a:r>
              <a:rPr lang="it-IT" sz="2800" dirty="0" err="1"/>
              <a:t>used</a:t>
            </a:r>
            <a:r>
              <a:rPr lang="it-IT" sz="2800" dirty="0"/>
              <a:t>.</a:t>
            </a:r>
          </a:p>
        </p:txBody>
      </p:sp>
    </p:spTree>
    <p:extLst>
      <p:ext uri="{BB962C8B-B14F-4D97-AF65-F5344CB8AC3E}">
        <p14:creationId xmlns:p14="http://schemas.microsoft.com/office/powerpoint/2010/main" val="1767613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78F2BA-9AC1-8F8D-EC3F-C640325510FD}"/>
              </a:ext>
            </a:extLst>
          </p:cNvPr>
          <p:cNvSpPr>
            <a:spLocks noGrp="1"/>
          </p:cNvSpPr>
          <p:nvPr>
            <p:ph type="title"/>
          </p:nvPr>
        </p:nvSpPr>
        <p:spPr/>
        <p:txBody>
          <a:bodyPr/>
          <a:lstStyle/>
          <a:p>
            <a:r>
              <a:rPr lang="it-IT" dirty="0" err="1"/>
              <a:t>Sensors</a:t>
            </a:r>
            <a:r>
              <a:rPr lang="it-IT" dirty="0"/>
              <a:t> </a:t>
            </a:r>
            <a:r>
              <a:rPr lang="it-IT" dirty="0" err="1"/>
              <a:t>taxonomy</a:t>
            </a:r>
            <a:endParaRPr lang="it-IT" dirty="0"/>
          </a:p>
        </p:txBody>
      </p:sp>
      <p:graphicFrame>
        <p:nvGraphicFramePr>
          <p:cNvPr id="3" name="Tabella 4">
            <a:extLst>
              <a:ext uri="{FF2B5EF4-FFF2-40B4-BE49-F238E27FC236}">
                <a16:creationId xmlns:a16="http://schemas.microsoft.com/office/drawing/2014/main" id="{D947C8A7-4FA6-6C2E-693E-7FC59A660AF1}"/>
              </a:ext>
            </a:extLst>
          </p:cNvPr>
          <p:cNvGraphicFramePr>
            <a:graphicFrameLocks/>
          </p:cNvGraphicFramePr>
          <p:nvPr/>
        </p:nvGraphicFramePr>
        <p:xfrm>
          <a:off x="713572" y="1519645"/>
          <a:ext cx="10801093" cy="3322320"/>
        </p:xfrm>
        <a:graphic>
          <a:graphicData uri="http://schemas.openxmlformats.org/drawingml/2006/table">
            <a:tbl>
              <a:tblPr firstRow="1" bandRow="1">
                <a:tableStyleId>{5C22544A-7EE6-4342-B048-85BDC9FD1C3A}</a:tableStyleId>
              </a:tblPr>
              <a:tblGrid>
                <a:gridCol w="1232674">
                  <a:extLst>
                    <a:ext uri="{9D8B030D-6E8A-4147-A177-3AD203B41FA5}">
                      <a16:colId xmlns:a16="http://schemas.microsoft.com/office/drawing/2014/main" val="4291415236"/>
                    </a:ext>
                  </a:extLst>
                </a:gridCol>
                <a:gridCol w="1501629">
                  <a:extLst>
                    <a:ext uri="{9D8B030D-6E8A-4147-A177-3AD203B41FA5}">
                      <a16:colId xmlns:a16="http://schemas.microsoft.com/office/drawing/2014/main" val="3855231606"/>
                    </a:ext>
                  </a:extLst>
                </a:gridCol>
                <a:gridCol w="1149292">
                  <a:extLst>
                    <a:ext uri="{9D8B030D-6E8A-4147-A177-3AD203B41FA5}">
                      <a16:colId xmlns:a16="http://schemas.microsoft.com/office/drawing/2014/main" val="3519135861"/>
                    </a:ext>
                  </a:extLst>
                </a:gridCol>
                <a:gridCol w="2939761">
                  <a:extLst>
                    <a:ext uri="{9D8B030D-6E8A-4147-A177-3AD203B41FA5}">
                      <a16:colId xmlns:a16="http://schemas.microsoft.com/office/drawing/2014/main" val="2899806718"/>
                    </a:ext>
                  </a:extLst>
                </a:gridCol>
                <a:gridCol w="3977737">
                  <a:extLst>
                    <a:ext uri="{9D8B030D-6E8A-4147-A177-3AD203B41FA5}">
                      <a16:colId xmlns:a16="http://schemas.microsoft.com/office/drawing/2014/main" val="2616642421"/>
                    </a:ext>
                  </a:extLst>
                </a:gridCol>
              </a:tblGrid>
              <a:tr h="370840">
                <a:tc>
                  <a:txBody>
                    <a:bodyPr/>
                    <a:lstStyle/>
                    <a:p>
                      <a:r>
                        <a:rPr lang="it-IT" sz="1400" dirty="0"/>
                        <a:t>MEASURED QUANTITY</a:t>
                      </a:r>
                    </a:p>
                  </a:txBody>
                  <a:tcPr/>
                </a:tc>
                <a:tc>
                  <a:txBody>
                    <a:bodyPr/>
                    <a:lstStyle/>
                    <a:p>
                      <a:r>
                        <a:rPr lang="it-IT" sz="1400" dirty="0"/>
                        <a:t>MEASUREMENT UNIT</a:t>
                      </a:r>
                    </a:p>
                  </a:txBody>
                  <a:tcPr/>
                </a:tc>
                <a:tc>
                  <a:txBody>
                    <a:bodyPr/>
                    <a:lstStyle/>
                    <a:p>
                      <a:r>
                        <a:rPr lang="it-IT" sz="1400" dirty="0"/>
                        <a:t>SIMULATED</a:t>
                      </a:r>
                    </a:p>
                  </a:txBody>
                  <a:tcPr/>
                </a:tc>
                <a:tc>
                  <a:txBody>
                    <a:bodyPr/>
                    <a:lstStyle/>
                    <a:p>
                      <a:r>
                        <a:rPr lang="it-IT" sz="1400" dirty="0"/>
                        <a:t>MQTT </a:t>
                      </a:r>
                      <a:r>
                        <a:rPr lang="it-IT" sz="1400" dirty="0" err="1"/>
                        <a:t>topic</a:t>
                      </a:r>
                      <a:r>
                        <a:rPr lang="it-IT" sz="1400" dirty="0"/>
                        <a:t> (after …/</a:t>
                      </a:r>
                      <a:r>
                        <a:rPr lang="it-IT" sz="1400" dirty="0" err="1">
                          <a:latin typeface="Courier New" panose="02070309020205020404" pitchFamily="49" charset="0"/>
                          <a:cs typeface="Courier New" panose="02070309020205020404" pitchFamily="49" charset="0"/>
                        </a:rPr>
                        <a:t>sensor</a:t>
                      </a:r>
                      <a:r>
                        <a:rPr lang="it-IT" sz="1400" dirty="0"/>
                        <a:t>)</a:t>
                      </a:r>
                    </a:p>
                  </a:txBody>
                  <a:tcPr/>
                </a:tc>
                <a:tc>
                  <a:txBody>
                    <a:bodyPr/>
                    <a:lstStyle/>
                    <a:p>
                      <a:r>
                        <a:rPr lang="it-IT" sz="1400" dirty="0" err="1"/>
                        <a:t>Usage</a:t>
                      </a:r>
                      <a:endParaRPr lang="it-IT" sz="1400" dirty="0"/>
                    </a:p>
                  </a:txBody>
                  <a:tcPr/>
                </a:tc>
                <a:extLst>
                  <a:ext uri="{0D108BD9-81ED-4DB2-BD59-A6C34878D82A}">
                    <a16:rowId xmlns:a16="http://schemas.microsoft.com/office/drawing/2014/main" val="3059068130"/>
                  </a:ext>
                </a:extLst>
              </a:tr>
              <a:tr h="370840">
                <a:tc>
                  <a:txBody>
                    <a:bodyPr/>
                    <a:lstStyle/>
                    <a:p>
                      <a:r>
                        <a:rPr lang="it-IT" sz="1400" dirty="0"/>
                        <a:t>Temperature</a:t>
                      </a:r>
                    </a:p>
                  </a:txBody>
                  <a:tcPr/>
                </a:tc>
                <a:tc>
                  <a:txBody>
                    <a:bodyPr/>
                    <a:lstStyle/>
                    <a:p>
                      <a:r>
                        <a:rPr lang="it-IT" sz="1400" dirty="0"/>
                        <a:t>Celsius degrees (°C)</a:t>
                      </a:r>
                    </a:p>
                  </a:txBody>
                  <a:tcPr/>
                </a:tc>
                <a:tc>
                  <a:txBody>
                    <a:bodyPr/>
                    <a:lstStyle/>
                    <a:p>
                      <a:r>
                        <a:rPr lang="it-IT" sz="1400" dirty="0"/>
                        <a:t>Yes or no</a:t>
                      </a:r>
                    </a:p>
                  </a:txBody>
                  <a:tcPr/>
                </a:tc>
                <a:tc>
                  <a:txBody>
                    <a:bodyPr/>
                    <a:lstStyle/>
                    <a:p>
                      <a:r>
                        <a:rPr lang="it-IT" sz="1400" dirty="0">
                          <a:latin typeface="Courier New" panose="02070309020205020404" pitchFamily="49" charset="0"/>
                          <a:cs typeface="Courier New" panose="02070309020205020404" pitchFamily="49" charset="0"/>
                        </a:rPr>
                        <a:t>/temperature </a:t>
                      </a:r>
                      <a:r>
                        <a:rPr lang="it-IT" sz="1400" dirty="0"/>
                        <a:t>(</a:t>
                      </a:r>
                      <a:r>
                        <a:rPr lang="it-IT" sz="1400" dirty="0" err="1"/>
                        <a:t>environment</a:t>
                      </a:r>
                      <a:r>
                        <a:rPr lang="it-IT" sz="1400" dirty="0"/>
                        <a:t>)</a:t>
                      </a:r>
                    </a:p>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temperatureB</a:t>
                      </a:r>
                      <a:r>
                        <a:rPr lang="it-IT" sz="1400" dirty="0">
                          <a:latin typeface="Courier New" panose="02070309020205020404" pitchFamily="49" charset="0"/>
                          <a:cs typeface="Courier New" panose="02070309020205020404" pitchFamily="49" charset="0"/>
                        </a:rPr>
                        <a:t> </a:t>
                      </a:r>
                      <a:r>
                        <a:rPr lang="it-IT" sz="1400" dirty="0"/>
                        <a:t>(</a:t>
                      </a:r>
                      <a:r>
                        <a:rPr lang="it-IT" sz="1400" dirty="0" err="1"/>
                        <a:t>battery</a:t>
                      </a:r>
                      <a:r>
                        <a:rPr lang="it-IT" sz="1400" dirty="0"/>
                        <a:t>)</a:t>
                      </a:r>
                    </a:p>
                  </a:txBody>
                  <a:tcPr/>
                </a:tc>
                <a:tc>
                  <a:txBody>
                    <a:bodyPr/>
                    <a:lstStyle/>
                    <a:p>
                      <a:r>
                        <a:rPr lang="it-IT" sz="1400" dirty="0"/>
                        <a:t>Air </a:t>
                      </a:r>
                      <a:r>
                        <a:rPr lang="it-IT" sz="1400" dirty="0" err="1"/>
                        <a:t>conditioning</a:t>
                      </a:r>
                      <a:r>
                        <a:rPr lang="it-IT" sz="1400" dirty="0"/>
                        <a:t> control (</a:t>
                      </a:r>
                      <a:r>
                        <a:rPr lang="it-IT" sz="1400" dirty="0" err="1"/>
                        <a:t>environment</a:t>
                      </a:r>
                      <a:r>
                        <a:rPr lang="it-IT" sz="1400" dirty="0"/>
                        <a:t> T </a:t>
                      </a:r>
                      <a:r>
                        <a:rPr lang="it-IT" sz="1400" dirty="0" err="1"/>
                        <a:t>sensor</a:t>
                      </a:r>
                      <a:r>
                        <a:rPr lang="it-IT" sz="1400" dirty="0"/>
                        <a:t>)</a:t>
                      </a:r>
                    </a:p>
                    <a:p>
                      <a:r>
                        <a:rPr lang="it-IT" sz="1400" dirty="0" err="1"/>
                        <a:t>Battery</a:t>
                      </a:r>
                      <a:r>
                        <a:rPr lang="it-IT" sz="1400" dirty="0"/>
                        <a:t> </a:t>
                      </a:r>
                      <a:r>
                        <a:rPr lang="it-IT" sz="1400" dirty="0" err="1"/>
                        <a:t>charger</a:t>
                      </a:r>
                      <a:r>
                        <a:rPr lang="it-IT" sz="1400" dirty="0"/>
                        <a:t> control (</a:t>
                      </a:r>
                      <a:r>
                        <a:rPr lang="it-IT" sz="1400" dirty="0" err="1"/>
                        <a:t>battery</a:t>
                      </a:r>
                      <a:r>
                        <a:rPr lang="it-IT" sz="1400" dirty="0"/>
                        <a:t> T </a:t>
                      </a:r>
                      <a:r>
                        <a:rPr lang="it-IT" sz="1400" dirty="0" err="1"/>
                        <a:t>sensor</a:t>
                      </a:r>
                      <a:r>
                        <a:rPr lang="it-IT" sz="1400" dirty="0"/>
                        <a:t>)</a:t>
                      </a:r>
                    </a:p>
                  </a:txBody>
                  <a:tcPr/>
                </a:tc>
                <a:extLst>
                  <a:ext uri="{0D108BD9-81ED-4DB2-BD59-A6C34878D82A}">
                    <a16:rowId xmlns:a16="http://schemas.microsoft.com/office/drawing/2014/main" val="42709734"/>
                  </a:ext>
                </a:extLst>
              </a:tr>
              <a:tr h="370840">
                <a:tc>
                  <a:txBody>
                    <a:bodyPr/>
                    <a:lstStyle/>
                    <a:p>
                      <a:r>
                        <a:rPr lang="it-IT" sz="1400" dirty="0" err="1"/>
                        <a:t>Presence</a:t>
                      </a:r>
                      <a:endParaRPr lang="it-IT" sz="1400" dirty="0"/>
                    </a:p>
                  </a:txBody>
                  <a:tcPr/>
                </a:tc>
                <a:tc>
                  <a:txBody>
                    <a:bodyPr/>
                    <a:lstStyle/>
                    <a:p>
                      <a:r>
                        <a:rPr lang="it-IT" sz="1400" dirty="0" err="1"/>
                        <a:t>Adimensional</a:t>
                      </a:r>
                      <a:r>
                        <a:rPr lang="it-IT" sz="1400" dirty="0"/>
                        <a:t> (</a:t>
                      </a:r>
                      <a:r>
                        <a:rPr lang="it-IT" sz="1400" dirty="0" err="1"/>
                        <a:t>binary</a:t>
                      </a:r>
                      <a:r>
                        <a:rPr lang="it-IT" sz="1400" dirty="0"/>
                        <a:t>)</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presence</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t>Presence</a:t>
                      </a:r>
                      <a:r>
                        <a:rPr lang="it-IT" sz="1400" dirty="0"/>
                        <a:t> of the car in the garage (</a:t>
                      </a:r>
                      <a:r>
                        <a:rPr lang="it-IT" sz="1400" dirty="0" err="1"/>
                        <a:t>battery</a:t>
                      </a:r>
                      <a:r>
                        <a:rPr lang="it-IT" sz="1400" dirty="0"/>
                        <a:t> </a:t>
                      </a:r>
                      <a:r>
                        <a:rPr lang="it-IT" sz="1400" dirty="0" err="1"/>
                        <a:t>charger</a:t>
                      </a:r>
                      <a:r>
                        <a:rPr lang="it-IT" sz="1400" dirty="0"/>
                        <a:t> control)</a:t>
                      </a:r>
                    </a:p>
                  </a:txBody>
                  <a:tcPr/>
                </a:tc>
                <a:extLst>
                  <a:ext uri="{0D108BD9-81ED-4DB2-BD59-A6C34878D82A}">
                    <a16:rowId xmlns:a16="http://schemas.microsoft.com/office/drawing/2014/main" val="1886307998"/>
                  </a:ext>
                </a:extLst>
              </a:tr>
              <a:tr h="370840">
                <a:tc>
                  <a:txBody>
                    <a:bodyPr/>
                    <a:lstStyle/>
                    <a:p>
                      <a:r>
                        <a:rPr lang="it-IT" sz="1400" dirty="0" err="1"/>
                        <a:t>Battery</a:t>
                      </a:r>
                      <a:r>
                        <a:rPr lang="it-IT" sz="1400" dirty="0"/>
                        <a:t> </a:t>
                      </a:r>
                      <a:r>
                        <a:rPr lang="it-IT" sz="1400" dirty="0" err="1"/>
                        <a:t>percentage</a:t>
                      </a:r>
                      <a:endParaRPr lang="it-IT" sz="1400" dirty="0"/>
                    </a:p>
                  </a:txBody>
                  <a:tcPr/>
                </a:tc>
                <a:tc>
                  <a:txBody>
                    <a:bodyPr/>
                    <a:lstStyle/>
                    <a:p>
                      <a:r>
                        <a:rPr lang="it-IT" sz="1400" dirty="0" err="1"/>
                        <a:t>Percent</a:t>
                      </a:r>
                      <a:r>
                        <a:rPr lang="it-IT" sz="1400" dirty="0"/>
                        <a:t> (%)</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battery</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err="1"/>
                        <a:t>Battery</a:t>
                      </a:r>
                      <a:r>
                        <a:rPr lang="it-IT" sz="1400" dirty="0"/>
                        <a:t> </a:t>
                      </a:r>
                      <a:r>
                        <a:rPr lang="it-IT" sz="1400" dirty="0" err="1"/>
                        <a:t>charger</a:t>
                      </a:r>
                      <a:r>
                        <a:rPr lang="it-IT" sz="1400" dirty="0"/>
                        <a:t> control</a:t>
                      </a:r>
                    </a:p>
                  </a:txBody>
                  <a:tcPr/>
                </a:tc>
                <a:extLst>
                  <a:ext uri="{0D108BD9-81ED-4DB2-BD59-A6C34878D82A}">
                    <a16:rowId xmlns:a16="http://schemas.microsoft.com/office/drawing/2014/main" val="960121331"/>
                  </a:ext>
                </a:extLst>
              </a:tr>
              <a:tr h="370840">
                <a:tc>
                  <a:txBody>
                    <a:bodyPr/>
                    <a:lstStyle/>
                    <a:p>
                      <a:r>
                        <a:rPr lang="it-IT" sz="1400" dirty="0"/>
                        <a:t>Light (</a:t>
                      </a:r>
                      <a:r>
                        <a:rPr lang="it-IT" sz="1400" dirty="0" err="1"/>
                        <a:t>photons</a:t>
                      </a:r>
                      <a:r>
                        <a:rPr lang="it-IT" sz="1400" dirty="0"/>
                        <a:t>)</a:t>
                      </a:r>
                    </a:p>
                  </a:txBody>
                  <a:tcPr/>
                </a:tc>
                <a:tc>
                  <a:txBody>
                    <a:bodyPr/>
                    <a:lstStyle/>
                    <a:p>
                      <a:r>
                        <a:rPr lang="it-IT" sz="1400" dirty="0" err="1"/>
                        <a:t>Adimensional</a:t>
                      </a:r>
                      <a:r>
                        <a:rPr lang="it-IT" sz="1400" dirty="0"/>
                        <a:t>*</a:t>
                      </a:r>
                    </a:p>
                  </a:txBody>
                  <a:tcPr/>
                </a:tc>
                <a:tc>
                  <a:txBody>
                    <a:bodyPr/>
                    <a:lstStyle/>
                    <a:p>
                      <a:r>
                        <a:rPr lang="it-IT" sz="1400" dirty="0"/>
                        <a:t>Yes</a:t>
                      </a:r>
                    </a:p>
                  </a:txBody>
                  <a:tcPr/>
                </a:tc>
                <a:tc>
                  <a:txBody>
                    <a:bodyPr/>
                    <a:lstStyle/>
                    <a:p>
                      <a:r>
                        <a:rPr lang="it-IT" sz="1400" dirty="0">
                          <a:latin typeface="Courier New" panose="02070309020205020404" pitchFamily="49" charset="0"/>
                          <a:cs typeface="Courier New" panose="02070309020205020404" pitchFamily="49" charset="0"/>
                        </a:rPr>
                        <a:t>/</a:t>
                      </a:r>
                      <a:r>
                        <a:rPr lang="it-IT" sz="1400" dirty="0" err="1">
                          <a:latin typeface="Courier New" panose="02070309020205020404" pitchFamily="49" charset="0"/>
                          <a:cs typeface="Courier New" panose="02070309020205020404" pitchFamily="49" charset="0"/>
                        </a:rPr>
                        <a:t>photon</a:t>
                      </a:r>
                      <a:endParaRPr lang="it-IT" sz="1400" dirty="0">
                        <a:latin typeface="Courier New" panose="02070309020205020404" pitchFamily="49" charset="0"/>
                        <a:cs typeface="Courier New" panose="02070309020205020404" pitchFamily="49" charset="0"/>
                      </a:endParaRPr>
                    </a:p>
                  </a:txBody>
                  <a:tcPr/>
                </a:tc>
                <a:tc>
                  <a:txBody>
                    <a:bodyPr/>
                    <a:lstStyle/>
                    <a:p>
                      <a:r>
                        <a:rPr lang="it-IT" sz="1400" dirty="0"/>
                        <a:t>Checks </a:t>
                      </a:r>
                      <a:r>
                        <a:rPr lang="it-IT" sz="1400" dirty="0" err="1"/>
                        <a:t>whether</a:t>
                      </a:r>
                      <a:r>
                        <a:rPr lang="it-IT" sz="1400" dirty="0"/>
                        <a:t> the </a:t>
                      </a:r>
                      <a:r>
                        <a:rPr lang="it-IT" sz="1400" dirty="0" err="1"/>
                        <a:t>sunlight</a:t>
                      </a:r>
                      <a:r>
                        <a:rPr lang="it-IT" sz="1400" dirty="0"/>
                        <a:t> </a:t>
                      </a:r>
                      <a:r>
                        <a:rPr lang="it-IT" sz="1400" dirty="0" err="1"/>
                        <a:t>radiation</a:t>
                      </a:r>
                      <a:r>
                        <a:rPr lang="it-IT" sz="1400" dirty="0"/>
                        <a:t> </a:t>
                      </a:r>
                      <a:r>
                        <a:rPr lang="it-IT" sz="1400" dirty="0" err="1"/>
                        <a:t>is</a:t>
                      </a:r>
                      <a:r>
                        <a:rPr lang="it-IT" sz="1400" dirty="0"/>
                        <a:t> </a:t>
                      </a:r>
                      <a:r>
                        <a:rPr lang="it-IT" sz="1400" dirty="0" err="1"/>
                        <a:t>sufficient</a:t>
                      </a:r>
                      <a:r>
                        <a:rPr lang="it-IT" sz="1400" dirty="0"/>
                        <a:t> to </a:t>
                      </a:r>
                      <a:r>
                        <a:rPr lang="it-IT" sz="1400" dirty="0" err="1"/>
                        <a:t>allow</a:t>
                      </a:r>
                      <a:r>
                        <a:rPr lang="it-IT" sz="1400" dirty="0"/>
                        <a:t> low-cost </a:t>
                      </a:r>
                      <a:r>
                        <a:rPr lang="it-IT" sz="1400" dirty="0" err="1"/>
                        <a:t>battery</a:t>
                      </a:r>
                      <a:r>
                        <a:rPr lang="it-IT" sz="1400" dirty="0"/>
                        <a:t> </a:t>
                      </a:r>
                      <a:r>
                        <a:rPr lang="it-IT" sz="1400" dirty="0" err="1"/>
                        <a:t>charging</a:t>
                      </a:r>
                      <a:r>
                        <a:rPr lang="it-IT" sz="1400" dirty="0"/>
                        <a:t> in non-</a:t>
                      </a:r>
                      <a:r>
                        <a:rPr lang="it-IT" sz="1400" dirty="0" err="1"/>
                        <a:t>urgent</a:t>
                      </a:r>
                      <a:r>
                        <a:rPr lang="it-IT" sz="1400" dirty="0"/>
                        <a:t> situations</a:t>
                      </a:r>
                    </a:p>
                  </a:txBody>
                  <a:tcPr/>
                </a:tc>
                <a:extLst>
                  <a:ext uri="{0D108BD9-81ED-4DB2-BD59-A6C34878D82A}">
                    <a16:rowId xmlns:a16="http://schemas.microsoft.com/office/drawing/2014/main" val="1104870406"/>
                  </a:ext>
                </a:extLst>
              </a:tr>
              <a:tr h="370840">
                <a:tc>
                  <a:txBody>
                    <a:bodyPr/>
                    <a:lstStyle/>
                    <a:p>
                      <a:r>
                        <a:rPr lang="it-IT" sz="1400" dirty="0"/>
                        <a:t>Switch state</a:t>
                      </a:r>
                    </a:p>
                  </a:txBody>
                  <a:tcPr/>
                </a:tc>
                <a:tc>
                  <a:txBody>
                    <a:bodyPr/>
                    <a:lstStyle/>
                    <a:p>
                      <a:r>
                        <a:rPr lang="it-IT" sz="1400" dirty="0" err="1"/>
                        <a:t>Adimensional</a:t>
                      </a:r>
                      <a:r>
                        <a:rPr lang="it-IT" sz="1400" dirty="0"/>
                        <a:t> (</a:t>
                      </a:r>
                      <a:r>
                        <a:rPr lang="it-IT" sz="1400" dirty="0" err="1"/>
                        <a:t>binary</a:t>
                      </a:r>
                      <a:r>
                        <a:rPr lang="it-IT" sz="1400" dirty="0"/>
                        <a:t>)</a:t>
                      </a:r>
                    </a:p>
                  </a:txBody>
                  <a:tcPr/>
                </a:tc>
                <a:tc>
                  <a:txBody>
                    <a:bodyPr/>
                    <a:lstStyle/>
                    <a:p>
                      <a:r>
                        <a:rPr lang="it-IT" sz="1400" dirty="0"/>
                        <a:t>Yes</a:t>
                      </a:r>
                    </a:p>
                  </a:txBody>
                  <a:tcPr/>
                </a:tc>
                <a:tc>
                  <a:txBody>
                    <a:bodyPr/>
                    <a:lstStyle/>
                    <a:p>
                      <a:r>
                        <a:rPr lang="it-IT" sz="1400" dirty="0" err="1"/>
                        <a:t>This</a:t>
                      </a:r>
                      <a:r>
                        <a:rPr lang="it-IT" sz="1400" dirty="0"/>
                        <a:t> </a:t>
                      </a:r>
                      <a:r>
                        <a:rPr lang="it-IT" sz="1400" dirty="0" err="1"/>
                        <a:t>is</a:t>
                      </a:r>
                      <a:r>
                        <a:rPr lang="it-IT" sz="1400" dirty="0"/>
                        <a:t> </a:t>
                      </a:r>
                      <a:r>
                        <a:rPr lang="it-IT" sz="1400" dirty="0" err="1"/>
                        <a:t>not</a:t>
                      </a:r>
                      <a:r>
                        <a:rPr lang="it-IT" sz="1400" dirty="0"/>
                        <a:t> </a:t>
                      </a:r>
                      <a:r>
                        <a:rPr lang="it-IT" sz="1400" dirty="0" err="1"/>
                        <a:t>really</a:t>
                      </a:r>
                      <a:r>
                        <a:rPr lang="it-IT" sz="1400" dirty="0"/>
                        <a:t> a </a:t>
                      </a:r>
                      <a:r>
                        <a:rPr lang="it-IT" sz="1400" dirty="0" err="1"/>
                        <a:t>sensor</a:t>
                      </a:r>
                      <a:r>
                        <a:rPr lang="it-IT" sz="1400" dirty="0"/>
                        <a:t>, </a:t>
                      </a:r>
                      <a:r>
                        <a:rPr lang="it-IT" sz="1400" dirty="0" err="1"/>
                        <a:t>it</a:t>
                      </a:r>
                      <a:r>
                        <a:rPr lang="it-IT" sz="1400" dirty="0"/>
                        <a:t> </a:t>
                      </a:r>
                      <a:r>
                        <a:rPr lang="it-IT" sz="1400" dirty="0" err="1"/>
                        <a:t>only</a:t>
                      </a:r>
                      <a:r>
                        <a:rPr lang="it-IT" sz="1400" dirty="0"/>
                        <a:t> acts </a:t>
                      </a:r>
                      <a:r>
                        <a:rPr lang="it-IT" sz="1400" dirty="0" err="1"/>
                        <a:t>as</a:t>
                      </a:r>
                      <a:r>
                        <a:rPr lang="it-IT" sz="1400" dirty="0"/>
                        <a:t> one for some </a:t>
                      </a:r>
                      <a:r>
                        <a:rPr lang="it-IT" sz="1400" dirty="0" err="1"/>
                        <a:t>aspects</a:t>
                      </a:r>
                      <a:endParaRPr lang="it-IT" sz="1400" dirty="0"/>
                    </a:p>
                  </a:txBody>
                  <a:tcPr/>
                </a:tc>
                <a:tc>
                  <a:txBody>
                    <a:bodyPr/>
                    <a:lstStyle/>
                    <a:p>
                      <a:r>
                        <a:rPr lang="it-IT" sz="1400" dirty="0"/>
                        <a:t>Checks </a:t>
                      </a:r>
                      <a:r>
                        <a:rPr lang="it-IT" sz="1400" dirty="0" err="1"/>
                        <a:t>whether</a:t>
                      </a:r>
                      <a:r>
                        <a:rPr lang="it-IT" sz="1400" dirty="0"/>
                        <a:t> </a:t>
                      </a:r>
                      <a:r>
                        <a:rPr lang="it-IT" sz="1400" dirty="0" err="1"/>
                        <a:t>manual</a:t>
                      </a:r>
                      <a:r>
                        <a:rPr lang="it-IT" sz="1400" dirty="0"/>
                        <a:t> </a:t>
                      </a:r>
                      <a:r>
                        <a:rPr lang="it-IT" sz="1400" dirty="0" err="1"/>
                        <a:t>charge</a:t>
                      </a:r>
                      <a:r>
                        <a:rPr lang="it-IT" sz="1400" dirty="0"/>
                        <a:t> switch </a:t>
                      </a:r>
                      <a:r>
                        <a:rPr lang="it-IT" sz="1400" dirty="0" err="1"/>
                        <a:t>is</a:t>
                      </a:r>
                      <a:r>
                        <a:rPr lang="it-IT" sz="1400" dirty="0"/>
                        <a:t> on or off (</a:t>
                      </a:r>
                      <a:r>
                        <a:rPr lang="it-IT" sz="1400" dirty="0" err="1"/>
                        <a:t>relevant</a:t>
                      </a:r>
                      <a:r>
                        <a:rPr lang="it-IT" sz="1400" dirty="0"/>
                        <a:t> </a:t>
                      </a:r>
                      <a:r>
                        <a:rPr lang="it-IT" sz="1400" dirty="0" err="1"/>
                        <a:t>when</a:t>
                      </a:r>
                      <a:r>
                        <a:rPr lang="it-IT" sz="1400" dirty="0"/>
                        <a:t> </a:t>
                      </a:r>
                      <a:r>
                        <a:rPr lang="it-IT" sz="1400" dirty="0" err="1"/>
                        <a:t>actuator</a:t>
                      </a:r>
                      <a:r>
                        <a:rPr lang="it-IT" sz="1400" dirty="0"/>
                        <a:t> state flag == 2)</a:t>
                      </a:r>
                    </a:p>
                  </a:txBody>
                  <a:tcPr/>
                </a:tc>
                <a:extLst>
                  <a:ext uri="{0D108BD9-81ED-4DB2-BD59-A6C34878D82A}">
                    <a16:rowId xmlns:a16="http://schemas.microsoft.com/office/drawing/2014/main" val="3264300495"/>
                  </a:ext>
                </a:extLst>
              </a:tr>
            </a:tbl>
          </a:graphicData>
        </a:graphic>
      </p:graphicFrame>
      <p:sp>
        <p:nvSpPr>
          <p:cNvPr id="4" name="Segnaposto piè di pagina 4">
            <a:extLst>
              <a:ext uri="{FF2B5EF4-FFF2-40B4-BE49-F238E27FC236}">
                <a16:creationId xmlns:a16="http://schemas.microsoft.com/office/drawing/2014/main" id="{522A9791-E033-F474-9B9A-6A3AF7A72098}"/>
              </a:ext>
            </a:extLst>
          </p:cNvPr>
          <p:cNvSpPr>
            <a:spLocks noGrp="1"/>
          </p:cNvSpPr>
          <p:nvPr>
            <p:ph type="ftr" sz="quarter" idx="11"/>
          </p:nvPr>
        </p:nvSpPr>
        <p:spPr>
          <a:xfrm>
            <a:off x="677334" y="5069542"/>
            <a:ext cx="8757600" cy="365125"/>
          </a:xfrm>
        </p:spPr>
        <p:txBody>
          <a:bodyPr/>
          <a:lstStyle/>
          <a:p>
            <a:r>
              <a:rPr lang="en-US" sz="1200" dirty="0"/>
              <a:t>* Light sensor is a photoresistor, whose resistance value is higher when there is less light. Thus the Arduino or Raspberry Pi ADC detects higher values for dimmer light conditions. The detected value is proportional </a:t>
            </a:r>
          </a:p>
        </p:txBody>
      </p:sp>
    </p:spTree>
    <p:extLst>
      <p:ext uri="{BB962C8B-B14F-4D97-AF65-F5344CB8AC3E}">
        <p14:creationId xmlns:p14="http://schemas.microsoft.com/office/powerpoint/2010/main" val="1352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2406F9B2-E3C7-82BC-612C-AE4B5B741DAB}"/>
              </a:ext>
            </a:extLst>
          </p:cNvPr>
          <p:cNvSpPr/>
          <p:nvPr/>
        </p:nvSpPr>
        <p:spPr>
          <a:xfrm>
            <a:off x="7432646" y="1686188"/>
            <a:ext cx="2790185" cy="2181138"/>
          </a:xfrm>
          <a:prstGeom prst="rect">
            <a:avLst/>
          </a:prstGeom>
          <a:solidFill>
            <a:srgbClr val="E76618">
              <a:alpha val="50196"/>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13" name="Rettangolo 12">
            <a:extLst>
              <a:ext uri="{FF2B5EF4-FFF2-40B4-BE49-F238E27FC236}">
                <a16:creationId xmlns:a16="http://schemas.microsoft.com/office/drawing/2014/main" id="{D411A7F9-85EC-85B4-0A98-A61DE6A4F5BA}"/>
              </a:ext>
            </a:extLst>
          </p:cNvPr>
          <p:cNvSpPr/>
          <p:nvPr/>
        </p:nvSpPr>
        <p:spPr>
          <a:xfrm>
            <a:off x="1233182" y="1442906"/>
            <a:ext cx="4618200" cy="4890782"/>
          </a:xfrm>
          <a:prstGeom prst="rect">
            <a:avLst/>
          </a:prstGeom>
          <a:solidFill>
            <a:srgbClr val="90C22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301D6B4B-4183-5E0C-45B2-B48A27652B9E}"/>
              </a:ext>
            </a:extLst>
          </p:cNvPr>
          <p:cNvSpPr>
            <a:spLocks noGrp="1"/>
          </p:cNvSpPr>
          <p:nvPr>
            <p:ph type="title"/>
          </p:nvPr>
        </p:nvSpPr>
        <p:spPr/>
        <p:txBody>
          <a:bodyPr/>
          <a:lstStyle/>
          <a:p>
            <a:r>
              <a:rPr lang="it-IT" dirty="0" err="1"/>
              <a:t>Sensors</a:t>
            </a:r>
            <a:r>
              <a:rPr lang="it-IT" dirty="0"/>
              <a:t> </a:t>
            </a:r>
            <a:r>
              <a:rPr lang="it-IT" dirty="0" err="1"/>
              <a:t>overview</a:t>
            </a:r>
            <a:endParaRPr lang="it-IT" dirty="0"/>
          </a:p>
        </p:txBody>
      </p:sp>
      <p:sp>
        <p:nvSpPr>
          <p:cNvPr id="3" name="Rettangolo 2">
            <a:extLst>
              <a:ext uri="{FF2B5EF4-FFF2-40B4-BE49-F238E27FC236}">
                <a16:creationId xmlns:a16="http://schemas.microsoft.com/office/drawing/2014/main" id="{3F4B1A21-474C-7082-7D13-A9995EC1F704}"/>
              </a:ext>
            </a:extLst>
          </p:cNvPr>
          <p:cNvSpPr/>
          <p:nvPr/>
        </p:nvSpPr>
        <p:spPr>
          <a:xfrm>
            <a:off x="1695450" y="1790700"/>
            <a:ext cx="3530891"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50AD625B-5EA3-C21E-D88A-BE82646E6585}"/>
              </a:ext>
            </a:extLst>
          </p:cNvPr>
          <p:cNvSpPr txBox="1"/>
          <p:nvPr/>
        </p:nvSpPr>
        <p:spPr>
          <a:xfrm>
            <a:off x="1695449" y="1790700"/>
            <a:ext cx="2306099" cy="369332"/>
          </a:xfrm>
          <a:prstGeom prst="rect">
            <a:avLst/>
          </a:prstGeom>
          <a:noFill/>
        </p:spPr>
        <p:txBody>
          <a:bodyPr wrap="square" rtlCol="0">
            <a:spAutoFit/>
          </a:bodyPr>
          <a:lstStyle/>
          <a:p>
            <a:r>
              <a:rPr lang="it-IT" dirty="0" err="1">
                <a:latin typeface="Consolas" panose="020B0609020204030204" pitchFamily="49" charset="0"/>
                <a:cs typeface="Courier New" panose="02070309020205020404" pitchFamily="49" charset="0"/>
              </a:rPr>
              <a:t>SensorPublisher</a:t>
            </a:r>
            <a:endParaRPr lang="it-IT" sz="2000" dirty="0">
              <a:latin typeface="Consolas" panose="020B06090202040302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D3F9870C-EA2D-91D2-454E-52D10E81DBF6}"/>
              </a:ext>
            </a:extLst>
          </p:cNvPr>
          <p:cNvSpPr txBox="1"/>
          <p:nvPr/>
        </p:nvSpPr>
        <p:spPr>
          <a:xfrm>
            <a:off x="3003695" y="2198698"/>
            <a:ext cx="1971973" cy="64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nchor="ctr">
            <a:spAutoFit/>
          </a:bodyPr>
          <a:lstStyle/>
          <a:p>
            <a:r>
              <a:rPr lang="it-IT" dirty="0" err="1">
                <a:solidFill>
                  <a:sysClr val="windowText" lastClr="000000"/>
                </a:solidFill>
                <a:latin typeface="Consolas" panose="020B0609020204030204" pitchFamily="49" charset="0"/>
              </a:rPr>
              <a:t>CatalogUpdater</a:t>
            </a:r>
            <a:endParaRPr lang="it-IT" dirty="0">
              <a:solidFill>
                <a:sysClr val="windowText" lastClr="000000"/>
              </a:solidFill>
              <a:latin typeface="Consolas" panose="020B0609020204030204" pitchFamily="49" charset="0"/>
            </a:endParaRPr>
          </a:p>
        </p:txBody>
      </p:sp>
      <p:sp>
        <p:nvSpPr>
          <p:cNvPr id="6" name="CasellaDiTesto 5">
            <a:extLst>
              <a:ext uri="{FF2B5EF4-FFF2-40B4-BE49-F238E27FC236}">
                <a16:creationId xmlns:a16="http://schemas.microsoft.com/office/drawing/2014/main" id="{CDCEAD7E-A67D-F515-0956-8620874D4F3D}"/>
              </a:ext>
            </a:extLst>
          </p:cNvPr>
          <p:cNvSpPr txBox="1"/>
          <p:nvPr/>
        </p:nvSpPr>
        <p:spPr>
          <a:xfrm>
            <a:off x="7876115" y="2139975"/>
            <a:ext cx="1853967" cy="720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pPr algn="ctr"/>
            <a:r>
              <a:rPr lang="it-IT" dirty="0" err="1">
                <a:solidFill>
                  <a:schemeClr val="bg1"/>
                </a:solidFill>
                <a:latin typeface="Consolas" panose="020B0609020204030204" pitchFamily="49" charset="0"/>
              </a:rPr>
              <a:t>CatalogServer</a:t>
            </a:r>
            <a:endParaRPr lang="it-IT" dirty="0">
              <a:solidFill>
                <a:schemeClr val="bg1"/>
              </a:solidFill>
              <a:latin typeface="Consolas" panose="020B0609020204030204" pitchFamily="49" charset="0"/>
            </a:endParaRPr>
          </a:p>
        </p:txBody>
      </p:sp>
      <p:cxnSp>
        <p:nvCxnSpPr>
          <p:cNvPr id="8" name="Connettore 2 7">
            <a:extLst>
              <a:ext uri="{FF2B5EF4-FFF2-40B4-BE49-F238E27FC236}">
                <a16:creationId xmlns:a16="http://schemas.microsoft.com/office/drawing/2014/main" id="{73B6CBE8-BA84-9024-7C68-CB8B94C77D45}"/>
              </a:ext>
            </a:extLst>
          </p:cNvPr>
          <p:cNvCxnSpPr/>
          <p:nvPr/>
        </p:nvCxnSpPr>
        <p:spPr>
          <a:xfrm>
            <a:off x="4975668" y="2298583"/>
            <a:ext cx="2900447" cy="0"/>
          </a:xfrm>
          <a:prstGeom prst="straightConnector1">
            <a:avLst/>
          </a:prstGeom>
          <a:ln>
            <a:solidFill>
              <a:schemeClr val="accent3">
                <a:lumMod val="75000"/>
              </a:schemeClr>
            </a:solidFill>
            <a:tailEnd type="triangle"/>
          </a:ln>
        </p:spPr>
        <p:style>
          <a:lnRef idx="1">
            <a:schemeClr val="accent3"/>
          </a:lnRef>
          <a:fillRef idx="0">
            <a:schemeClr val="accent3"/>
          </a:fillRef>
          <a:effectRef idx="0">
            <a:schemeClr val="accent3"/>
          </a:effectRef>
          <a:fontRef idx="minor">
            <a:schemeClr val="tx1"/>
          </a:fontRef>
        </p:style>
      </p:cxnSp>
      <p:cxnSp>
        <p:nvCxnSpPr>
          <p:cNvPr id="10" name="Connettore 2 9">
            <a:extLst>
              <a:ext uri="{FF2B5EF4-FFF2-40B4-BE49-F238E27FC236}">
                <a16:creationId xmlns:a16="http://schemas.microsoft.com/office/drawing/2014/main" id="{081AD662-0E6F-0752-95CF-028C91148932}"/>
              </a:ext>
            </a:extLst>
          </p:cNvPr>
          <p:cNvCxnSpPr/>
          <p:nvPr/>
        </p:nvCxnSpPr>
        <p:spPr>
          <a:xfrm flipH="1">
            <a:off x="4975668" y="2709644"/>
            <a:ext cx="290044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 name="CasellaDiTesto 10">
            <a:extLst>
              <a:ext uri="{FF2B5EF4-FFF2-40B4-BE49-F238E27FC236}">
                <a16:creationId xmlns:a16="http://schemas.microsoft.com/office/drawing/2014/main" id="{CC60D26D-9131-4829-9163-D1501C298509}"/>
              </a:ext>
            </a:extLst>
          </p:cNvPr>
          <p:cNvSpPr txBox="1"/>
          <p:nvPr/>
        </p:nvSpPr>
        <p:spPr>
          <a:xfrm>
            <a:off x="5880683" y="1996283"/>
            <a:ext cx="1442906" cy="338554"/>
          </a:xfrm>
          <a:prstGeom prst="rect">
            <a:avLst/>
          </a:prstGeom>
          <a:noFill/>
        </p:spPr>
        <p:txBody>
          <a:bodyPr wrap="square" rtlCol="0">
            <a:spAutoFit/>
          </a:bodyPr>
          <a:lstStyle/>
          <a:p>
            <a:r>
              <a:rPr lang="it-IT" sz="1600" dirty="0"/>
              <a:t>REST </a:t>
            </a:r>
            <a:r>
              <a:rPr lang="it-IT" sz="1600" dirty="0" err="1"/>
              <a:t>request</a:t>
            </a:r>
            <a:endParaRPr lang="it-IT" dirty="0"/>
          </a:p>
        </p:txBody>
      </p:sp>
      <p:sp>
        <p:nvSpPr>
          <p:cNvPr id="12" name="CasellaDiTesto 11">
            <a:extLst>
              <a:ext uri="{FF2B5EF4-FFF2-40B4-BE49-F238E27FC236}">
                <a16:creationId xmlns:a16="http://schemas.microsoft.com/office/drawing/2014/main" id="{B38E1BF0-272A-344E-220B-72430725989D}"/>
              </a:ext>
            </a:extLst>
          </p:cNvPr>
          <p:cNvSpPr txBox="1"/>
          <p:nvPr/>
        </p:nvSpPr>
        <p:spPr>
          <a:xfrm>
            <a:off x="5851382" y="2679914"/>
            <a:ext cx="1501507" cy="338554"/>
          </a:xfrm>
          <a:prstGeom prst="rect">
            <a:avLst/>
          </a:prstGeom>
          <a:noFill/>
        </p:spPr>
        <p:txBody>
          <a:bodyPr wrap="square" rtlCol="0">
            <a:spAutoFit/>
          </a:bodyPr>
          <a:lstStyle/>
          <a:p>
            <a:r>
              <a:rPr lang="it-IT" sz="1600" dirty="0"/>
              <a:t>REST </a:t>
            </a:r>
            <a:r>
              <a:rPr lang="it-IT" sz="1600" dirty="0" err="1"/>
              <a:t>response</a:t>
            </a:r>
            <a:endParaRPr lang="it-IT" dirty="0"/>
          </a:p>
        </p:txBody>
      </p:sp>
      <p:sp>
        <p:nvSpPr>
          <p:cNvPr id="14" name="CasellaDiTesto 13">
            <a:extLst>
              <a:ext uri="{FF2B5EF4-FFF2-40B4-BE49-F238E27FC236}">
                <a16:creationId xmlns:a16="http://schemas.microsoft.com/office/drawing/2014/main" id="{6A0E760A-7DD5-6B07-719C-3CAA49E5C30E}"/>
              </a:ext>
            </a:extLst>
          </p:cNvPr>
          <p:cNvSpPr txBox="1"/>
          <p:nvPr/>
        </p:nvSpPr>
        <p:spPr>
          <a:xfrm>
            <a:off x="3003695" y="5964356"/>
            <a:ext cx="914400" cy="369332"/>
          </a:xfrm>
          <a:prstGeom prst="rect">
            <a:avLst/>
          </a:prstGeom>
          <a:noFill/>
        </p:spPr>
        <p:txBody>
          <a:bodyPr wrap="square" rtlCol="0">
            <a:spAutoFit/>
          </a:bodyPr>
          <a:lstStyle/>
          <a:p>
            <a:pPr algn="ctr"/>
            <a:r>
              <a:rPr lang="it-IT" dirty="0"/>
              <a:t>Device</a:t>
            </a:r>
          </a:p>
        </p:txBody>
      </p:sp>
      <p:sp>
        <p:nvSpPr>
          <p:cNvPr id="15" name="Rettangolo 14">
            <a:extLst>
              <a:ext uri="{FF2B5EF4-FFF2-40B4-BE49-F238E27FC236}">
                <a16:creationId xmlns:a16="http://schemas.microsoft.com/office/drawing/2014/main" id="{8E6FCDA6-593C-2B9F-903D-5933CCEBED67}"/>
              </a:ext>
            </a:extLst>
          </p:cNvPr>
          <p:cNvSpPr/>
          <p:nvPr/>
        </p:nvSpPr>
        <p:spPr>
          <a:xfrm>
            <a:off x="2182011" y="4534251"/>
            <a:ext cx="2306098" cy="1266737"/>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EA1F6D8B-FCCB-4467-4AFB-88156F249627}"/>
              </a:ext>
            </a:extLst>
          </p:cNvPr>
          <p:cNvSpPr txBox="1"/>
          <p:nvPr/>
        </p:nvSpPr>
        <p:spPr>
          <a:xfrm>
            <a:off x="2659746" y="4967564"/>
            <a:ext cx="1350628" cy="400110"/>
          </a:xfrm>
          <a:prstGeom prst="rect">
            <a:avLst/>
          </a:prstGeom>
          <a:noFill/>
        </p:spPr>
        <p:txBody>
          <a:bodyPr wrap="square" rtlCol="0">
            <a:spAutoFit/>
          </a:bodyPr>
          <a:lstStyle/>
          <a:p>
            <a:pPr algn="ctr"/>
            <a:r>
              <a:rPr lang="it-IT" sz="2000" dirty="0">
                <a:latin typeface="Consolas" panose="020B0609020204030204" pitchFamily="49" charset="0"/>
              </a:rPr>
              <a:t>Sensor</a:t>
            </a:r>
            <a:endParaRPr lang="it-IT" dirty="0">
              <a:latin typeface="Consolas" panose="020B0609020204030204" pitchFamily="49" charset="0"/>
            </a:endParaRPr>
          </a:p>
        </p:txBody>
      </p:sp>
      <p:sp>
        <p:nvSpPr>
          <p:cNvPr id="18" name="CasellaDiTesto 17">
            <a:extLst>
              <a:ext uri="{FF2B5EF4-FFF2-40B4-BE49-F238E27FC236}">
                <a16:creationId xmlns:a16="http://schemas.microsoft.com/office/drawing/2014/main" id="{B9575213-3F23-0AC0-F5A9-CDAB1E621CE8}"/>
              </a:ext>
            </a:extLst>
          </p:cNvPr>
          <p:cNvSpPr txBox="1"/>
          <p:nvPr/>
        </p:nvSpPr>
        <p:spPr>
          <a:xfrm>
            <a:off x="8271545" y="3528772"/>
            <a:ext cx="1157681" cy="369332"/>
          </a:xfrm>
          <a:prstGeom prst="rect">
            <a:avLst/>
          </a:prstGeom>
          <a:noFill/>
        </p:spPr>
        <p:txBody>
          <a:bodyPr wrap="square" rtlCol="0">
            <a:spAutoFit/>
          </a:bodyPr>
          <a:lstStyle/>
          <a:p>
            <a:pPr algn="ctr"/>
            <a:r>
              <a:rPr lang="it-IT" dirty="0"/>
              <a:t>Server</a:t>
            </a:r>
          </a:p>
        </p:txBody>
      </p:sp>
      <p:cxnSp>
        <p:nvCxnSpPr>
          <p:cNvPr id="20" name="Connettore 2 19">
            <a:extLst>
              <a:ext uri="{FF2B5EF4-FFF2-40B4-BE49-F238E27FC236}">
                <a16:creationId xmlns:a16="http://schemas.microsoft.com/office/drawing/2014/main" id="{404FFF83-EA3A-ECAE-2572-617173CED586}"/>
              </a:ext>
            </a:extLst>
          </p:cNvPr>
          <p:cNvCxnSpPr/>
          <p:nvPr/>
        </p:nvCxnSpPr>
        <p:spPr>
          <a:xfrm>
            <a:off x="5004969" y="3429000"/>
            <a:ext cx="2318620" cy="149860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6FBDE64E-25FD-DA79-3E03-4CCF3C83E9AF}"/>
              </a:ext>
            </a:extLst>
          </p:cNvPr>
          <p:cNvSpPr txBox="1"/>
          <p:nvPr/>
        </p:nvSpPr>
        <p:spPr>
          <a:xfrm rot="2025689">
            <a:off x="5499044" y="3948148"/>
            <a:ext cx="1660145" cy="338554"/>
          </a:xfrm>
          <a:prstGeom prst="rect">
            <a:avLst/>
          </a:prstGeom>
          <a:noFill/>
        </p:spPr>
        <p:txBody>
          <a:bodyPr wrap="square" rtlCol="0">
            <a:spAutoFit/>
          </a:bodyPr>
          <a:lstStyle/>
          <a:p>
            <a:r>
              <a:rPr lang="it-IT" sz="1600" dirty="0"/>
              <a:t>MQTT </a:t>
            </a:r>
            <a:r>
              <a:rPr lang="it-IT" sz="1600" dirty="0" err="1"/>
              <a:t>publish</a:t>
            </a:r>
            <a:endParaRPr lang="it-IT" sz="1600" dirty="0"/>
          </a:p>
        </p:txBody>
      </p:sp>
      <p:sp>
        <p:nvSpPr>
          <p:cNvPr id="22" name="Rettangolo 21">
            <a:extLst>
              <a:ext uri="{FF2B5EF4-FFF2-40B4-BE49-F238E27FC236}">
                <a16:creationId xmlns:a16="http://schemas.microsoft.com/office/drawing/2014/main" id="{EEA8B468-0DEB-362D-2E9B-2519E3A75C05}"/>
              </a:ext>
            </a:extLst>
          </p:cNvPr>
          <p:cNvSpPr/>
          <p:nvPr/>
        </p:nvSpPr>
        <p:spPr>
          <a:xfrm>
            <a:off x="7319893" y="4386437"/>
            <a:ext cx="2390862" cy="1114953"/>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A2CA449C-8CE2-2D8E-ACCD-1313270B9E60}"/>
              </a:ext>
            </a:extLst>
          </p:cNvPr>
          <p:cNvSpPr txBox="1"/>
          <p:nvPr/>
        </p:nvSpPr>
        <p:spPr>
          <a:xfrm>
            <a:off x="7627343" y="4759247"/>
            <a:ext cx="1775962" cy="369332"/>
          </a:xfrm>
          <a:prstGeom prst="rect">
            <a:avLst/>
          </a:prstGeom>
          <a:noFill/>
        </p:spPr>
        <p:txBody>
          <a:bodyPr wrap="square" rtlCol="0">
            <a:spAutoFit/>
          </a:bodyPr>
          <a:lstStyle/>
          <a:p>
            <a:pPr algn="ctr"/>
            <a:r>
              <a:rPr lang="it-IT" dirty="0"/>
              <a:t>Message broker</a:t>
            </a:r>
          </a:p>
        </p:txBody>
      </p:sp>
      <p:cxnSp>
        <p:nvCxnSpPr>
          <p:cNvPr id="25" name="Connettore 2 24">
            <a:extLst>
              <a:ext uri="{FF2B5EF4-FFF2-40B4-BE49-F238E27FC236}">
                <a16:creationId xmlns:a16="http://schemas.microsoft.com/office/drawing/2014/main" id="{2AE13806-C452-E479-09CF-DAE1436CC33E}"/>
              </a:ext>
            </a:extLst>
          </p:cNvPr>
          <p:cNvCxnSpPr/>
          <p:nvPr/>
        </p:nvCxnSpPr>
        <p:spPr>
          <a:xfrm flipV="1">
            <a:off x="3349849" y="3429000"/>
            <a:ext cx="0" cy="110525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D3008F74-B3F0-18AC-2DB0-9B54ABB73585}"/>
              </a:ext>
            </a:extLst>
          </p:cNvPr>
          <p:cNvSpPr txBox="1"/>
          <p:nvPr/>
        </p:nvSpPr>
        <p:spPr>
          <a:xfrm>
            <a:off x="2385116" y="3647985"/>
            <a:ext cx="1929465" cy="830997"/>
          </a:xfrm>
          <a:prstGeom prst="rect">
            <a:avLst/>
          </a:prstGeom>
          <a:noFill/>
        </p:spPr>
        <p:txBody>
          <a:bodyPr wrap="square" rtlCol="0">
            <a:spAutoFit/>
          </a:bodyPr>
          <a:lstStyle/>
          <a:p>
            <a:pPr algn="ctr"/>
            <a:r>
              <a:rPr lang="it-IT" sz="1600" dirty="0" err="1"/>
              <a:t>DeviceID</a:t>
            </a:r>
            <a:endParaRPr lang="it-IT" sz="1600" dirty="0"/>
          </a:p>
          <a:p>
            <a:pPr algn="ctr"/>
            <a:r>
              <a:rPr lang="it-IT" sz="1600" dirty="0" err="1"/>
              <a:t>SenML</a:t>
            </a:r>
            <a:r>
              <a:rPr lang="it-IT" sz="1600" dirty="0"/>
              <a:t> </a:t>
            </a:r>
            <a:r>
              <a:rPr lang="it-IT" sz="1600" dirty="0" err="1"/>
              <a:t>messages</a:t>
            </a:r>
            <a:endParaRPr lang="it-IT" sz="1600" dirty="0"/>
          </a:p>
          <a:p>
            <a:pPr algn="ctr"/>
            <a:r>
              <a:rPr lang="it-IT" sz="1600" dirty="0"/>
              <a:t>MQTT </a:t>
            </a:r>
            <a:r>
              <a:rPr lang="it-IT" sz="1600" dirty="0" err="1"/>
              <a:t>topic</a:t>
            </a:r>
            <a:endParaRPr lang="it-IT" sz="1600" dirty="0"/>
          </a:p>
        </p:txBody>
      </p:sp>
    </p:spTree>
    <p:extLst>
      <p:ext uri="{BB962C8B-B14F-4D97-AF65-F5344CB8AC3E}">
        <p14:creationId xmlns:p14="http://schemas.microsoft.com/office/powerpoint/2010/main" val="164773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D0376D-9BDA-D172-7E53-EFB9BEC691E9}"/>
              </a:ext>
            </a:extLst>
          </p:cNvPr>
          <p:cNvSpPr>
            <a:spLocks noGrp="1"/>
          </p:cNvSpPr>
          <p:nvPr>
            <p:ph type="title"/>
          </p:nvPr>
        </p:nvSpPr>
        <p:spPr/>
        <p:txBody>
          <a:bodyPr/>
          <a:lstStyle/>
          <a:p>
            <a:r>
              <a:rPr lang="it-IT" dirty="0"/>
              <a:t>Device </a:t>
            </a:r>
            <a:r>
              <a:rPr lang="it-IT" dirty="0" err="1"/>
              <a:t>connectors</a:t>
            </a:r>
            <a:r>
              <a:rPr lang="it-IT" dirty="0"/>
              <a:t>: «</a:t>
            </a:r>
            <a:r>
              <a:rPr lang="it-IT" dirty="0" err="1"/>
              <a:t>Sensors</a:t>
            </a:r>
            <a:r>
              <a:rPr lang="it-IT" dirty="0"/>
              <a:t>» classes</a:t>
            </a:r>
          </a:p>
        </p:txBody>
      </p:sp>
      <p:sp>
        <p:nvSpPr>
          <p:cNvPr id="3" name="Segnaposto contenuto 2">
            <a:extLst>
              <a:ext uri="{FF2B5EF4-FFF2-40B4-BE49-F238E27FC236}">
                <a16:creationId xmlns:a16="http://schemas.microsoft.com/office/drawing/2014/main" id="{0BCCADAB-69D7-7A9D-87BA-F43C3D03D969}"/>
              </a:ext>
            </a:extLst>
          </p:cNvPr>
          <p:cNvSpPr>
            <a:spLocks noGrp="1"/>
          </p:cNvSpPr>
          <p:nvPr>
            <p:ph idx="1"/>
          </p:nvPr>
        </p:nvSpPr>
        <p:spPr/>
        <p:txBody>
          <a:bodyPr>
            <a:normAutofit/>
          </a:bodyPr>
          <a:lstStyle/>
          <a:p>
            <a:r>
              <a:rPr lang="it-IT" sz="2400" dirty="0"/>
              <a:t>The </a:t>
            </a:r>
            <a:r>
              <a:rPr lang="it-IT" sz="2400" dirty="0" err="1"/>
              <a:t>various</a:t>
            </a:r>
            <a:r>
              <a:rPr lang="it-IT" sz="2400" dirty="0"/>
              <a:t> </a:t>
            </a:r>
            <a:r>
              <a:rPr lang="it-IT" sz="2400" dirty="0" err="1"/>
              <a:t>individual</a:t>
            </a:r>
            <a:r>
              <a:rPr lang="it-IT" sz="2400" dirty="0"/>
              <a:t> </a:t>
            </a:r>
            <a:r>
              <a:rPr lang="it-IT" sz="2400" dirty="0" err="1"/>
              <a:t>sensor</a:t>
            </a:r>
            <a:r>
              <a:rPr lang="it-IT" sz="2400" dirty="0"/>
              <a:t> classes </a:t>
            </a:r>
            <a:r>
              <a:rPr lang="it-IT" sz="2400" dirty="0" err="1"/>
              <a:t>all</a:t>
            </a:r>
            <a:r>
              <a:rPr lang="it-IT" sz="2400" dirty="0"/>
              <a:t> </a:t>
            </a:r>
            <a:r>
              <a:rPr lang="it-IT" sz="2400" dirty="0" err="1"/>
              <a:t>inherit</a:t>
            </a:r>
            <a:r>
              <a:rPr lang="it-IT" sz="2400" dirty="0"/>
              <a:t> </a:t>
            </a:r>
            <a:r>
              <a:rPr lang="it-IT" sz="2400" dirty="0" err="1"/>
              <a:t>most</a:t>
            </a:r>
            <a:r>
              <a:rPr lang="it-IT" sz="2400" dirty="0"/>
              <a:t> of </a:t>
            </a:r>
            <a:r>
              <a:rPr lang="it-IT" sz="2400" dirty="0" err="1"/>
              <a:t>their</a:t>
            </a:r>
            <a:r>
              <a:rPr lang="it-IT" sz="2400" dirty="0"/>
              <a:t> </a:t>
            </a:r>
            <a:r>
              <a:rPr lang="it-IT" sz="2400" dirty="0" err="1"/>
              <a:t>basic</a:t>
            </a:r>
            <a:r>
              <a:rPr lang="it-IT" sz="2400" dirty="0"/>
              <a:t> </a:t>
            </a:r>
            <a:r>
              <a:rPr lang="it-IT" sz="2400" dirty="0" err="1"/>
              <a:t>structure</a:t>
            </a:r>
            <a:r>
              <a:rPr lang="it-IT" sz="2400" dirty="0"/>
              <a:t> from a </a:t>
            </a:r>
            <a:r>
              <a:rPr lang="it-IT" sz="2400" dirty="0" err="1"/>
              <a:t>parent</a:t>
            </a:r>
            <a:r>
              <a:rPr lang="it-IT" sz="2400" dirty="0"/>
              <a:t> </a:t>
            </a:r>
            <a:r>
              <a:rPr lang="it-IT" sz="2400" dirty="0">
                <a:latin typeface="Courier New" panose="02070309020205020404" pitchFamily="49" charset="0"/>
                <a:cs typeface="Courier New" panose="02070309020205020404" pitchFamily="49" charset="0"/>
              </a:rPr>
              <a:t>Sensor</a:t>
            </a:r>
            <a:r>
              <a:rPr lang="it-IT" sz="2400" dirty="0">
                <a:cs typeface="Courier New" panose="02070309020205020404" pitchFamily="49" charset="0"/>
              </a:rPr>
              <a:t> class.</a:t>
            </a:r>
          </a:p>
          <a:p>
            <a:pPr lvl="1"/>
            <a:r>
              <a:rPr lang="it-IT" sz="2000" dirty="0">
                <a:cs typeface="Courier New" panose="02070309020205020404" pitchFamily="49" charset="0"/>
              </a:rPr>
              <a:t>High </a:t>
            </a:r>
            <a:r>
              <a:rPr lang="it-IT" sz="2000" dirty="0" err="1">
                <a:cs typeface="Courier New" panose="02070309020205020404" pitchFamily="49" charset="0"/>
              </a:rPr>
              <a:t>level</a:t>
            </a:r>
            <a:r>
              <a:rPr lang="it-IT" sz="2000" dirty="0">
                <a:cs typeface="Courier New" panose="02070309020205020404" pitchFamily="49" charset="0"/>
              </a:rPr>
              <a:t> of </a:t>
            </a:r>
            <a:r>
              <a:rPr lang="it-IT" sz="2000" dirty="0" err="1">
                <a:cs typeface="Courier New" panose="02070309020205020404" pitchFamily="49" charset="0"/>
              </a:rPr>
              <a:t>intercompatibility</a:t>
            </a:r>
            <a:endParaRPr lang="it-IT" sz="2000" dirty="0">
              <a:cs typeface="Courier New" panose="02070309020205020404" pitchFamily="49" charset="0"/>
            </a:endParaRPr>
          </a:p>
          <a:p>
            <a:pPr lvl="1"/>
            <a:r>
              <a:rPr lang="it-IT" sz="2000" dirty="0">
                <a:cs typeface="Courier New" panose="02070309020205020404" pitchFamily="49" charset="0"/>
              </a:rPr>
              <a:t>No </a:t>
            </a:r>
            <a:r>
              <a:rPr lang="it-IT" sz="2000" dirty="0" err="1">
                <a:cs typeface="Courier New" panose="02070309020205020404" pitchFamily="49" charset="0"/>
              </a:rPr>
              <a:t>need</a:t>
            </a:r>
            <a:r>
              <a:rPr lang="it-IT" sz="2000" dirty="0">
                <a:cs typeface="Courier New" panose="02070309020205020404" pitchFamily="49" charset="0"/>
              </a:rPr>
              <a:t> for </a:t>
            </a:r>
            <a:r>
              <a:rPr lang="it-IT" sz="2000" dirty="0" err="1">
                <a:cs typeface="Courier New" panose="02070309020205020404" pitchFamily="49" charset="0"/>
              </a:rPr>
              <a:t>higher</a:t>
            </a:r>
            <a:r>
              <a:rPr lang="it-IT" sz="2000" dirty="0">
                <a:cs typeface="Courier New" panose="02070309020205020404" pitchFamily="49" charset="0"/>
              </a:rPr>
              <a:t> </a:t>
            </a:r>
            <a:r>
              <a:rPr lang="it-IT" sz="2000" dirty="0" err="1">
                <a:cs typeface="Courier New" panose="02070309020205020404" pitchFamily="49" charset="0"/>
              </a:rPr>
              <a:t>level</a:t>
            </a:r>
            <a:r>
              <a:rPr lang="it-IT" sz="2000" dirty="0">
                <a:cs typeface="Courier New" panose="02070309020205020404" pitchFamily="49" charset="0"/>
              </a:rPr>
              <a:t> </a:t>
            </a:r>
            <a:r>
              <a:rPr lang="it-IT" sz="2000" dirty="0" err="1">
                <a:cs typeface="Courier New" panose="02070309020205020404" pitchFamily="49" charset="0"/>
              </a:rPr>
              <a:t>customization</a:t>
            </a:r>
            <a:endParaRPr lang="it-IT" sz="2000" dirty="0">
              <a:cs typeface="Courier New" panose="02070309020205020404" pitchFamily="49" charset="0"/>
            </a:endParaRPr>
          </a:p>
          <a:p>
            <a:r>
              <a:rPr lang="it-IT" sz="2400" dirty="0" err="1">
                <a:cs typeface="Courier New" panose="02070309020205020404" pitchFamily="49" charset="0"/>
              </a:rPr>
              <a:t>Most</a:t>
            </a:r>
            <a:r>
              <a:rPr lang="it-IT" sz="2400" dirty="0">
                <a:cs typeface="Courier New" panose="02070309020205020404" pitchFamily="49" charset="0"/>
              </a:rPr>
              <a:t> </a:t>
            </a:r>
            <a:r>
              <a:rPr lang="it-IT" sz="2400" dirty="0" err="1">
                <a:cs typeface="Courier New" panose="02070309020205020404" pitchFamily="49" charset="0"/>
              </a:rPr>
              <a:t>sensor</a:t>
            </a:r>
            <a:r>
              <a:rPr lang="it-IT" sz="2400" dirty="0">
                <a:cs typeface="Courier New" panose="02070309020205020404" pitchFamily="49" charset="0"/>
              </a:rPr>
              <a:t> classes generate </a:t>
            </a:r>
            <a:r>
              <a:rPr lang="it-IT" sz="2400" dirty="0" err="1">
                <a:cs typeface="Courier New" panose="02070309020205020404" pitchFamily="49" charset="0"/>
              </a:rPr>
              <a:t>values</a:t>
            </a:r>
            <a:r>
              <a:rPr lang="it-IT" sz="2400" dirty="0">
                <a:cs typeface="Courier New" panose="02070309020205020404" pitchFamily="49" charset="0"/>
              </a:rPr>
              <a:t> </a:t>
            </a:r>
            <a:r>
              <a:rPr lang="it-IT" sz="2400" dirty="0" err="1">
                <a:cs typeface="Courier New" panose="02070309020205020404" pitchFamily="49" charset="0"/>
              </a:rPr>
              <a:t>using</a:t>
            </a:r>
            <a:r>
              <a:rPr lang="it-IT" sz="2400" dirty="0">
                <a:cs typeface="Courier New" panose="02070309020205020404" pitchFamily="49" charset="0"/>
              </a:rPr>
              <a:t> </a:t>
            </a:r>
            <a:r>
              <a:rPr lang="it-IT" sz="2400" dirty="0" err="1">
                <a:cs typeface="Courier New" panose="02070309020205020404" pitchFamily="49" charset="0"/>
              </a:rPr>
              <a:t>instances</a:t>
            </a:r>
            <a:r>
              <a:rPr lang="it-IT" sz="2400" dirty="0">
                <a:cs typeface="Courier New" panose="02070309020205020404" pitchFamily="49" charset="0"/>
              </a:rPr>
              <a:t> of appropriate «simulator» classes.</a:t>
            </a:r>
          </a:p>
          <a:p>
            <a:r>
              <a:rPr lang="it-IT" sz="2400" dirty="0" err="1"/>
              <a:t>Built</a:t>
            </a:r>
            <a:r>
              <a:rPr lang="it-IT" sz="2400" dirty="0"/>
              <a:t>-in </a:t>
            </a:r>
            <a:r>
              <a:rPr lang="it-IT" sz="2400" dirty="0" err="1"/>
              <a:t>timeout</a:t>
            </a:r>
            <a:r>
              <a:rPr lang="it-IT" sz="2400" dirty="0"/>
              <a:t> </a:t>
            </a:r>
            <a:r>
              <a:rPr lang="it-IT" sz="2400" dirty="0" err="1"/>
              <a:t>error</a:t>
            </a:r>
            <a:r>
              <a:rPr lang="it-IT" sz="2400" dirty="0"/>
              <a:t> check</a:t>
            </a:r>
          </a:p>
          <a:p>
            <a:r>
              <a:rPr lang="it-IT" sz="2400" dirty="0"/>
              <a:t>Generation of </a:t>
            </a:r>
            <a:r>
              <a:rPr lang="it-IT" sz="2400" dirty="0" err="1"/>
              <a:t>SenML-compliant</a:t>
            </a:r>
            <a:r>
              <a:rPr lang="it-IT" sz="2400" dirty="0"/>
              <a:t> outputs</a:t>
            </a:r>
          </a:p>
        </p:txBody>
      </p:sp>
    </p:spTree>
    <p:extLst>
      <p:ext uri="{BB962C8B-B14F-4D97-AF65-F5344CB8AC3E}">
        <p14:creationId xmlns:p14="http://schemas.microsoft.com/office/powerpoint/2010/main" val="1593645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DA3DEC-9ED5-E6C1-49A0-4F9119CDFE35}"/>
              </a:ext>
            </a:extLst>
          </p:cNvPr>
          <p:cNvSpPr>
            <a:spLocks noGrp="1"/>
          </p:cNvSpPr>
          <p:nvPr>
            <p:ph type="title"/>
          </p:nvPr>
        </p:nvSpPr>
        <p:spPr/>
        <p:txBody>
          <a:bodyPr/>
          <a:lstStyle/>
          <a:p>
            <a:r>
              <a:rPr lang="it-IT" dirty="0"/>
              <a:t>Device </a:t>
            </a:r>
            <a:r>
              <a:rPr lang="it-IT" dirty="0" err="1"/>
              <a:t>connector</a:t>
            </a:r>
            <a:r>
              <a:rPr lang="it-IT" dirty="0"/>
              <a:t>: </a:t>
            </a:r>
            <a:r>
              <a:rPr lang="it-IT" dirty="0" err="1">
                <a:latin typeface="Courier New" panose="02070309020205020404" pitchFamily="49" charset="0"/>
                <a:cs typeface="Courier New" panose="02070309020205020404" pitchFamily="49" charset="0"/>
              </a:rPr>
              <a:t>CatalogUpdater</a:t>
            </a:r>
            <a:endParaRPr lang="it-IT" dirty="0"/>
          </a:p>
        </p:txBody>
      </p:sp>
      <p:sp>
        <p:nvSpPr>
          <p:cNvPr id="3" name="Segnaposto contenuto 2">
            <a:extLst>
              <a:ext uri="{FF2B5EF4-FFF2-40B4-BE49-F238E27FC236}">
                <a16:creationId xmlns:a16="http://schemas.microsoft.com/office/drawing/2014/main" id="{1B2D2077-5CE0-D029-6FDA-A8B6B784D6D4}"/>
              </a:ext>
            </a:extLst>
          </p:cNvPr>
          <p:cNvSpPr>
            <a:spLocks noGrp="1"/>
          </p:cNvSpPr>
          <p:nvPr>
            <p:ph idx="1"/>
          </p:nvPr>
        </p:nvSpPr>
        <p:spPr>
          <a:xfrm>
            <a:off x="677335" y="2160589"/>
            <a:ext cx="6574576" cy="3880773"/>
          </a:xfrm>
        </p:spPr>
        <p:txBody>
          <a:bodyPr/>
          <a:lstStyle/>
          <a:p>
            <a:pPr marL="0" indent="0">
              <a:buNone/>
            </a:pPr>
            <a:r>
              <a:rPr lang="it-IT" dirty="0"/>
              <a:t>The </a:t>
            </a:r>
            <a:r>
              <a:rPr lang="it-IT" dirty="0" err="1">
                <a:latin typeface="Courier New" panose="02070309020205020404" pitchFamily="49" charset="0"/>
                <a:cs typeface="Courier New" panose="02070309020205020404" pitchFamily="49" charset="0"/>
              </a:rPr>
              <a:t>CatalogUpdater</a:t>
            </a:r>
            <a:r>
              <a:rPr lang="it-IT" dirty="0">
                <a:cs typeface="Courier New" panose="02070309020205020404" pitchFamily="49" charset="0"/>
              </a:rPr>
              <a:t> class </a:t>
            </a:r>
            <a:r>
              <a:rPr lang="it-IT" dirty="0" err="1">
                <a:cs typeface="Courier New" panose="02070309020205020404" pitchFamily="49" charset="0"/>
              </a:rPr>
              <a:t>performs</a:t>
            </a:r>
            <a:r>
              <a:rPr lang="it-IT" dirty="0">
                <a:cs typeface="Courier New" panose="02070309020205020404" pitchFamily="49" charset="0"/>
              </a:rPr>
              <a:t> </a:t>
            </a:r>
            <a:r>
              <a:rPr lang="it-IT" dirty="0" err="1">
                <a:cs typeface="Courier New" panose="02070309020205020404" pitchFamily="49" charset="0"/>
              </a:rPr>
              <a:t>all</a:t>
            </a:r>
            <a:r>
              <a:rPr lang="it-IT" dirty="0">
                <a:cs typeface="Courier New" panose="02070309020205020404" pitchFamily="49" charset="0"/>
              </a:rPr>
              <a:t> the </a:t>
            </a:r>
            <a:r>
              <a:rPr lang="it-IT" dirty="0" err="1">
                <a:cs typeface="Courier New" panose="02070309020205020404" pitchFamily="49" charset="0"/>
              </a:rPr>
              <a:t>operations</a:t>
            </a:r>
            <a:r>
              <a:rPr lang="it-IT" dirty="0">
                <a:cs typeface="Courier New" panose="02070309020205020404" pitchFamily="49" charset="0"/>
              </a:rPr>
              <a:t> </a:t>
            </a:r>
            <a:r>
              <a:rPr lang="it-IT" dirty="0" err="1">
                <a:cs typeface="Courier New" panose="02070309020205020404" pitchFamily="49" charset="0"/>
              </a:rPr>
              <a:t>involving</a:t>
            </a:r>
            <a:r>
              <a:rPr lang="it-IT" dirty="0">
                <a:cs typeface="Courier New" panose="02070309020205020404" pitchFamily="49" charset="0"/>
              </a:rPr>
              <a:t> the </a:t>
            </a:r>
            <a:r>
              <a:rPr lang="it-IT" dirty="0" err="1">
                <a:cs typeface="Courier New" panose="02070309020205020404" pitchFamily="49" charset="0"/>
              </a:rPr>
              <a:t>sensors</a:t>
            </a:r>
            <a:r>
              <a:rPr lang="it-IT" dirty="0">
                <a:cs typeface="Courier New" panose="02070309020205020404" pitchFamily="49" charset="0"/>
              </a:rPr>
              <a:t>’ entries in the device </a:t>
            </a:r>
            <a:r>
              <a:rPr lang="it-IT" dirty="0" err="1">
                <a:cs typeface="Courier New" panose="02070309020205020404" pitchFamily="49" charset="0"/>
              </a:rPr>
              <a:t>catalog</a:t>
            </a:r>
            <a:r>
              <a:rPr lang="it-IT" dirty="0">
                <a:cs typeface="Courier New" panose="02070309020205020404" pitchFamily="49" charset="0"/>
              </a:rPr>
              <a:t> </a:t>
            </a:r>
            <a:r>
              <a:rPr lang="it-IT" dirty="0" err="1">
                <a:cs typeface="Courier New" panose="02070309020205020404" pitchFamily="49" charset="0"/>
              </a:rPr>
              <a:t>using</a:t>
            </a:r>
            <a:r>
              <a:rPr lang="it-IT" dirty="0">
                <a:cs typeface="Courier New" panose="02070309020205020404" pitchFamily="49" charset="0"/>
              </a:rPr>
              <a:t> REST-</a:t>
            </a:r>
            <a:r>
              <a:rPr lang="it-IT" dirty="0" err="1">
                <a:cs typeface="Courier New" panose="02070309020205020404" pitchFamily="49" charset="0"/>
              </a:rPr>
              <a:t>compliant</a:t>
            </a:r>
            <a:r>
              <a:rPr lang="it-IT" dirty="0">
                <a:cs typeface="Courier New" panose="02070309020205020404" pitchFamily="49" charset="0"/>
              </a:rPr>
              <a:t> </a:t>
            </a:r>
            <a:r>
              <a:rPr lang="it-IT" dirty="0" err="1">
                <a:cs typeface="Courier New" panose="02070309020205020404" pitchFamily="49" charset="0"/>
              </a:rPr>
              <a:t>requests</a:t>
            </a:r>
            <a:r>
              <a:rPr lang="it-IT" dirty="0">
                <a:cs typeface="Courier New" panose="02070309020205020404" pitchFamily="49" charset="0"/>
              </a:rPr>
              <a:t> </a:t>
            </a:r>
            <a:r>
              <a:rPr lang="it-IT" dirty="0" err="1">
                <a:cs typeface="Courier New" panose="02070309020205020404" pitchFamily="49" charset="0"/>
              </a:rPr>
              <a:t>handled</a:t>
            </a:r>
            <a:r>
              <a:rPr lang="it-IT" dirty="0">
                <a:cs typeface="Courier New" panose="02070309020205020404" pitchFamily="49" charset="0"/>
              </a:rPr>
              <a:t> by </a:t>
            </a:r>
            <a:r>
              <a:rPr lang="it-IT" dirty="0" err="1">
                <a:cs typeface="Courier New" panose="02070309020205020404" pitchFamily="49" charset="0"/>
              </a:rPr>
              <a:t>CatalogServer</a:t>
            </a:r>
            <a:endParaRPr lang="it-IT" dirty="0">
              <a:cs typeface="Courier New" panose="02070309020205020404" pitchFamily="49" charset="0"/>
            </a:endParaRPr>
          </a:p>
          <a:p>
            <a:r>
              <a:rPr lang="it-IT" dirty="0" err="1">
                <a:cs typeface="Courier New" panose="02070309020205020404" pitchFamily="49" charset="0"/>
              </a:rPr>
              <a:t>Presence</a:t>
            </a:r>
            <a:r>
              <a:rPr lang="it-IT" dirty="0">
                <a:cs typeface="Courier New" panose="02070309020205020404" pitchFamily="49" charset="0"/>
              </a:rPr>
              <a:t> check (GET </a:t>
            </a:r>
            <a:r>
              <a:rPr lang="it-IT" dirty="0" err="1">
                <a:cs typeface="Courier New" panose="02070309020205020404" pitchFamily="49" charset="0"/>
              </a:rPr>
              <a:t>request</a:t>
            </a:r>
            <a:r>
              <a:rPr lang="it-IT" dirty="0">
                <a:cs typeface="Courier New" panose="02070309020205020404" pitchFamily="49" charset="0"/>
              </a:rPr>
              <a:t>)</a:t>
            </a:r>
          </a:p>
          <a:p>
            <a:pPr lvl="1"/>
            <a:r>
              <a:rPr lang="it-IT" dirty="0" err="1">
                <a:cs typeface="Courier New" panose="02070309020205020404" pitchFamily="49" charset="0"/>
              </a:rPr>
              <a:t>Primary</a:t>
            </a:r>
            <a:r>
              <a:rPr lang="it-IT" dirty="0">
                <a:cs typeface="Courier New" panose="02070309020205020404" pitchFamily="49" charset="0"/>
              </a:rPr>
              <a:t> key: device ID (must be </a:t>
            </a:r>
            <a:r>
              <a:rPr lang="it-IT" dirty="0" err="1">
                <a:cs typeface="Courier New" panose="02070309020205020404" pitchFamily="49" charset="0"/>
              </a:rPr>
              <a:t>unique</a:t>
            </a:r>
            <a:r>
              <a:rPr lang="it-IT" dirty="0">
                <a:cs typeface="Courier New" panose="02070309020205020404" pitchFamily="49" charset="0"/>
              </a:rPr>
              <a:t> for </a:t>
            </a:r>
            <a:r>
              <a:rPr lang="it-IT" dirty="0" err="1">
                <a:cs typeface="Courier New" panose="02070309020205020404" pitchFamily="49" charset="0"/>
              </a:rPr>
              <a:t>each</a:t>
            </a:r>
            <a:r>
              <a:rPr lang="it-IT" dirty="0">
                <a:cs typeface="Courier New" panose="02070309020205020404" pitchFamily="49" charset="0"/>
              </a:rPr>
              <a:t> device in the </a:t>
            </a:r>
            <a:r>
              <a:rPr lang="it-IT" dirty="0" err="1">
                <a:cs typeface="Courier New" panose="02070309020205020404" pitchFamily="49" charset="0"/>
              </a:rPr>
              <a:t>whole</a:t>
            </a:r>
            <a:r>
              <a:rPr lang="it-IT" dirty="0">
                <a:cs typeface="Courier New" panose="02070309020205020404" pitchFamily="49" charset="0"/>
              </a:rPr>
              <a:t> system)</a:t>
            </a:r>
          </a:p>
          <a:p>
            <a:r>
              <a:rPr lang="it-IT" dirty="0">
                <a:cs typeface="Courier New" panose="02070309020205020404" pitchFamily="49" charset="0"/>
              </a:rPr>
              <a:t>Sensor </a:t>
            </a:r>
            <a:r>
              <a:rPr lang="it-IT" dirty="0" err="1">
                <a:cs typeface="Courier New" panose="02070309020205020404" pitchFamily="49" charset="0"/>
              </a:rPr>
              <a:t>insertion</a:t>
            </a:r>
            <a:r>
              <a:rPr lang="it-IT" dirty="0">
                <a:cs typeface="Courier New" panose="02070309020205020404" pitchFamily="49" charset="0"/>
              </a:rPr>
              <a:t> (POST </a:t>
            </a:r>
            <a:r>
              <a:rPr lang="it-IT" dirty="0" err="1">
                <a:cs typeface="Courier New" panose="02070309020205020404" pitchFamily="49" charset="0"/>
              </a:rPr>
              <a:t>request</a:t>
            </a:r>
            <a:r>
              <a:rPr lang="it-IT" dirty="0">
                <a:cs typeface="Courier New" panose="02070309020205020404" pitchFamily="49" charset="0"/>
              </a:rPr>
              <a:t>)</a:t>
            </a:r>
          </a:p>
          <a:p>
            <a:r>
              <a:rPr lang="it-IT" dirty="0">
                <a:cs typeface="Courier New" panose="02070309020205020404" pitchFamily="49" charset="0"/>
              </a:rPr>
              <a:t>Sensor update (PUT </a:t>
            </a:r>
            <a:r>
              <a:rPr lang="it-IT" dirty="0" err="1">
                <a:cs typeface="Courier New" panose="02070309020205020404" pitchFamily="49" charset="0"/>
              </a:rPr>
              <a:t>request</a:t>
            </a:r>
            <a:r>
              <a:rPr lang="it-IT" dirty="0">
                <a:cs typeface="Courier New" panose="02070309020205020404" pitchFamily="49" charset="0"/>
              </a:rPr>
              <a:t>)</a:t>
            </a:r>
            <a:endParaRPr lang="it-IT" dirty="0"/>
          </a:p>
        </p:txBody>
      </p:sp>
      <p:sp>
        <p:nvSpPr>
          <p:cNvPr id="4" name="CasellaDiTesto 3">
            <a:extLst>
              <a:ext uri="{FF2B5EF4-FFF2-40B4-BE49-F238E27FC236}">
                <a16:creationId xmlns:a16="http://schemas.microsoft.com/office/drawing/2014/main" id="{2AE4221E-139D-1D96-FFF0-3AC7B356A5BA}"/>
              </a:ext>
            </a:extLst>
          </p:cNvPr>
          <p:cNvSpPr txBox="1"/>
          <p:nvPr/>
        </p:nvSpPr>
        <p:spPr>
          <a:xfrm>
            <a:off x="7614993" y="2700234"/>
            <a:ext cx="222985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dirty="0" err="1">
                <a:solidFill>
                  <a:schemeClr val="tx1"/>
                </a:solidFill>
                <a:latin typeface="Consolas" panose="020B0609020204030204" pitchFamily="49" charset="0"/>
              </a:rPr>
              <a:t>CatalogServer</a:t>
            </a:r>
            <a:endParaRPr lang="it-IT" dirty="0">
              <a:solidFill>
                <a:schemeClr val="tx1"/>
              </a:solidFill>
              <a:latin typeface="Consolas" panose="020B0609020204030204" pitchFamily="49" charset="0"/>
            </a:endParaRPr>
          </a:p>
        </p:txBody>
      </p:sp>
      <p:sp>
        <p:nvSpPr>
          <p:cNvPr id="5" name="CasellaDiTesto 4">
            <a:extLst>
              <a:ext uri="{FF2B5EF4-FFF2-40B4-BE49-F238E27FC236}">
                <a16:creationId xmlns:a16="http://schemas.microsoft.com/office/drawing/2014/main" id="{09957D25-C157-EDE0-3D12-E34401EE94AF}"/>
              </a:ext>
            </a:extLst>
          </p:cNvPr>
          <p:cNvSpPr txBox="1"/>
          <p:nvPr/>
        </p:nvSpPr>
        <p:spPr>
          <a:xfrm>
            <a:off x="7614992" y="4499546"/>
            <a:ext cx="2229853"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it-IT" dirty="0" err="1">
                <a:solidFill>
                  <a:schemeClr val="tx1"/>
                </a:solidFill>
                <a:latin typeface="Consolas" panose="020B0609020204030204" pitchFamily="49" charset="0"/>
              </a:rPr>
              <a:t>CatalogUpdater</a:t>
            </a:r>
            <a:endParaRPr lang="it-IT" dirty="0">
              <a:solidFill>
                <a:schemeClr val="tx1"/>
              </a:solidFill>
              <a:latin typeface="Consolas" panose="020B0609020204030204" pitchFamily="49" charset="0"/>
            </a:endParaRPr>
          </a:p>
        </p:txBody>
      </p:sp>
      <p:cxnSp>
        <p:nvCxnSpPr>
          <p:cNvPr id="7" name="Connettore 2 6">
            <a:extLst>
              <a:ext uri="{FF2B5EF4-FFF2-40B4-BE49-F238E27FC236}">
                <a16:creationId xmlns:a16="http://schemas.microsoft.com/office/drawing/2014/main" id="{C3DA8CC8-23DA-93B0-DCA0-1B9D1C591116}"/>
              </a:ext>
            </a:extLst>
          </p:cNvPr>
          <p:cNvCxnSpPr/>
          <p:nvPr/>
        </p:nvCxnSpPr>
        <p:spPr>
          <a:xfrm flipV="1">
            <a:off x="8040477" y="3069566"/>
            <a:ext cx="0" cy="142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4AB90B21-92FB-A6F4-9958-8474719561B4}"/>
              </a:ext>
            </a:extLst>
          </p:cNvPr>
          <p:cNvCxnSpPr/>
          <p:nvPr/>
        </p:nvCxnSpPr>
        <p:spPr>
          <a:xfrm>
            <a:off x="9474994" y="3069566"/>
            <a:ext cx="0" cy="142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552937CB-24B4-0633-F23C-01AB26B9A279}"/>
              </a:ext>
            </a:extLst>
          </p:cNvPr>
          <p:cNvSpPr txBox="1"/>
          <p:nvPr/>
        </p:nvSpPr>
        <p:spPr>
          <a:xfrm>
            <a:off x="7508145" y="3506640"/>
            <a:ext cx="1064663" cy="523220"/>
          </a:xfrm>
          <a:prstGeom prst="rect">
            <a:avLst/>
          </a:prstGeom>
          <a:noFill/>
        </p:spPr>
        <p:txBody>
          <a:bodyPr wrap="square" rtlCol="0">
            <a:spAutoFit/>
          </a:bodyPr>
          <a:lstStyle/>
          <a:p>
            <a:pPr algn="ctr"/>
            <a:r>
              <a:rPr lang="it-IT" sz="1400" dirty="0"/>
              <a:t>(1)</a:t>
            </a:r>
          </a:p>
          <a:p>
            <a:pPr algn="ctr"/>
            <a:r>
              <a:rPr lang="it-IT" sz="1400" dirty="0" err="1"/>
              <a:t>Request</a:t>
            </a:r>
            <a:endParaRPr lang="it-IT" sz="1400" dirty="0"/>
          </a:p>
        </p:txBody>
      </p:sp>
      <p:sp>
        <p:nvSpPr>
          <p:cNvPr id="14" name="CasellaDiTesto 13">
            <a:extLst>
              <a:ext uri="{FF2B5EF4-FFF2-40B4-BE49-F238E27FC236}">
                <a16:creationId xmlns:a16="http://schemas.microsoft.com/office/drawing/2014/main" id="{06345ED3-8DE5-6EAE-B069-053B542DD7F0}"/>
              </a:ext>
            </a:extLst>
          </p:cNvPr>
          <p:cNvSpPr txBox="1"/>
          <p:nvPr/>
        </p:nvSpPr>
        <p:spPr>
          <a:xfrm>
            <a:off x="8942662" y="3522946"/>
            <a:ext cx="1064663" cy="523220"/>
          </a:xfrm>
          <a:prstGeom prst="rect">
            <a:avLst/>
          </a:prstGeom>
          <a:noFill/>
        </p:spPr>
        <p:txBody>
          <a:bodyPr wrap="square" rtlCol="0">
            <a:spAutoFit/>
          </a:bodyPr>
          <a:lstStyle/>
          <a:p>
            <a:pPr algn="ctr"/>
            <a:r>
              <a:rPr lang="it-IT" sz="1400" dirty="0"/>
              <a:t>(2)</a:t>
            </a:r>
          </a:p>
          <a:p>
            <a:pPr algn="ctr"/>
            <a:r>
              <a:rPr lang="it-IT" sz="1400" dirty="0" err="1"/>
              <a:t>Response</a:t>
            </a:r>
            <a:endParaRPr lang="it-IT" sz="1400" dirty="0"/>
          </a:p>
        </p:txBody>
      </p:sp>
    </p:spTree>
    <p:extLst>
      <p:ext uri="{BB962C8B-B14F-4D97-AF65-F5344CB8AC3E}">
        <p14:creationId xmlns:p14="http://schemas.microsoft.com/office/powerpoint/2010/main" val="8953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2A7691-64ED-8E39-55D4-B222E18CA5F1}"/>
              </a:ext>
            </a:extLst>
          </p:cNvPr>
          <p:cNvSpPr>
            <a:spLocks noGrp="1"/>
          </p:cNvSpPr>
          <p:nvPr>
            <p:ph type="title"/>
          </p:nvPr>
        </p:nvSpPr>
        <p:spPr>
          <a:xfrm>
            <a:off x="677333" y="609600"/>
            <a:ext cx="9862329" cy="1320800"/>
          </a:xfrm>
        </p:spPr>
        <p:txBody>
          <a:bodyPr>
            <a:normAutofit/>
          </a:bodyPr>
          <a:lstStyle/>
          <a:p>
            <a:r>
              <a:rPr lang="it-IT" sz="4000" dirty="0"/>
              <a:t>Device </a:t>
            </a:r>
            <a:r>
              <a:rPr lang="it-IT" sz="3900" dirty="0" err="1"/>
              <a:t>connector</a:t>
            </a:r>
            <a:r>
              <a:rPr lang="it-IT" sz="4000" dirty="0"/>
              <a:t>: </a:t>
            </a:r>
            <a:r>
              <a:rPr lang="it-IT" sz="4000" dirty="0" err="1">
                <a:latin typeface="Courier New" panose="02070309020205020404" pitchFamily="49" charset="0"/>
                <a:cs typeface="Courier New" panose="02070309020205020404" pitchFamily="49" charset="0"/>
              </a:rPr>
              <a:t>SensorPublisher</a:t>
            </a:r>
            <a:endParaRPr lang="it-IT" sz="4000" dirty="0"/>
          </a:p>
        </p:txBody>
      </p:sp>
      <p:sp>
        <p:nvSpPr>
          <p:cNvPr id="3" name="Segnaposto contenuto 2">
            <a:extLst>
              <a:ext uri="{FF2B5EF4-FFF2-40B4-BE49-F238E27FC236}">
                <a16:creationId xmlns:a16="http://schemas.microsoft.com/office/drawing/2014/main" id="{3758799E-F97B-48AE-E9E3-118D4A095465}"/>
              </a:ext>
            </a:extLst>
          </p:cNvPr>
          <p:cNvSpPr>
            <a:spLocks noGrp="1"/>
          </p:cNvSpPr>
          <p:nvPr>
            <p:ph idx="1"/>
          </p:nvPr>
        </p:nvSpPr>
        <p:spPr/>
        <p:txBody>
          <a:bodyPr>
            <a:normAutofit/>
          </a:bodyPr>
          <a:lstStyle/>
          <a:p>
            <a:r>
              <a:rPr lang="it-IT" sz="2800" dirty="0" err="1"/>
              <a:t>Initializes</a:t>
            </a:r>
            <a:r>
              <a:rPr lang="it-IT" sz="2800" dirty="0"/>
              <a:t> MQTT client</a:t>
            </a:r>
          </a:p>
          <a:p>
            <a:r>
              <a:rPr lang="it-IT" sz="2800" dirty="0" err="1"/>
              <a:t>Includes</a:t>
            </a:r>
            <a:r>
              <a:rPr lang="it-IT" sz="2800" dirty="0"/>
              <a:t> an </a:t>
            </a:r>
            <a:r>
              <a:rPr lang="it-IT" sz="2800" dirty="0" err="1"/>
              <a:t>instance</a:t>
            </a:r>
            <a:r>
              <a:rPr lang="it-IT" sz="2800" dirty="0"/>
              <a:t> of </a:t>
            </a:r>
            <a:r>
              <a:rPr lang="it-IT" sz="2800" dirty="0" err="1">
                <a:latin typeface="Courier New" panose="02070309020205020404" pitchFamily="49" charset="0"/>
                <a:cs typeface="Courier New" panose="02070309020205020404" pitchFamily="49" charset="0"/>
              </a:rPr>
              <a:t>CatalogUpdater</a:t>
            </a:r>
            <a:endParaRPr lang="it-IT" sz="2800" dirty="0">
              <a:latin typeface="Courier New" panose="02070309020205020404" pitchFamily="49" charset="0"/>
              <a:cs typeface="Courier New" panose="02070309020205020404" pitchFamily="49" charset="0"/>
            </a:endParaRPr>
          </a:p>
          <a:p>
            <a:r>
              <a:rPr lang="it-IT" sz="2800" dirty="0">
                <a:cs typeface="Courier New" panose="02070309020205020404" pitchFamily="49" charset="0"/>
              </a:rPr>
              <a:t>Deals with MQTT (</a:t>
            </a:r>
            <a:r>
              <a:rPr lang="it-IT" sz="2800" dirty="0" err="1">
                <a:cs typeface="Courier New" panose="02070309020205020404" pitchFamily="49" charset="0"/>
              </a:rPr>
              <a:t>directly</a:t>
            </a:r>
            <a:r>
              <a:rPr lang="it-IT" sz="2800" dirty="0">
                <a:cs typeface="Courier New" panose="02070309020205020404" pitchFamily="49" charset="0"/>
              </a:rPr>
              <a:t>) and REST (via </a:t>
            </a:r>
            <a:r>
              <a:rPr lang="it-IT" sz="2800" dirty="0" err="1">
                <a:latin typeface="Courier New" panose="02070309020205020404" pitchFamily="49" charset="0"/>
                <a:cs typeface="Courier New" panose="02070309020205020404" pitchFamily="49" charset="0"/>
              </a:rPr>
              <a:t>CatalogUpdater</a:t>
            </a:r>
            <a:r>
              <a:rPr lang="it-IT" sz="2800" dirty="0">
                <a:cs typeface="Courier New" panose="02070309020205020404" pitchFamily="49" charset="0"/>
              </a:rPr>
              <a:t> </a:t>
            </a:r>
            <a:r>
              <a:rPr lang="it-IT" sz="2800" dirty="0" err="1">
                <a:cs typeface="Courier New" panose="02070309020205020404" pitchFamily="49" charset="0"/>
              </a:rPr>
              <a:t>methods</a:t>
            </a:r>
            <a:r>
              <a:rPr lang="it-IT" sz="2800" dirty="0">
                <a:cs typeface="Courier New" panose="02070309020205020404" pitchFamily="49" charset="0"/>
              </a:rPr>
              <a:t>) transmissions</a:t>
            </a:r>
          </a:p>
          <a:p>
            <a:pPr lvl="1"/>
            <a:r>
              <a:rPr lang="it-IT" sz="2800" dirty="0">
                <a:cs typeface="Courier New" panose="02070309020205020404" pitchFamily="49" charset="0"/>
              </a:rPr>
              <a:t>MQTT: </a:t>
            </a:r>
            <a:r>
              <a:rPr lang="it-IT" sz="2800" dirty="0" err="1">
                <a:cs typeface="Courier New" panose="02070309020205020404" pitchFamily="49" charset="0"/>
              </a:rPr>
              <a:t>publishes</a:t>
            </a:r>
            <a:r>
              <a:rPr lang="it-IT" sz="2800" dirty="0">
                <a:cs typeface="Courier New" panose="02070309020205020404" pitchFamily="49" charset="0"/>
              </a:rPr>
              <a:t> </a:t>
            </a:r>
            <a:r>
              <a:rPr lang="it-IT" sz="2800" dirty="0" err="1">
                <a:cs typeface="Courier New" panose="02070309020205020404" pitchFamily="49" charset="0"/>
              </a:rPr>
              <a:t>sensor</a:t>
            </a:r>
            <a:r>
              <a:rPr lang="it-IT" sz="2800" dirty="0">
                <a:cs typeface="Courier New" panose="02070309020205020404" pitchFamily="49" charset="0"/>
              </a:rPr>
              <a:t> updates</a:t>
            </a:r>
          </a:p>
          <a:p>
            <a:pPr lvl="1"/>
            <a:r>
              <a:rPr lang="it-IT" sz="2800" dirty="0">
                <a:cs typeface="Courier New" panose="02070309020205020404" pitchFamily="49" charset="0"/>
              </a:rPr>
              <a:t>REST: </a:t>
            </a:r>
            <a:r>
              <a:rPr lang="it-IT" sz="2800" dirty="0" err="1">
                <a:cs typeface="Courier New" panose="02070309020205020404" pitchFamily="49" charset="0"/>
              </a:rPr>
              <a:t>keeps</a:t>
            </a:r>
            <a:r>
              <a:rPr lang="it-IT" sz="2800" dirty="0">
                <a:cs typeface="Courier New" panose="02070309020205020404" pitchFamily="49" charset="0"/>
              </a:rPr>
              <a:t> </a:t>
            </a:r>
            <a:r>
              <a:rPr lang="it-IT" sz="2800" dirty="0" err="1">
                <a:cs typeface="Courier New" panose="02070309020205020404" pitchFamily="49" charset="0"/>
              </a:rPr>
              <a:t>catalog</a:t>
            </a:r>
            <a:r>
              <a:rPr lang="it-IT" sz="2800" dirty="0">
                <a:cs typeface="Courier New" panose="02070309020205020404" pitchFamily="49" charset="0"/>
              </a:rPr>
              <a:t> up-to-date</a:t>
            </a:r>
          </a:p>
        </p:txBody>
      </p:sp>
    </p:spTree>
    <p:extLst>
      <p:ext uri="{BB962C8B-B14F-4D97-AF65-F5344CB8AC3E}">
        <p14:creationId xmlns:p14="http://schemas.microsoft.com/office/powerpoint/2010/main" val="1490559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A56E93-1F78-822D-0D2B-776F25436945}"/>
              </a:ext>
            </a:extLst>
          </p:cNvPr>
          <p:cNvSpPr>
            <a:spLocks noGrp="1"/>
          </p:cNvSpPr>
          <p:nvPr>
            <p:ph type="title"/>
          </p:nvPr>
        </p:nvSpPr>
        <p:spPr/>
        <p:txBody>
          <a:bodyPr/>
          <a:lstStyle/>
          <a:p>
            <a:r>
              <a:rPr lang="it-IT" dirty="0"/>
              <a:t>Device </a:t>
            </a:r>
            <a:r>
              <a:rPr lang="it-IT" dirty="0" err="1"/>
              <a:t>connector</a:t>
            </a:r>
            <a:r>
              <a:rPr lang="it-IT" dirty="0"/>
              <a:t>: </a:t>
            </a:r>
            <a:r>
              <a:rPr lang="it-IT" dirty="0" err="1"/>
              <a:t>actuator</a:t>
            </a:r>
            <a:r>
              <a:rPr lang="it-IT" dirty="0"/>
              <a:t> </a:t>
            </a:r>
            <a:r>
              <a:rPr lang="it-IT" dirty="0" err="1"/>
              <a:t>overview</a:t>
            </a:r>
            <a:endParaRPr lang="it-IT" dirty="0"/>
          </a:p>
        </p:txBody>
      </p:sp>
      <p:sp>
        <p:nvSpPr>
          <p:cNvPr id="6" name="Rettangolo 5">
            <a:extLst>
              <a:ext uri="{FF2B5EF4-FFF2-40B4-BE49-F238E27FC236}">
                <a16:creationId xmlns:a16="http://schemas.microsoft.com/office/drawing/2014/main" id="{FB4C92C9-9880-9892-2E4D-7BA6896F0559}"/>
              </a:ext>
            </a:extLst>
          </p:cNvPr>
          <p:cNvSpPr/>
          <p:nvPr/>
        </p:nvSpPr>
        <p:spPr>
          <a:xfrm>
            <a:off x="677334" y="1887524"/>
            <a:ext cx="2790185" cy="2181138"/>
          </a:xfrm>
          <a:prstGeom prst="rect">
            <a:avLst/>
          </a:prstGeom>
          <a:solidFill>
            <a:srgbClr val="E76618">
              <a:alpha val="50196"/>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7" name="CasellaDiTesto 6">
            <a:extLst>
              <a:ext uri="{FF2B5EF4-FFF2-40B4-BE49-F238E27FC236}">
                <a16:creationId xmlns:a16="http://schemas.microsoft.com/office/drawing/2014/main" id="{87880188-B9B8-5952-F22C-11162C23562F}"/>
              </a:ext>
            </a:extLst>
          </p:cNvPr>
          <p:cNvSpPr txBox="1"/>
          <p:nvPr/>
        </p:nvSpPr>
        <p:spPr>
          <a:xfrm>
            <a:off x="1516233" y="3730108"/>
            <a:ext cx="1157681" cy="369332"/>
          </a:xfrm>
          <a:prstGeom prst="rect">
            <a:avLst/>
          </a:prstGeom>
          <a:noFill/>
        </p:spPr>
        <p:txBody>
          <a:bodyPr wrap="square" rtlCol="0">
            <a:spAutoFit/>
          </a:bodyPr>
          <a:lstStyle/>
          <a:p>
            <a:pPr algn="ctr"/>
            <a:r>
              <a:rPr lang="it-IT" dirty="0"/>
              <a:t>Server</a:t>
            </a:r>
          </a:p>
        </p:txBody>
      </p:sp>
      <p:sp>
        <p:nvSpPr>
          <p:cNvPr id="8" name="Rettangolo 7">
            <a:extLst>
              <a:ext uri="{FF2B5EF4-FFF2-40B4-BE49-F238E27FC236}">
                <a16:creationId xmlns:a16="http://schemas.microsoft.com/office/drawing/2014/main" id="{039DBC32-93D4-5EF6-302E-46BBF0DC9A41}"/>
              </a:ext>
            </a:extLst>
          </p:cNvPr>
          <p:cNvSpPr/>
          <p:nvPr/>
        </p:nvSpPr>
        <p:spPr>
          <a:xfrm>
            <a:off x="897622" y="2189526"/>
            <a:ext cx="2206305" cy="10486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A03410CF-5637-CAE0-3D09-4B1AFDEE1EBD}"/>
              </a:ext>
            </a:extLst>
          </p:cNvPr>
          <p:cNvSpPr txBox="1"/>
          <p:nvPr/>
        </p:nvSpPr>
        <p:spPr>
          <a:xfrm>
            <a:off x="897622" y="2382689"/>
            <a:ext cx="2206305" cy="646331"/>
          </a:xfrm>
          <a:prstGeom prst="rect">
            <a:avLst/>
          </a:prstGeom>
          <a:noFill/>
        </p:spPr>
        <p:txBody>
          <a:bodyPr wrap="square" rtlCol="0">
            <a:spAutoFit/>
          </a:bodyPr>
          <a:lstStyle/>
          <a:p>
            <a:pPr algn="ctr"/>
            <a:r>
              <a:rPr lang="it-IT" dirty="0" err="1">
                <a:solidFill>
                  <a:schemeClr val="bg1"/>
                </a:solidFill>
                <a:latin typeface="Consolas" panose="020B0609020204030204" pitchFamily="49" charset="0"/>
              </a:rPr>
              <a:t>Battery_charger</a:t>
            </a:r>
            <a:r>
              <a:rPr lang="it-IT" dirty="0">
                <a:solidFill>
                  <a:schemeClr val="bg1"/>
                </a:solidFill>
                <a:latin typeface="Consolas" panose="020B0609020204030204" pitchFamily="49" charset="0"/>
              </a:rPr>
              <a:t>_</a:t>
            </a:r>
          </a:p>
          <a:p>
            <a:pPr algn="ctr"/>
            <a:r>
              <a:rPr lang="it-IT" dirty="0">
                <a:solidFill>
                  <a:schemeClr val="bg1"/>
                </a:solidFill>
                <a:latin typeface="Consolas" panose="020B0609020204030204" pitchFamily="49" charset="0"/>
              </a:rPr>
              <a:t>state_control.py</a:t>
            </a:r>
          </a:p>
        </p:txBody>
      </p:sp>
      <p:sp>
        <p:nvSpPr>
          <p:cNvPr id="11" name="Rettangolo 10">
            <a:extLst>
              <a:ext uri="{FF2B5EF4-FFF2-40B4-BE49-F238E27FC236}">
                <a16:creationId xmlns:a16="http://schemas.microsoft.com/office/drawing/2014/main" id="{2A34FBB2-C0B3-2520-8E4F-59D9EC79250D}"/>
              </a:ext>
            </a:extLst>
          </p:cNvPr>
          <p:cNvSpPr/>
          <p:nvPr/>
        </p:nvSpPr>
        <p:spPr>
          <a:xfrm>
            <a:off x="4744473" y="2144452"/>
            <a:ext cx="2390862" cy="1114953"/>
          </a:xfrm>
          <a:prstGeom prst="rect">
            <a:avLst/>
          </a:prstGeom>
          <a:solidFill>
            <a:srgbClr val="9933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9A147877-1DB0-438A-6AA8-7DC8B9D348DF}"/>
              </a:ext>
            </a:extLst>
          </p:cNvPr>
          <p:cNvSpPr txBox="1"/>
          <p:nvPr/>
        </p:nvSpPr>
        <p:spPr>
          <a:xfrm>
            <a:off x="5051923" y="2496007"/>
            <a:ext cx="1775962" cy="369332"/>
          </a:xfrm>
          <a:prstGeom prst="rect">
            <a:avLst/>
          </a:prstGeom>
          <a:noFill/>
        </p:spPr>
        <p:txBody>
          <a:bodyPr wrap="square" rtlCol="0">
            <a:spAutoFit/>
          </a:bodyPr>
          <a:lstStyle/>
          <a:p>
            <a:pPr algn="ctr"/>
            <a:r>
              <a:rPr lang="it-IT" dirty="0"/>
              <a:t>Message broker</a:t>
            </a:r>
          </a:p>
        </p:txBody>
      </p:sp>
      <p:cxnSp>
        <p:nvCxnSpPr>
          <p:cNvPr id="14" name="Connettore 2 13">
            <a:extLst>
              <a:ext uri="{FF2B5EF4-FFF2-40B4-BE49-F238E27FC236}">
                <a16:creationId xmlns:a16="http://schemas.microsoft.com/office/drawing/2014/main" id="{0514515D-5255-D2B0-F251-DAAC7CC67C08}"/>
              </a:ext>
            </a:extLst>
          </p:cNvPr>
          <p:cNvCxnSpPr>
            <a:cxnSpLocks/>
            <a:stCxn id="9" idx="3"/>
            <a:endCxn id="11" idx="1"/>
          </p:cNvCxnSpPr>
          <p:nvPr/>
        </p:nvCxnSpPr>
        <p:spPr>
          <a:xfrm flipV="1">
            <a:off x="3103927" y="2701929"/>
            <a:ext cx="1640546" cy="392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C98A454B-C9A1-72C6-4240-BBF99ED9811C}"/>
              </a:ext>
            </a:extLst>
          </p:cNvPr>
          <p:cNvSpPr txBox="1"/>
          <p:nvPr/>
        </p:nvSpPr>
        <p:spPr>
          <a:xfrm>
            <a:off x="3661379" y="2409540"/>
            <a:ext cx="889233" cy="584775"/>
          </a:xfrm>
          <a:prstGeom prst="rect">
            <a:avLst/>
          </a:prstGeom>
          <a:noFill/>
        </p:spPr>
        <p:txBody>
          <a:bodyPr wrap="square" rtlCol="0">
            <a:spAutoFit/>
          </a:bodyPr>
          <a:lstStyle/>
          <a:p>
            <a:pPr algn="ctr"/>
            <a:r>
              <a:rPr lang="it-IT" sz="1600" dirty="0"/>
              <a:t>MQTT</a:t>
            </a:r>
          </a:p>
          <a:p>
            <a:pPr algn="ctr"/>
            <a:r>
              <a:rPr lang="it-IT" sz="1600" dirty="0" err="1"/>
              <a:t>publish</a:t>
            </a:r>
            <a:endParaRPr lang="it-IT" sz="1600" dirty="0"/>
          </a:p>
        </p:txBody>
      </p:sp>
      <p:sp>
        <p:nvSpPr>
          <p:cNvPr id="17" name="Rettangolo 16">
            <a:extLst>
              <a:ext uri="{FF2B5EF4-FFF2-40B4-BE49-F238E27FC236}">
                <a16:creationId xmlns:a16="http://schemas.microsoft.com/office/drawing/2014/main" id="{1CB23FAF-C9E7-A158-1581-B3185EC8EFF9}"/>
              </a:ext>
            </a:extLst>
          </p:cNvPr>
          <p:cNvSpPr/>
          <p:nvPr/>
        </p:nvSpPr>
        <p:spPr>
          <a:xfrm>
            <a:off x="4177717" y="3980292"/>
            <a:ext cx="3582100" cy="2677715"/>
          </a:xfrm>
          <a:prstGeom prst="rect">
            <a:avLst/>
          </a:prstGeom>
          <a:solidFill>
            <a:srgbClr val="00206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8BF834F-13C2-C2BB-451F-2ACD7AA88A20}"/>
              </a:ext>
            </a:extLst>
          </p:cNvPr>
          <p:cNvSpPr txBox="1"/>
          <p:nvPr/>
        </p:nvSpPr>
        <p:spPr>
          <a:xfrm>
            <a:off x="4177717" y="6288675"/>
            <a:ext cx="3582100" cy="369332"/>
          </a:xfrm>
          <a:prstGeom prst="rect">
            <a:avLst/>
          </a:prstGeom>
          <a:noFill/>
        </p:spPr>
        <p:txBody>
          <a:bodyPr wrap="square" rtlCol="0">
            <a:spAutoFit/>
          </a:bodyPr>
          <a:lstStyle/>
          <a:p>
            <a:pPr algn="ctr"/>
            <a:r>
              <a:rPr lang="it-IT" dirty="0" err="1">
                <a:solidFill>
                  <a:schemeClr val="bg1"/>
                </a:solidFill>
              </a:rPr>
              <a:t>Raspberry</a:t>
            </a:r>
            <a:r>
              <a:rPr lang="it-IT" dirty="0">
                <a:solidFill>
                  <a:schemeClr val="bg1"/>
                </a:solidFill>
              </a:rPr>
              <a:t> Pi</a:t>
            </a:r>
          </a:p>
        </p:txBody>
      </p:sp>
      <p:sp>
        <p:nvSpPr>
          <p:cNvPr id="20" name="Rettangolo 19">
            <a:extLst>
              <a:ext uri="{FF2B5EF4-FFF2-40B4-BE49-F238E27FC236}">
                <a16:creationId xmlns:a16="http://schemas.microsoft.com/office/drawing/2014/main" id="{9B9EDCE4-A46C-6E90-CCC2-A9A8AEEFAF22}"/>
              </a:ext>
            </a:extLst>
          </p:cNvPr>
          <p:cNvSpPr/>
          <p:nvPr/>
        </p:nvSpPr>
        <p:spPr>
          <a:xfrm>
            <a:off x="4471332" y="4238783"/>
            <a:ext cx="2969703" cy="1945547"/>
          </a:xfrm>
          <a:prstGeom prst="rect">
            <a:avLst/>
          </a:prstGeom>
          <a:solidFill>
            <a:srgbClr val="002060"/>
          </a:solidFill>
          <a:ln>
            <a:solidFill>
              <a:srgbClr val="001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42167204-B863-19CE-EF34-F8058BFA2F33}"/>
              </a:ext>
            </a:extLst>
          </p:cNvPr>
          <p:cNvSpPr txBox="1"/>
          <p:nvPr/>
        </p:nvSpPr>
        <p:spPr>
          <a:xfrm>
            <a:off x="4471332" y="5822179"/>
            <a:ext cx="2969703" cy="369332"/>
          </a:xfrm>
          <a:prstGeom prst="rect">
            <a:avLst/>
          </a:prstGeom>
          <a:noFill/>
        </p:spPr>
        <p:txBody>
          <a:bodyPr wrap="square" rtlCol="0">
            <a:spAutoFit/>
          </a:bodyPr>
          <a:lstStyle/>
          <a:p>
            <a:pPr algn="ctr"/>
            <a:r>
              <a:rPr lang="it-IT" dirty="0" err="1">
                <a:solidFill>
                  <a:schemeClr val="bg1"/>
                </a:solidFill>
                <a:latin typeface="Consolas" panose="020B0609020204030204" pitchFamily="49" charset="0"/>
              </a:rPr>
              <a:t>ActuatorSubscriber</a:t>
            </a:r>
            <a:endParaRPr lang="it-IT" dirty="0">
              <a:solidFill>
                <a:schemeClr val="bg1"/>
              </a:solidFill>
              <a:latin typeface="Consolas" panose="020B0609020204030204" pitchFamily="49" charset="0"/>
            </a:endParaRPr>
          </a:p>
        </p:txBody>
      </p:sp>
      <p:cxnSp>
        <p:nvCxnSpPr>
          <p:cNvPr id="27" name="Connettore 2 26">
            <a:extLst>
              <a:ext uri="{FF2B5EF4-FFF2-40B4-BE49-F238E27FC236}">
                <a16:creationId xmlns:a16="http://schemas.microsoft.com/office/drawing/2014/main" id="{B94904ED-D4DC-82CE-2DDE-6955B63131AC}"/>
              </a:ext>
            </a:extLst>
          </p:cNvPr>
          <p:cNvCxnSpPr>
            <a:cxnSpLocks/>
          </p:cNvCxnSpPr>
          <p:nvPr/>
        </p:nvCxnSpPr>
        <p:spPr>
          <a:xfrm flipV="1">
            <a:off x="5051923" y="3259405"/>
            <a:ext cx="0" cy="97937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a:extLst>
              <a:ext uri="{FF2B5EF4-FFF2-40B4-BE49-F238E27FC236}">
                <a16:creationId xmlns:a16="http://schemas.microsoft.com/office/drawing/2014/main" id="{80089252-8413-B607-887D-C37115A78077}"/>
              </a:ext>
            </a:extLst>
          </p:cNvPr>
          <p:cNvCxnSpPr>
            <a:cxnSpLocks/>
          </p:cNvCxnSpPr>
          <p:nvPr/>
        </p:nvCxnSpPr>
        <p:spPr>
          <a:xfrm flipV="1">
            <a:off x="6918825" y="3259405"/>
            <a:ext cx="0" cy="979378"/>
          </a:xfrm>
          <a:prstGeom prst="straightConnector1">
            <a:avLst/>
          </a:prstGeom>
          <a:ln>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1569CD07-94D2-48C7-0351-56844906F633}"/>
              </a:ext>
            </a:extLst>
          </p:cNvPr>
          <p:cNvSpPr txBox="1"/>
          <p:nvPr/>
        </p:nvSpPr>
        <p:spPr>
          <a:xfrm>
            <a:off x="3741712" y="3345870"/>
            <a:ext cx="1310211" cy="584775"/>
          </a:xfrm>
          <a:prstGeom prst="rect">
            <a:avLst/>
          </a:prstGeom>
          <a:noFill/>
        </p:spPr>
        <p:txBody>
          <a:bodyPr wrap="square" rtlCol="0">
            <a:spAutoFit/>
          </a:bodyPr>
          <a:lstStyle/>
          <a:p>
            <a:pPr algn="r"/>
            <a:r>
              <a:rPr lang="it-IT" sz="1600" dirty="0"/>
              <a:t>MQTT </a:t>
            </a:r>
            <a:r>
              <a:rPr lang="it-IT" sz="1600" dirty="0" err="1"/>
              <a:t>subscribe</a:t>
            </a:r>
            <a:endParaRPr lang="it-IT" sz="1600" dirty="0"/>
          </a:p>
        </p:txBody>
      </p:sp>
      <p:sp>
        <p:nvSpPr>
          <p:cNvPr id="34" name="CasellaDiTesto 33">
            <a:extLst>
              <a:ext uri="{FF2B5EF4-FFF2-40B4-BE49-F238E27FC236}">
                <a16:creationId xmlns:a16="http://schemas.microsoft.com/office/drawing/2014/main" id="{74766FA8-1290-56E7-F637-605E64B1FE3F}"/>
              </a:ext>
            </a:extLst>
          </p:cNvPr>
          <p:cNvSpPr txBox="1"/>
          <p:nvPr/>
        </p:nvSpPr>
        <p:spPr>
          <a:xfrm>
            <a:off x="6890509" y="3312842"/>
            <a:ext cx="1359417" cy="584775"/>
          </a:xfrm>
          <a:prstGeom prst="rect">
            <a:avLst/>
          </a:prstGeom>
          <a:noFill/>
        </p:spPr>
        <p:txBody>
          <a:bodyPr wrap="square" rtlCol="0">
            <a:spAutoFit/>
          </a:bodyPr>
          <a:lstStyle/>
          <a:p>
            <a:pPr algn="just"/>
            <a:r>
              <a:rPr lang="it-IT" sz="1600" dirty="0"/>
              <a:t>MQTT</a:t>
            </a:r>
          </a:p>
          <a:p>
            <a:pPr algn="just"/>
            <a:r>
              <a:rPr lang="it-IT" sz="1600" dirty="0" err="1"/>
              <a:t>onMsgRec</a:t>
            </a:r>
            <a:endParaRPr lang="it-IT" sz="1600" dirty="0"/>
          </a:p>
        </p:txBody>
      </p:sp>
      <p:sp>
        <p:nvSpPr>
          <p:cNvPr id="35" name="Rettangolo 34">
            <a:extLst>
              <a:ext uri="{FF2B5EF4-FFF2-40B4-BE49-F238E27FC236}">
                <a16:creationId xmlns:a16="http://schemas.microsoft.com/office/drawing/2014/main" id="{81DC7BC4-0BF8-81D3-708E-35D6474B9039}"/>
              </a:ext>
            </a:extLst>
          </p:cNvPr>
          <p:cNvSpPr/>
          <p:nvPr/>
        </p:nvSpPr>
        <p:spPr>
          <a:xfrm>
            <a:off x="4672668" y="4412609"/>
            <a:ext cx="2462658" cy="1238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0BD92911-AF00-40FE-AF88-47F9EEE76637}"/>
              </a:ext>
            </a:extLst>
          </p:cNvPr>
          <p:cNvSpPr txBox="1"/>
          <p:nvPr/>
        </p:nvSpPr>
        <p:spPr>
          <a:xfrm>
            <a:off x="4672668" y="4803170"/>
            <a:ext cx="2462658" cy="369332"/>
          </a:xfrm>
          <a:prstGeom prst="rect">
            <a:avLst/>
          </a:prstGeom>
          <a:noFill/>
        </p:spPr>
        <p:txBody>
          <a:bodyPr wrap="square" rtlCol="0">
            <a:spAutoFit/>
          </a:bodyPr>
          <a:lstStyle/>
          <a:p>
            <a:r>
              <a:rPr lang="it-IT" dirty="0" err="1">
                <a:latin typeface="Consolas" panose="020B0609020204030204" pitchFamily="49" charset="0"/>
              </a:rPr>
              <a:t>ArduinoPiConnector</a:t>
            </a:r>
            <a:endParaRPr lang="it-IT" dirty="0">
              <a:latin typeface="Consolas" panose="020B0609020204030204" pitchFamily="49" charset="0"/>
            </a:endParaRPr>
          </a:p>
        </p:txBody>
      </p:sp>
      <p:sp>
        <p:nvSpPr>
          <p:cNvPr id="40" name="Rettangolo 39">
            <a:extLst>
              <a:ext uri="{FF2B5EF4-FFF2-40B4-BE49-F238E27FC236}">
                <a16:creationId xmlns:a16="http://schemas.microsoft.com/office/drawing/2014/main" id="{5C6392F9-B0CE-F9DF-CF46-76280BE2510D}"/>
              </a:ext>
            </a:extLst>
          </p:cNvPr>
          <p:cNvSpPr/>
          <p:nvPr/>
        </p:nvSpPr>
        <p:spPr>
          <a:xfrm>
            <a:off x="8445538" y="4693319"/>
            <a:ext cx="1310212" cy="464862"/>
          </a:xfrm>
          <a:prstGeom prst="rect">
            <a:avLst/>
          </a:prstGeom>
          <a:solidFill>
            <a:schemeClr val="accent2">
              <a:lumMod val="50000"/>
              <a:alpha val="50196"/>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t-IT" dirty="0"/>
          </a:p>
        </p:txBody>
      </p:sp>
      <p:sp>
        <p:nvSpPr>
          <p:cNvPr id="41" name="CasellaDiTesto 40">
            <a:extLst>
              <a:ext uri="{FF2B5EF4-FFF2-40B4-BE49-F238E27FC236}">
                <a16:creationId xmlns:a16="http://schemas.microsoft.com/office/drawing/2014/main" id="{BD390095-CDB4-01AB-CA4E-1B35A31664EA}"/>
              </a:ext>
            </a:extLst>
          </p:cNvPr>
          <p:cNvSpPr txBox="1"/>
          <p:nvPr/>
        </p:nvSpPr>
        <p:spPr>
          <a:xfrm>
            <a:off x="8515633" y="4741084"/>
            <a:ext cx="1157681" cy="369332"/>
          </a:xfrm>
          <a:prstGeom prst="rect">
            <a:avLst/>
          </a:prstGeom>
          <a:noFill/>
        </p:spPr>
        <p:txBody>
          <a:bodyPr wrap="square" rtlCol="0">
            <a:spAutoFit/>
          </a:bodyPr>
          <a:lstStyle/>
          <a:p>
            <a:pPr algn="ctr"/>
            <a:r>
              <a:rPr lang="it-IT" dirty="0">
                <a:solidFill>
                  <a:schemeClr val="bg1"/>
                </a:solidFill>
              </a:rPr>
              <a:t>Arduino</a:t>
            </a:r>
          </a:p>
        </p:txBody>
      </p:sp>
      <p:cxnSp>
        <p:nvCxnSpPr>
          <p:cNvPr id="44" name="Connettore 2 43">
            <a:extLst>
              <a:ext uri="{FF2B5EF4-FFF2-40B4-BE49-F238E27FC236}">
                <a16:creationId xmlns:a16="http://schemas.microsoft.com/office/drawing/2014/main" id="{4B970E9A-114C-4540-EC68-996F734E7149}"/>
              </a:ext>
            </a:extLst>
          </p:cNvPr>
          <p:cNvCxnSpPr>
            <a:cxnSpLocks/>
            <a:stCxn id="39" idx="3"/>
          </p:cNvCxnSpPr>
          <p:nvPr/>
        </p:nvCxnSpPr>
        <p:spPr>
          <a:xfrm flipV="1">
            <a:off x="7135326" y="4983061"/>
            <a:ext cx="1310211" cy="47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CasellaDiTesto 50">
            <a:extLst>
              <a:ext uri="{FF2B5EF4-FFF2-40B4-BE49-F238E27FC236}">
                <a16:creationId xmlns:a16="http://schemas.microsoft.com/office/drawing/2014/main" id="{9C173829-81DB-0855-8FAE-D4A0D5E659CA}"/>
              </a:ext>
            </a:extLst>
          </p:cNvPr>
          <p:cNvSpPr txBox="1"/>
          <p:nvPr/>
        </p:nvSpPr>
        <p:spPr>
          <a:xfrm>
            <a:off x="7648986" y="4693318"/>
            <a:ext cx="808891" cy="338554"/>
          </a:xfrm>
          <a:prstGeom prst="rect">
            <a:avLst/>
          </a:prstGeom>
          <a:noFill/>
        </p:spPr>
        <p:txBody>
          <a:bodyPr wrap="square" rtlCol="0">
            <a:spAutoFit/>
          </a:bodyPr>
          <a:lstStyle/>
          <a:p>
            <a:pPr algn="ctr"/>
            <a:r>
              <a:rPr lang="it-IT" sz="1600" dirty="0"/>
              <a:t>Serial</a:t>
            </a:r>
          </a:p>
        </p:txBody>
      </p:sp>
      <p:cxnSp>
        <p:nvCxnSpPr>
          <p:cNvPr id="53" name="Connettore 2 52">
            <a:extLst>
              <a:ext uri="{FF2B5EF4-FFF2-40B4-BE49-F238E27FC236}">
                <a16:creationId xmlns:a16="http://schemas.microsoft.com/office/drawing/2014/main" id="{B531E08C-1657-CBA0-AC80-230B718EE032}"/>
              </a:ext>
            </a:extLst>
          </p:cNvPr>
          <p:cNvCxnSpPr/>
          <p:nvPr/>
        </p:nvCxnSpPr>
        <p:spPr>
          <a:xfrm flipV="1">
            <a:off x="9462782" y="3429000"/>
            <a:ext cx="0" cy="126431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Connettore 2 53">
            <a:extLst>
              <a:ext uri="{FF2B5EF4-FFF2-40B4-BE49-F238E27FC236}">
                <a16:creationId xmlns:a16="http://schemas.microsoft.com/office/drawing/2014/main" id="{14E7EEF3-35AF-0EE2-CC2B-4AE73A59DA64}"/>
              </a:ext>
            </a:extLst>
          </p:cNvPr>
          <p:cNvCxnSpPr/>
          <p:nvPr/>
        </p:nvCxnSpPr>
        <p:spPr>
          <a:xfrm flipV="1">
            <a:off x="8642060" y="3429000"/>
            <a:ext cx="0" cy="1264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CasellaDiTesto 54">
            <a:extLst>
              <a:ext uri="{FF2B5EF4-FFF2-40B4-BE49-F238E27FC236}">
                <a16:creationId xmlns:a16="http://schemas.microsoft.com/office/drawing/2014/main" id="{C933FC97-B3D4-8AE3-081E-44CE99C50957}"/>
              </a:ext>
            </a:extLst>
          </p:cNvPr>
          <p:cNvSpPr txBox="1"/>
          <p:nvPr/>
        </p:nvSpPr>
        <p:spPr>
          <a:xfrm>
            <a:off x="8123791" y="3815370"/>
            <a:ext cx="1036537" cy="584775"/>
          </a:xfrm>
          <a:prstGeom prst="rect">
            <a:avLst/>
          </a:prstGeom>
          <a:noFill/>
        </p:spPr>
        <p:txBody>
          <a:bodyPr wrap="square" rtlCol="0">
            <a:spAutoFit/>
          </a:bodyPr>
          <a:lstStyle/>
          <a:p>
            <a:pPr algn="ctr"/>
            <a:r>
              <a:rPr lang="it-IT" sz="1600" dirty="0"/>
              <a:t>Control </a:t>
            </a:r>
            <a:r>
              <a:rPr lang="it-IT" sz="1600" dirty="0" err="1"/>
              <a:t>signal</a:t>
            </a:r>
            <a:endParaRPr lang="it-IT" sz="1600" dirty="0"/>
          </a:p>
        </p:txBody>
      </p:sp>
      <p:sp>
        <p:nvSpPr>
          <p:cNvPr id="56" name="CasellaDiTesto 55">
            <a:extLst>
              <a:ext uri="{FF2B5EF4-FFF2-40B4-BE49-F238E27FC236}">
                <a16:creationId xmlns:a16="http://schemas.microsoft.com/office/drawing/2014/main" id="{EA2E494E-3407-FD1D-E550-6E6F08514472}"/>
              </a:ext>
            </a:extLst>
          </p:cNvPr>
          <p:cNvSpPr txBox="1"/>
          <p:nvPr/>
        </p:nvSpPr>
        <p:spPr>
          <a:xfrm>
            <a:off x="9076888" y="3805338"/>
            <a:ext cx="1140900" cy="584775"/>
          </a:xfrm>
          <a:prstGeom prst="rect">
            <a:avLst/>
          </a:prstGeom>
          <a:noFill/>
        </p:spPr>
        <p:txBody>
          <a:bodyPr wrap="square" rtlCol="0">
            <a:spAutoFit/>
          </a:bodyPr>
          <a:lstStyle/>
          <a:p>
            <a:r>
              <a:rPr lang="it-IT" sz="1600" dirty="0"/>
              <a:t>Feedback </a:t>
            </a:r>
            <a:r>
              <a:rPr lang="it-IT" sz="1600" dirty="0" err="1"/>
              <a:t>signal</a:t>
            </a:r>
            <a:endParaRPr lang="it-IT" sz="1600" dirty="0"/>
          </a:p>
        </p:txBody>
      </p:sp>
      <p:sp>
        <p:nvSpPr>
          <p:cNvPr id="57" name="Rettangolo 56">
            <a:extLst>
              <a:ext uri="{FF2B5EF4-FFF2-40B4-BE49-F238E27FC236}">
                <a16:creationId xmlns:a16="http://schemas.microsoft.com/office/drawing/2014/main" id="{86B1BA92-F8F8-BA6D-B5DA-0A06EA9B274C}"/>
              </a:ext>
            </a:extLst>
          </p:cNvPr>
          <p:cNvSpPr/>
          <p:nvPr/>
        </p:nvSpPr>
        <p:spPr>
          <a:xfrm>
            <a:off x="8445537" y="2643426"/>
            <a:ext cx="1331100" cy="785574"/>
          </a:xfrm>
          <a:prstGeom prst="rect">
            <a:avLst/>
          </a:prstGeom>
          <a:solidFill>
            <a:srgbClr val="7F7F7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CasellaDiTesto 57">
            <a:extLst>
              <a:ext uri="{FF2B5EF4-FFF2-40B4-BE49-F238E27FC236}">
                <a16:creationId xmlns:a16="http://schemas.microsoft.com/office/drawing/2014/main" id="{C316ED79-1A79-919C-40AD-05C47E878F2F}"/>
              </a:ext>
            </a:extLst>
          </p:cNvPr>
          <p:cNvSpPr txBox="1"/>
          <p:nvPr/>
        </p:nvSpPr>
        <p:spPr>
          <a:xfrm>
            <a:off x="8457877" y="2844225"/>
            <a:ext cx="1297861" cy="369332"/>
          </a:xfrm>
          <a:prstGeom prst="rect">
            <a:avLst/>
          </a:prstGeom>
          <a:noFill/>
        </p:spPr>
        <p:txBody>
          <a:bodyPr wrap="square" rtlCol="0">
            <a:spAutoFit/>
          </a:bodyPr>
          <a:lstStyle/>
          <a:p>
            <a:pPr algn="ctr"/>
            <a:r>
              <a:rPr lang="it-IT" dirty="0" err="1"/>
              <a:t>Actuator</a:t>
            </a:r>
            <a:endParaRPr lang="it-IT" dirty="0"/>
          </a:p>
        </p:txBody>
      </p:sp>
    </p:spTree>
    <p:extLst>
      <p:ext uri="{BB962C8B-B14F-4D97-AF65-F5344CB8AC3E}">
        <p14:creationId xmlns:p14="http://schemas.microsoft.com/office/powerpoint/2010/main" val="1855900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C3219C-C9C5-B2AE-69A5-D9E5F09EBBD8}"/>
              </a:ext>
            </a:extLst>
          </p:cNvPr>
          <p:cNvSpPr>
            <a:spLocks noGrp="1"/>
          </p:cNvSpPr>
          <p:nvPr>
            <p:ph type="title"/>
          </p:nvPr>
        </p:nvSpPr>
        <p:spPr/>
        <p:txBody>
          <a:bodyPr/>
          <a:lstStyle/>
          <a:p>
            <a:r>
              <a:rPr lang="it-IT" dirty="0" err="1"/>
              <a:t>Actuator</a:t>
            </a:r>
            <a:r>
              <a:rPr lang="it-IT" dirty="0"/>
              <a:t>: </a:t>
            </a:r>
            <a:r>
              <a:rPr lang="it-IT" dirty="0" err="1">
                <a:latin typeface="Courier New" panose="02070309020205020404" pitchFamily="49" charset="0"/>
                <a:cs typeface="Courier New" panose="02070309020205020404" pitchFamily="49" charset="0"/>
              </a:rPr>
              <a:t>ActuatorSubscriber</a:t>
            </a:r>
            <a:r>
              <a:rPr lang="it-IT" dirty="0">
                <a:latin typeface="+mn-lt"/>
                <a:cs typeface="Courier New" panose="02070309020205020404" pitchFamily="49" charset="0"/>
              </a:rPr>
              <a:t> and Arduino Connector</a:t>
            </a:r>
            <a:r>
              <a:rPr lang="it-IT" dirty="0">
                <a:latin typeface="Courier New" panose="02070309020205020404" pitchFamily="49" charset="0"/>
                <a:cs typeface="Courier New" panose="02070309020205020404" pitchFamily="49" charset="0"/>
              </a:rPr>
              <a:t> </a:t>
            </a:r>
            <a:endParaRPr lang="it-IT" dirty="0"/>
          </a:p>
        </p:txBody>
      </p:sp>
      <p:sp>
        <p:nvSpPr>
          <p:cNvPr id="3" name="Segnaposto contenuto 2">
            <a:extLst>
              <a:ext uri="{FF2B5EF4-FFF2-40B4-BE49-F238E27FC236}">
                <a16:creationId xmlns:a16="http://schemas.microsoft.com/office/drawing/2014/main" id="{914A28FA-E471-78E9-8725-BD149E642E4F}"/>
              </a:ext>
            </a:extLst>
          </p:cNvPr>
          <p:cNvSpPr>
            <a:spLocks noGrp="1"/>
          </p:cNvSpPr>
          <p:nvPr>
            <p:ph sz="half" idx="1"/>
          </p:nvPr>
        </p:nvSpPr>
        <p:spPr>
          <a:xfrm>
            <a:off x="677334" y="2160589"/>
            <a:ext cx="5104341" cy="3880772"/>
          </a:xfrm>
        </p:spPr>
        <p:txBody>
          <a:bodyPr/>
          <a:lstStyle/>
          <a:p>
            <a:r>
              <a:rPr lang="it-IT" dirty="0" err="1"/>
              <a:t>Subscribes</a:t>
            </a:r>
            <a:r>
              <a:rPr lang="it-IT" dirty="0"/>
              <a:t> to MQTT </a:t>
            </a:r>
            <a:r>
              <a:rPr lang="it-IT" dirty="0" err="1"/>
              <a:t>actuator</a:t>
            </a:r>
            <a:r>
              <a:rPr lang="it-IT" dirty="0"/>
              <a:t> </a:t>
            </a:r>
            <a:r>
              <a:rPr lang="it-IT" dirty="0" err="1"/>
              <a:t>topic</a:t>
            </a:r>
            <a:endParaRPr lang="it-IT" dirty="0"/>
          </a:p>
          <a:p>
            <a:r>
              <a:rPr lang="it-IT" dirty="0" err="1"/>
              <a:t>Includes</a:t>
            </a:r>
            <a:r>
              <a:rPr lang="it-IT" dirty="0"/>
              <a:t> </a:t>
            </a:r>
            <a:r>
              <a:rPr lang="it-IT" dirty="0" err="1"/>
              <a:t>instances</a:t>
            </a:r>
            <a:r>
              <a:rPr lang="it-IT" dirty="0"/>
              <a:t> of:</a:t>
            </a:r>
          </a:p>
          <a:p>
            <a:pPr lvl="1"/>
            <a:r>
              <a:rPr lang="it-IT" dirty="0" err="1">
                <a:latin typeface="Courier New" panose="02070309020205020404" pitchFamily="49" charset="0"/>
                <a:cs typeface="Courier New" panose="02070309020205020404" pitchFamily="49" charset="0"/>
              </a:rPr>
              <a:t>CatalogUpdater</a:t>
            </a:r>
            <a:r>
              <a:rPr lang="it-IT" dirty="0">
                <a:cs typeface="Courier New" panose="02070309020205020404" pitchFamily="49" charset="0"/>
              </a:rPr>
              <a:t>: updates </a:t>
            </a:r>
            <a:r>
              <a:rPr lang="it-IT" dirty="0" err="1">
                <a:cs typeface="Courier New" panose="02070309020205020404" pitchFamily="49" charset="0"/>
              </a:rPr>
              <a:t>catalog</a:t>
            </a:r>
            <a:endParaRPr lang="it-IT" dirty="0">
              <a:cs typeface="Courier New" panose="02070309020205020404" pitchFamily="49" charset="0"/>
            </a:endParaRPr>
          </a:p>
          <a:p>
            <a:pPr lvl="1"/>
            <a:r>
              <a:rPr lang="it-IT" dirty="0" err="1">
                <a:latin typeface="Courier New" panose="02070309020205020404" pitchFamily="49" charset="0"/>
                <a:cs typeface="Courier New" panose="02070309020205020404" pitchFamily="49" charset="0"/>
              </a:rPr>
              <a:t>ArduinoPiConnector</a:t>
            </a:r>
            <a:r>
              <a:rPr lang="it-IT" dirty="0">
                <a:cs typeface="Courier New" panose="02070309020205020404" pitchFamily="49" charset="0"/>
              </a:rPr>
              <a:t>: </a:t>
            </a:r>
            <a:r>
              <a:rPr lang="it-IT" dirty="0" err="1">
                <a:cs typeface="Courier New" panose="02070309020205020404" pitchFamily="49" charset="0"/>
              </a:rPr>
              <a:t>manages</a:t>
            </a:r>
            <a:r>
              <a:rPr lang="it-IT" dirty="0">
                <a:cs typeface="Courier New" panose="02070309020205020404" pitchFamily="49" charset="0"/>
              </a:rPr>
              <a:t> </a:t>
            </a:r>
            <a:r>
              <a:rPr lang="it-IT" u="sng" dirty="0" err="1">
                <a:cs typeface="Courier New" panose="02070309020205020404" pitchFamily="49" charset="0"/>
              </a:rPr>
              <a:t>communication</a:t>
            </a:r>
            <a:r>
              <a:rPr lang="it-IT" dirty="0">
                <a:cs typeface="Courier New" panose="02070309020205020404" pitchFamily="49" charset="0"/>
              </a:rPr>
              <a:t> with Arduino</a:t>
            </a:r>
          </a:p>
          <a:p>
            <a:pPr lvl="2"/>
            <a:r>
              <a:rPr lang="it-IT" dirty="0" err="1">
                <a:cs typeface="Courier New" panose="02070309020205020404" pitchFamily="49" charset="0"/>
              </a:rPr>
              <a:t>Uses</a:t>
            </a:r>
            <a:r>
              <a:rPr lang="it-IT" dirty="0">
                <a:cs typeface="Courier New" panose="02070309020205020404" pitchFamily="49" charset="0"/>
              </a:rPr>
              <a:t> </a:t>
            </a:r>
            <a:r>
              <a:rPr lang="it-IT" dirty="0" err="1">
                <a:cs typeface="Courier New" panose="02070309020205020404" pitchFamily="49" charset="0"/>
              </a:rPr>
              <a:t>PyFirmata</a:t>
            </a:r>
            <a:r>
              <a:rPr lang="it-IT" dirty="0">
                <a:cs typeface="Courier New" panose="02070309020205020404" pitchFamily="49" charset="0"/>
              </a:rPr>
              <a:t> library</a:t>
            </a:r>
          </a:p>
          <a:p>
            <a:pPr lvl="2"/>
            <a:r>
              <a:rPr lang="it-IT" dirty="0">
                <a:cs typeface="Courier New" panose="02070309020205020404" pitchFamily="49" charset="0"/>
              </a:rPr>
              <a:t>Serial </a:t>
            </a:r>
            <a:r>
              <a:rPr lang="it-IT" dirty="0" err="1">
                <a:cs typeface="Courier New" panose="02070309020205020404" pitchFamily="49" charset="0"/>
              </a:rPr>
              <a:t>communication</a:t>
            </a:r>
            <a:r>
              <a:rPr lang="it-IT" dirty="0">
                <a:cs typeface="Courier New" panose="02070309020205020404" pitchFamily="49" charset="0"/>
              </a:rPr>
              <a:t> via USB port of </a:t>
            </a:r>
            <a:r>
              <a:rPr lang="it-IT" dirty="0" err="1">
                <a:cs typeface="Courier New" panose="02070309020205020404" pitchFamily="49" charset="0"/>
              </a:rPr>
              <a:t>Raspberry</a:t>
            </a:r>
            <a:r>
              <a:rPr lang="it-IT" dirty="0">
                <a:cs typeface="Courier New" panose="02070309020205020404" pitchFamily="49" charset="0"/>
              </a:rPr>
              <a:t> Pi</a:t>
            </a:r>
          </a:p>
          <a:p>
            <a:r>
              <a:rPr lang="it-IT" dirty="0">
                <a:cs typeface="Courier New" panose="02070309020205020404" pitchFamily="49" charset="0"/>
              </a:rPr>
              <a:t>Arduino </a:t>
            </a:r>
            <a:r>
              <a:rPr lang="it-IT" dirty="0" err="1">
                <a:cs typeface="Courier New" panose="02070309020205020404" pitchFamily="49" charset="0"/>
              </a:rPr>
              <a:t>converts</a:t>
            </a:r>
            <a:r>
              <a:rPr lang="it-IT" dirty="0">
                <a:cs typeface="Courier New" panose="02070309020205020404" pitchFamily="49" charset="0"/>
              </a:rPr>
              <a:t> serial </a:t>
            </a:r>
            <a:r>
              <a:rPr lang="it-IT" dirty="0" err="1">
                <a:cs typeface="Courier New" panose="02070309020205020404" pitchFamily="49" charset="0"/>
              </a:rPr>
              <a:t>PyFirmata</a:t>
            </a:r>
            <a:r>
              <a:rPr lang="it-IT" dirty="0">
                <a:cs typeface="Courier New" panose="02070309020205020404" pitchFamily="49" charset="0"/>
              </a:rPr>
              <a:t> </a:t>
            </a:r>
            <a:r>
              <a:rPr lang="it-IT" dirty="0" err="1">
                <a:cs typeface="Courier New" panose="02070309020205020404" pitchFamily="49" charset="0"/>
              </a:rPr>
              <a:t>instructions</a:t>
            </a:r>
            <a:r>
              <a:rPr lang="it-IT" dirty="0">
                <a:cs typeface="Courier New" panose="02070309020205020404" pitchFamily="49" charset="0"/>
              </a:rPr>
              <a:t> </a:t>
            </a:r>
            <a:r>
              <a:rPr lang="it-IT" dirty="0" err="1">
                <a:cs typeface="Courier New" panose="02070309020205020404" pitchFamily="49" charset="0"/>
              </a:rPr>
              <a:t>into</a:t>
            </a:r>
            <a:r>
              <a:rPr lang="it-IT" dirty="0">
                <a:cs typeface="Courier New" panose="02070309020205020404" pitchFamily="49" charset="0"/>
              </a:rPr>
              <a:t> </a:t>
            </a:r>
            <a:r>
              <a:rPr lang="it-IT" dirty="0" err="1">
                <a:cs typeface="Courier New" panose="02070309020205020404" pitchFamily="49" charset="0"/>
              </a:rPr>
              <a:t>actual</a:t>
            </a:r>
            <a:r>
              <a:rPr lang="it-IT" dirty="0">
                <a:cs typeface="Courier New" panose="02070309020205020404" pitchFamily="49" charset="0"/>
              </a:rPr>
              <a:t> </a:t>
            </a:r>
            <a:r>
              <a:rPr lang="it-IT" dirty="0" err="1">
                <a:cs typeface="Courier New" panose="02070309020205020404" pitchFamily="49" charset="0"/>
              </a:rPr>
              <a:t>electrical</a:t>
            </a:r>
            <a:r>
              <a:rPr lang="it-IT" dirty="0">
                <a:cs typeface="Courier New" panose="02070309020205020404" pitchFamily="49" charset="0"/>
              </a:rPr>
              <a:t> </a:t>
            </a:r>
            <a:r>
              <a:rPr lang="it-IT" dirty="0" err="1">
                <a:cs typeface="Courier New" panose="02070309020205020404" pitchFamily="49" charset="0"/>
              </a:rPr>
              <a:t>signals</a:t>
            </a:r>
            <a:r>
              <a:rPr lang="it-IT" dirty="0">
                <a:cs typeface="Courier New" panose="02070309020205020404" pitchFamily="49" charset="0"/>
              </a:rPr>
              <a:t> for </a:t>
            </a:r>
            <a:r>
              <a:rPr lang="it-IT" dirty="0" err="1">
                <a:cs typeface="Courier New" panose="02070309020205020404" pitchFamily="49" charset="0"/>
              </a:rPr>
              <a:t>actuator</a:t>
            </a:r>
            <a:r>
              <a:rPr lang="it-IT" dirty="0">
                <a:cs typeface="Courier New" panose="02070309020205020404" pitchFamily="49" charset="0"/>
              </a:rPr>
              <a:t> and </a:t>
            </a:r>
            <a:r>
              <a:rPr lang="it-IT" dirty="0" err="1">
                <a:cs typeface="Courier New" panose="02070309020205020404" pitchFamily="49" charset="0"/>
              </a:rPr>
              <a:t>receives</a:t>
            </a:r>
            <a:r>
              <a:rPr lang="it-IT" dirty="0">
                <a:cs typeface="Courier New" panose="02070309020205020404" pitchFamily="49" charset="0"/>
              </a:rPr>
              <a:t> </a:t>
            </a:r>
            <a:r>
              <a:rPr lang="it-IT" dirty="0" err="1">
                <a:cs typeface="Courier New" panose="02070309020205020404" pitchFamily="49" charset="0"/>
              </a:rPr>
              <a:t>coherence</a:t>
            </a:r>
            <a:r>
              <a:rPr lang="it-IT" dirty="0">
                <a:cs typeface="Courier New" panose="02070309020205020404" pitchFamily="49" charset="0"/>
              </a:rPr>
              <a:t> feedback</a:t>
            </a:r>
          </a:p>
        </p:txBody>
      </p:sp>
      <p:pic>
        <p:nvPicPr>
          <p:cNvPr id="7" name="Content Placeholder 6">
            <a:extLst>
              <a:ext uri="{FF2B5EF4-FFF2-40B4-BE49-F238E27FC236}">
                <a16:creationId xmlns:a16="http://schemas.microsoft.com/office/drawing/2014/main" id="{49246A06-62A0-4D48-BEA0-047053D43A8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4050" y="2074443"/>
            <a:ext cx="4536701" cy="3402526"/>
          </a:xfrm>
        </p:spPr>
      </p:pic>
    </p:spTree>
    <p:extLst>
      <p:ext uri="{BB962C8B-B14F-4D97-AF65-F5344CB8AC3E}">
        <p14:creationId xmlns:p14="http://schemas.microsoft.com/office/powerpoint/2010/main" val="3767177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2E1C82-D738-324F-25F4-B2479E30D30F}"/>
              </a:ext>
            </a:extLst>
          </p:cNvPr>
          <p:cNvSpPr>
            <a:spLocks noGrp="1"/>
          </p:cNvSpPr>
          <p:nvPr>
            <p:ph type="title"/>
          </p:nvPr>
        </p:nvSpPr>
        <p:spPr>
          <a:xfrm>
            <a:off x="432360" y="514924"/>
            <a:ext cx="3854528" cy="1278466"/>
          </a:xfrm>
        </p:spPr>
        <p:txBody>
          <a:bodyPr>
            <a:normAutofit/>
          </a:bodyPr>
          <a:lstStyle/>
          <a:p>
            <a:r>
              <a:rPr lang="it-IT" sz="2400" dirty="0"/>
              <a:t>General information </a:t>
            </a:r>
            <a:r>
              <a:rPr lang="it-IT" sz="2400" dirty="0" err="1"/>
              <a:t>about</a:t>
            </a:r>
            <a:r>
              <a:rPr lang="it-IT" sz="2400" dirty="0"/>
              <a:t> Smart </a:t>
            </a:r>
            <a:r>
              <a:rPr lang="it-IT" sz="2400" dirty="0" err="1"/>
              <a:t>Battery</a:t>
            </a:r>
            <a:r>
              <a:rPr lang="it-IT" sz="2400" dirty="0"/>
              <a:t> </a:t>
            </a:r>
            <a:r>
              <a:rPr lang="it-IT" sz="2400" dirty="0" err="1"/>
              <a:t>Charger</a:t>
            </a:r>
            <a:r>
              <a:rPr lang="it-IT" sz="2400" dirty="0"/>
              <a:t> </a:t>
            </a:r>
            <a:r>
              <a:rPr lang="it-IT" sz="2400" dirty="0" err="1"/>
              <a:t>application</a:t>
            </a:r>
            <a:endParaRPr lang="it-IT" sz="2400" dirty="0"/>
          </a:p>
        </p:txBody>
      </p:sp>
      <p:sp>
        <p:nvSpPr>
          <p:cNvPr id="6" name="Content Placeholder 5">
            <a:extLst>
              <a:ext uri="{FF2B5EF4-FFF2-40B4-BE49-F238E27FC236}">
                <a16:creationId xmlns:a16="http://schemas.microsoft.com/office/drawing/2014/main" id="{7EFB8637-4CE8-38AB-A43C-5B5D9BCEF858}"/>
              </a:ext>
            </a:extLst>
          </p:cNvPr>
          <p:cNvSpPr>
            <a:spLocks noGrp="1"/>
          </p:cNvSpPr>
          <p:nvPr>
            <p:ph idx="1"/>
          </p:nvPr>
        </p:nvSpPr>
        <p:spPr>
          <a:xfrm>
            <a:off x="4966649" y="536789"/>
            <a:ext cx="4513541" cy="5526437"/>
          </a:xfrm>
        </p:spPr>
        <p:txBody>
          <a:bodyPr>
            <a:normAutofit fontScale="85000" lnSpcReduction="20000"/>
          </a:bodyPr>
          <a:lstStyle/>
          <a:p>
            <a:r>
              <a:rPr lang="it-IT" b="1" dirty="0" err="1"/>
              <a:t>Objective</a:t>
            </a:r>
            <a:r>
              <a:rPr lang="it-IT" b="1" dirty="0"/>
              <a:t>: </a:t>
            </a:r>
          </a:p>
          <a:p>
            <a:pPr marL="0" indent="0">
              <a:buNone/>
            </a:pPr>
            <a:r>
              <a:rPr lang="fi-FI" sz="1800" dirty="0">
                <a:effectLst/>
                <a:ea typeface="Arial" panose="020B0604020202020204" pitchFamily="34" charset="0"/>
              </a:rPr>
              <a:t>Electric vehicles are going to dominate the transport sector in the near future, but at the same time, currently, the power used to charge them is mostly produced by burning fossil fuels. This will lead to an unsustainable scenario if actions are not taken to smoothen the transition towards electric vehicles. Under the outlined point of view, this report presents a solution that has the potential to mitigate the inconveniences related to a massive diffusion of electric vehicles, that are overloading the grid power demand, long charging times, etc..</a:t>
            </a:r>
          </a:p>
          <a:p>
            <a:r>
              <a:rPr lang="it-IT" b="1" dirty="0" err="1"/>
              <a:t>Main</a:t>
            </a:r>
            <a:r>
              <a:rPr lang="it-IT" b="1" dirty="0"/>
              <a:t> </a:t>
            </a:r>
            <a:r>
              <a:rPr lang="it-IT" b="1" dirty="0" err="1"/>
              <a:t>characteristics</a:t>
            </a:r>
            <a:r>
              <a:rPr lang="it-IT" b="1" dirty="0"/>
              <a:t>: </a:t>
            </a:r>
            <a:r>
              <a:rPr lang="fi-FI" sz="1800" b="1" dirty="0">
                <a:effectLst/>
                <a:ea typeface="Arial" panose="020B0604020202020204" pitchFamily="34" charset="0"/>
              </a:rPr>
              <a:t> </a:t>
            </a:r>
          </a:p>
          <a:p>
            <a:pPr marL="0" indent="0">
              <a:buNone/>
            </a:pPr>
            <a:r>
              <a:rPr lang="fi-FI" dirty="0"/>
              <a:t>-  </a:t>
            </a:r>
            <a:r>
              <a:rPr lang="fi-FI" sz="1800" dirty="0">
                <a:effectLst/>
                <a:ea typeface="Arial" panose="020B0604020202020204" pitchFamily="34" charset="0"/>
              </a:rPr>
              <a:t>remote control of appliances.</a:t>
            </a:r>
            <a:endParaRPr lang="fi-FI" dirty="0"/>
          </a:p>
          <a:p>
            <a:pPr marL="0" indent="0">
              <a:buNone/>
            </a:pPr>
            <a:r>
              <a:rPr lang="it-IT" dirty="0"/>
              <a:t>- </a:t>
            </a:r>
            <a:r>
              <a:rPr lang="fi-FI" sz="1800" dirty="0">
                <a:effectLst/>
                <a:ea typeface="Arial" panose="020B0604020202020204" pitchFamily="34" charset="0"/>
              </a:rPr>
              <a:t>control strategies to minimise energy cost.</a:t>
            </a:r>
            <a:endParaRPr lang="it-IT" dirty="0"/>
          </a:p>
          <a:p>
            <a:pPr marL="0" indent="0">
              <a:buNone/>
            </a:pPr>
            <a:r>
              <a:rPr lang="it-IT" dirty="0"/>
              <a:t>- </a:t>
            </a:r>
            <a:r>
              <a:rPr lang="fi-FI" sz="1800" dirty="0">
                <a:effectLst/>
                <a:ea typeface="Arial" panose="020B0604020202020204" pitchFamily="34" charset="0"/>
              </a:rPr>
              <a:t>end-user application for energy-awareness.</a:t>
            </a:r>
            <a:endParaRPr lang="it-IT" sz="1800" dirty="0">
              <a:effectLst/>
              <a:ea typeface="Arial" panose="020B0604020202020204" pitchFamily="34" charset="0"/>
            </a:endParaRPr>
          </a:p>
          <a:p>
            <a:pPr marL="0" indent="0">
              <a:buNone/>
            </a:pPr>
            <a:r>
              <a:rPr lang="it-IT" dirty="0"/>
              <a:t>- </a:t>
            </a:r>
            <a:r>
              <a:rPr lang="fi-FI" sz="1800" dirty="0">
                <a:effectLst/>
                <a:ea typeface="Arial" panose="020B0604020202020204" pitchFamily="34" charset="0"/>
              </a:rPr>
              <a:t>end-user application for battery autonomy. </a:t>
            </a:r>
            <a:endParaRPr lang="it-IT" dirty="0"/>
          </a:p>
          <a:p>
            <a:pPr marL="0" indent="0">
              <a:buNone/>
            </a:pPr>
            <a:r>
              <a:rPr lang="it-IT" dirty="0"/>
              <a:t>- </a:t>
            </a:r>
            <a:r>
              <a:rPr lang="fi-FI" sz="1800" dirty="0">
                <a:effectLst/>
                <a:ea typeface="Arial" panose="020B0604020202020204" pitchFamily="34" charset="0"/>
              </a:rPr>
              <a:t>unified interfaces (i.e. REST Web Services and MQTT queues) available to enable Demand/Response.</a:t>
            </a:r>
            <a:endParaRPr lang="it-IT" dirty="0"/>
          </a:p>
          <a:p>
            <a:r>
              <a:rPr lang="it-IT" dirty="0"/>
              <a:t>Stakeholders: </a:t>
            </a:r>
          </a:p>
          <a:p>
            <a:pPr marL="0" indent="0">
              <a:buNone/>
            </a:pPr>
            <a:r>
              <a:rPr lang="fi-FI" sz="1800" dirty="0">
                <a:effectLst/>
                <a:ea typeface="Arial" panose="020B0604020202020204" pitchFamily="34" charset="0"/>
              </a:rPr>
              <a:t>Smart Automotive, Smart grid, Smart Building</a:t>
            </a:r>
            <a:endParaRPr lang="it-IT" dirty="0"/>
          </a:p>
          <a:p>
            <a:endParaRPr lang="it-IT" dirty="0"/>
          </a:p>
          <a:p>
            <a:endParaRPr lang="it-IT" dirty="0"/>
          </a:p>
        </p:txBody>
      </p:sp>
      <p:pic>
        <p:nvPicPr>
          <p:cNvPr id="2" name="Picture 1">
            <a:extLst>
              <a:ext uri="{FF2B5EF4-FFF2-40B4-BE49-F238E27FC236}">
                <a16:creationId xmlns:a16="http://schemas.microsoft.com/office/drawing/2014/main" id="{E92F3C19-69A3-4096-8022-1E2EDA70B59B}"/>
              </a:ext>
            </a:extLst>
          </p:cNvPr>
          <p:cNvPicPr>
            <a:picLocks noChangeAspect="1"/>
          </p:cNvPicPr>
          <p:nvPr/>
        </p:nvPicPr>
        <p:blipFill>
          <a:blip r:embed="rId2"/>
          <a:stretch>
            <a:fillRect/>
          </a:stretch>
        </p:blipFill>
        <p:spPr>
          <a:xfrm>
            <a:off x="228507" y="2271292"/>
            <a:ext cx="4069104" cy="2315416"/>
          </a:xfrm>
          <a:prstGeom prst="rect">
            <a:avLst/>
          </a:prstGeom>
        </p:spPr>
      </p:pic>
      <p:pic>
        <p:nvPicPr>
          <p:cNvPr id="3" name="Picture 2">
            <a:extLst>
              <a:ext uri="{FF2B5EF4-FFF2-40B4-BE49-F238E27FC236}">
                <a16:creationId xmlns:a16="http://schemas.microsoft.com/office/drawing/2014/main" id="{B5CF0E76-0858-49AA-B24A-D1532D334BFF}"/>
              </a:ext>
            </a:extLst>
          </p:cNvPr>
          <p:cNvPicPr>
            <a:picLocks noChangeAspect="1"/>
          </p:cNvPicPr>
          <p:nvPr/>
        </p:nvPicPr>
        <p:blipFill>
          <a:blip r:embed="rId3"/>
          <a:stretch>
            <a:fillRect/>
          </a:stretch>
        </p:blipFill>
        <p:spPr>
          <a:xfrm>
            <a:off x="2359624" y="4259077"/>
            <a:ext cx="2405532" cy="18041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78ED6888-53A5-4507-9687-30C8CCF35C2E}"/>
              </a:ext>
            </a:extLst>
          </p:cNvPr>
          <p:cNvPicPr>
            <a:picLocks noChangeAspect="1"/>
          </p:cNvPicPr>
          <p:nvPr/>
        </p:nvPicPr>
        <p:blipFill>
          <a:blip r:embed="rId4"/>
          <a:stretch>
            <a:fillRect/>
          </a:stretch>
        </p:blipFill>
        <p:spPr>
          <a:xfrm>
            <a:off x="74967" y="4780416"/>
            <a:ext cx="2083164" cy="1351443"/>
          </a:xfrm>
          <a:prstGeom prst="rect">
            <a:avLst/>
          </a:prstGeom>
        </p:spPr>
      </p:pic>
    </p:spTree>
    <p:extLst>
      <p:ext uri="{BB962C8B-B14F-4D97-AF65-F5344CB8AC3E}">
        <p14:creationId xmlns:p14="http://schemas.microsoft.com/office/powerpoint/2010/main" val="78504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90F9-6811-BCE4-3B1D-F956B98E71D8}"/>
              </a:ext>
            </a:extLst>
          </p:cNvPr>
          <p:cNvSpPr>
            <a:spLocks noGrp="1"/>
          </p:cNvSpPr>
          <p:nvPr>
            <p:ph type="title"/>
          </p:nvPr>
        </p:nvSpPr>
        <p:spPr>
          <a:xfrm>
            <a:off x="621350" y="217714"/>
            <a:ext cx="8596668" cy="1320800"/>
          </a:xfrm>
        </p:spPr>
        <p:txBody>
          <a:bodyPr/>
          <a:lstStyle/>
          <a:p>
            <a:pPr algn="ctr"/>
            <a:r>
              <a:rPr lang="it-IT" dirty="0" err="1"/>
              <a:t>Battery</a:t>
            </a:r>
            <a:r>
              <a:rPr lang="it-IT" dirty="0"/>
              <a:t> </a:t>
            </a:r>
            <a:r>
              <a:rPr lang="it-IT" dirty="0" err="1"/>
              <a:t>Charger</a:t>
            </a:r>
            <a:r>
              <a:rPr lang="it-IT" dirty="0"/>
              <a:t> System Control </a:t>
            </a:r>
          </a:p>
        </p:txBody>
      </p:sp>
      <p:sp>
        <p:nvSpPr>
          <p:cNvPr id="4" name="Content Placeholder 5">
            <a:extLst>
              <a:ext uri="{FF2B5EF4-FFF2-40B4-BE49-F238E27FC236}">
                <a16:creationId xmlns:a16="http://schemas.microsoft.com/office/drawing/2014/main" id="{7B81DFB4-4A76-3C93-88C3-C7A4018CE5E8}"/>
              </a:ext>
            </a:extLst>
          </p:cNvPr>
          <p:cNvSpPr txBox="1">
            <a:spLocks/>
          </p:cNvSpPr>
          <p:nvPr/>
        </p:nvSpPr>
        <p:spPr>
          <a:xfrm>
            <a:off x="70871" y="913946"/>
            <a:ext cx="4320154" cy="586007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 </a:t>
            </a:r>
            <a:r>
              <a:rPr lang="it-IT" sz="1600" dirty="0" err="1">
                <a:solidFill>
                  <a:schemeClr val="tx1"/>
                </a:solidFill>
              </a:rPr>
              <a:t>Retrieves</a:t>
            </a:r>
            <a:r>
              <a:rPr lang="it-IT" sz="1600" dirty="0">
                <a:solidFill>
                  <a:schemeClr val="tx1"/>
                </a:solidFill>
              </a:rPr>
              <a:t> data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process</a:t>
            </a:r>
            <a:r>
              <a:rPr lang="it-IT" sz="1600" dirty="0">
                <a:solidFill>
                  <a:schemeClr val="tx1"/>
                </a:solidFill>
              </a:rPr>
              <a:t> </a:t>
            </a:r>
            <a:r>
              <a:rPr lang="it-IT" sz="1600" dirty="0" err="1">
                <a:solidFill>
                  <a:schemeClr val="tx1"/>
                </a:solidFill>
              </a:rPr>
              <a:t>them</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a:t>
            </a:r>
            <a:r>
              <a:rPr lang="it-IT" sz="1600" dirty="0" err="1">
                <a:solidFill>
                  <a:schemeClr val="tx1"/>
                </a:solidFill>
              </a:rPr>
              <a:t>Sends</a:t>
            </a:r>
            <a:r>
              <a:rPr lang="it-IT" sz="1600" dirty="0">
                <a:solidFill>
                  <a:schemeClr val="tx1"/>
                </a:solidFill>
              </a:rPr>
              <a:t> </a:t>
            </a:r>
            <a:r>
              <a:rPr lang="it-IT" sz="1600" dirty="0" err="1">
                <a:solidFill>
                  <a:schemeClr val="tx1"/>
                </a:solidFill>
              </a:rPr>
              <a:t>command</a:t>
            </a:r>
            <a:r>
              <a:rPr lang="it-IT" sz="1600" dirty="0">
                <a:solidFill>
                  <a:schemeClr val="tx1"/>
                </a:solidFill>
              </a:rPr>
              <a:t> to the </a:t>
            </a:r>
            <a:r>
              <a:rPr lang="it-IT" sz="1600" dirty="0" err="1">
                <a:solidFill>
                  <a:schemeClr val="tx1"/>
                </a:solidFill>
              </a:rPr>
              <a:t>actuator</a:t>
            </a:r>
            <a:r>
              <a:rPr lang="it-IT" sz="1600" dirty="0">
                <a:solidFill>
                  <a:schemeClr val="tx1"/>
                </a:solidFill>
              </a:rPr>
              <a:t> (On/Off).</a:t>
            </a:r>
          </a:p>
          <a:p>
            <a:pPr algn="just"/>
            <a:r>
              <a:rPr lang="it-IT" sz="1600" b="1" dirty="0">
                <a:solidFill>
                  <a:schemeClr val="tx1"/>
                </a:solidFill>
              </a:rPr>
              <a:t>User: </a:t>
            </a:r>
            <a:r>
              <a:rPr lang="it-IT" sz="1600" dirty="0" err="1">
                <a:solidFill>
                  <a:schemeClr val="tx1"/>
                </a:solidFill>
              </a:rPr>
              <a:t>Retrieves</a:t>
            </a:r>
            <a:r>
              <a:rPr lang="it-IT" sz="1600" dirty="0">
                <a:solidFill>
                  <a:schemeClr val="tx1"/>
                </a:solidFill>
              </a:rPr>
              <a:t> data </a:t>
            </a:r>
            <a:r>
              <a:rPr lang="it-IT" sz="1600" dirty="0" err="1">
                <a:solidFill>
                  <a:schemeClr val="tx1"/>
                </a:solidFill>
              </a:rPr>
              <a:t>about</a:t>
            </a:r>
            <a:r>
              <a:rPr lang="it-IT" sz="1600" dirty="0">
                <a:solidFill>
                  <a:schemeClr val="tx1"/>
                </a:solidFill>
              </a:rPr>
              <a:t> </a:t>
            </a:r>
            <a:r>
              <a:rPr lang="it-IT" sz="1600" dirty="0" err="1">
                <a:solidFill>
                  <a:schemeClr val="tx1"/>
                </a:solidFill>
              </a:rPr>
              <a:t>what</a:t>
            </a:r>
            <a:r>
              <a:rPr lang="it-IT" sz="1600" dirty="0">
                <a:solidFill>
                  <a:schemeClr val="tx1"/>
                </a:solidFill>
              </a:rPr>
              <a:t> the user </a:t>
            </a:r>
            <a:r>
              <a:rPr lang="it-IT" sz="1600" dirty="0" err="1">
                <a:solidFill>
                  <a:schemeClr val="tx1"/>
                </a:solidFill>
              </a:rPr>
              <a:t>want</a:t>
            </a:r>
            <a:r>
              <a:rPr lang="it-IT" sz="1600" dirty="0">
                <a:solidFill>
                  <a:schemeClr val="tx1"/>
                </a:solidFill>
              </a:rPr>
              <a:t> </a:t>
            </a:r>
            <a:r>
              <a:rPr lang="it-IT" sz="1600" dirty="0" err="1">
                <a:solidFill>
                  <a:schemeClr val="tx1"/>
                </a:solidFill>
              </a:rPr>
              <a:t>through</a:t>
            </a:r>
            <a:r>
              <a:rPr lang="it-IT" sz="1600" dirty="0">
                <a:solidFill>
                  <a:schemeClr val="tx1"/>
                </a:solidFill>
              </a:rPr>
              <a:t> User </a:t>
            </a:r>
            <a:r>
              <a:rPr lang="it-IT" sz="1600" dirty="0" err="1">
                <a:solidFill>
                  <a:schemeClr val="tx1"/>
                </a:solidFill>
              </a:rPr>
              <a:t>Awareness</a:t>
            </a:r>
            <a:r>
              <a:rPr lang="it-IT" sz="1600" dirty="0">
                <a:solidFill>
                  <a:schemeClr val="tx1"/>
                </a:solidFill>
              </a:rPr>
              <a:t> </a:t>
            </a:r>
            <a:r>
              <a:rPr lang="it-IT" sz="1600" dirty="0" err="1">
                <a:solidFill>
                  <a:schemeClr val="tx1"/>
                </a:solidFill>
              </a:rPr>
              <a:t>interface</a:t>
            </a:r>
            <a:r>
              <a:rPr lang="it-IT" sz="1600" dirty="0">
                <a:solidFill>
                  <a:schemeClr val="tx1"/>
                </a:solidFill>
              </a:rPr>
              <a:t> (</a:t>
            </a:r>
            <a:r>
              <a:rPr lang="it-IT" sz="1600" dirty="0" err="1">
                <a:solidFill>
                  <a:schemeClr val="tx1"/>
                </a:solidFill>
              </a:rPr>
              <a:t>Node</a:t>
            </a:r>
            <a:r>
              <a:rPr lang="it-IT" sz="1600" dirty="0">
                <a:solidFill>
                  <a:schemeClr val="tx1"/>
                </a:solidFill>
              </a:rPr>
              <a:t>-red and Telegram - </a:t>
            </a:r>
            <a:r>
              <a:rPr lang="it-IT" sz="1600" dirty="0" err="1">
                <a:solidFill>
                  <a:schemeClr val="tx1"/>
                </a:solidFill>
              </a:rPr>
              <a:t>ManualFlag</a:t>
            </a:r>
            <a:r>
              <a:rPr lang="it-IT" sz="1600" dirty="0">
                <a:solidFill>
                  <a:schemeClr val="tx1"/>
                </a:solidFill>
              </a:rPr>
              <a:t>). </a:t>
            </a:r>
          </a:p>
          <a:p>
            <a:pPr algn="just"/>
            <a:r>
              <a:rPr lang="it-IT" sz="1600" b="1" dirty="0" err="1">
                <a:solidFill>
                  <a:schemeClr val="tx1"/>
                </a:solidFill>
              </a:rPr>
              <a:t>Catalog</a:t>
            </a:r>
            <a:r>
              <a:rPr lang="it-IT" sz="1600" dirty="0">
                <a:solidFill>
                  <a:schemeClr val="tx1"/>
                </a:solidFill>
              </a:rPr>
              <a:t>: </a:t>
            </a:r>
            <a:r>
              <a:rPr lang="it-IT" sz="1600" dirty="0" err="1">
                <a:solidFill>
                  <a:schemeClr val="tx1"/>
                </a:solidFill>
              </a:rPr>
              <a:t>Retrieves</a:t>
            </a:r>
            <a:r>
              <a:rPr lang="it-IT" sz="1600" dirty="0">
                <a:solidFill>
                  <a:schemeClr val="tx1"/>
                </a:solidFill>
              </a:rPr>
              <a:t> data of the user and general data of the </a:t>
            </a:r>
            <a:r>
              <a:rPr lang="it-IT" sz="1600" dirty="0" err="1">
                <a:solidFill>
                  <a:schemeClr val="tx1"/>
                </a:solidFill>
              </a:rPr>
              <a:t>application</a:t>
            </a:r>
            <a:r>
              <a:rPr lang="it-IT" sz="1600" dirty="0">
                <a:solidFill>
                  <a:schemeClr val="tx1"/>
                </a:solidFill>
              </a:rPr>
              <a:t>; and </a:t>
            </a:r>
            <a:r>
              <a:rPr lang="it-IT" sz="1600" dirty="0" err="1">
                <a:solidFill>
                  <a:schemeClr val="tx1"/>
                </a:solidFill>
              </a:rPr>
              <a:t>publish</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actuator</a:t>
            </a:r>
            <a:r>
              <a:rPr lang="it-IT" sz="1600" dirty="0">
                <a:solidFill>
                  <a:schemeClr val="tx1"/>
                </a:solidFill>
              </a:rPr>
              <a:t> </a:t>
            </a:r>
            <a:r>
              <a:rPr lang="it-IT" sz="1600" dirty="0" err="1">
                <a:solidFill>
                  <a:schemeClr val="tx1"/>
                </a:solidFill>
              </a:rPr>
              <a:t>computed</a:t>
            </a:r>
            <a:r>
              <a:rPr lang="it-IT" sz="1600" dirty="0">
                <a:solidFill>
                  <a:schemeClr val="tx1"/>
                </a:solidFill>
              </a:rPr>
              <a:t>.</a:t>
            </a:r>
          </a:p>
          <a:p>
            <a:pPr algn="just"/>
            <a:r>
              <a:rPr lang="it-IT" sz="1600" b="1" dirty="0">
                <a:solidFill>
                  <a:schemeClr val="tx1"/>
                </a:solidFill>
              </a:rPr>
              <a:t>Control Strategy Agenda: </a:t>
            </a:r>
            <a:r>
              <a:rPr lang="it-IT" sz="1600" dirty="0" err="1">
                <a:solidFill>
                  <a:schemeClr val="tx1"/>
                </a:solidFill>
              </a:rPr>
              <a:t>Retrieves</a:t>
            </a:r>
            <a:r>
              <a:rPr lang="it-IT" sz="1600" dirty="0">
                <a:solidFill>
                  <a:schemeClr val="tx1"/>
                </a:solidFill>
              </a:rPr>
              <a:t> the </a:t>
            </a:r>
            <a:r>
              <a:rPr lang="it-IT" sz="1600" dirty="0" err="1">
                <a:solidFill>
                  <a:schemeClr val="tx1"/>
                </a:solidFill>
              </a:rPr>
              <a:t>value</a:t>
            </a:r>
            <a:r>
              <a:rPr lang="it-IT" sz="1600" dirty="0">
                <a:solidFill>
                  <a:schemeClr val="tx1"/>
                </a:solidFill>
              </a:rPr>
              <a:t> of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in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Agenda of the user.  </a:t>
            </a:r>
          </a:p>
          <a:p>
            <a:pPr marL="0" indent="0">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Retrieve</a:t>
            </a:r>
            <a:r>
              <a:rPr lang="it-IT" sz="1600" dirty="0">
                <a:solidFill>
                  <a:schemeClr val="tx1"/>
                </a:solidFill>
              </a:rPr>
              <a:t> data and </a:t>
            </a:r>
            <a:r>
              <a:rPr lang="it-IT" sz="1600" dirty="0" err="1">
                <a:solidFill>
                  <a:schemeClr val="tx1"/>
                </a:solidFill>
              </a:rPr>
              <a:t>choose</a:t>
            </a:r>
            <a:r>
              <a:rPr lang="it-IT" sz="1600" dirty="0">
                <a:solidFill>
                  <a:schemeClr val="tx1"/>
                </a:solidFill>
              </a:rPr>
              <a:t> </a:t>
            </a:r>
            <a:r>
              <a:rPr lang="it-IT" sz="1600" dirty="0" err="1">
                <a:solidFill>
                  <a:schemeClr val="tx1"/>
                </a:solidFill>
              </a:rPr>
              <a:t>if</a:t>
            </a:r>
            <a:r>
              <a:rPr lang="it-IT" sz="1600" dirty="0">
                <a:solidFill>
                  <a:schemeClr val="tx1"/>
                </a:solidFill>
              </a:rPr>
              <a:t> the car must be in </a:t>
            </a:r>
            <a:r>
              <a:rPr lang="it-IT" sz="1600" dirty="0" err="1">
                <a:solidFill>
                  <a:schemeClr val="tx1"/>
                </a:solidFill>
              </a:rPr>
              <a:t>charge</a:t>
            </a:r>
            <a:r>
              <a:rPr lang="it-IT" sz="1600" dirty="0">
                <a:solidFill>
                  <a:schemeClr val="tx1"/>
                </a:solidFill>
              </a:rPr>
              <a:t> or </a:t>
            </a:r>
            <a:r>
              <a:rPr lang="it-IT" sz="1600" dirty="0" err="1">
                <a:solidFill>
                  <a:schemeClr val="tx1"/>
                </a:solidFill>
              </a:rPr>
              <a:t>not</a:t>
            </a:r>
            <a:r>
              <a:rPr lang="it-IT" sz="1600" dirty="0">
                <a:solidFill>
                  <a:schemeClr val="tx1"/>
                </a:solidFill>
              </a:rPr>
              <a:t>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logic</a:t>
            </a:r>
            <a:r>
              <a:rPr lang="it-IT" sz="1600" dirty="0">
                <a:solidFill>
                  <a:schemeClr val="tx1"/>
                </a:solidFill>
              </a:rPr>
              <a:t> </a:t>
            </a:r>
            <a:r>
              <a:rPr lang="it-IT" sz="1600" dirty="0" err="1">
                <a:solidFill>
                  <a:schemeClr val="tx1"/>
                </a:solidFill>
              </a:rPr>
              <a:t>reported</a:t>
            </a:r>
            <a:r>
              <a:rPr lang="it-IT" sz="1600" dirty="0">
                <a:solidFill>
                  <a:schemeClr val="tx1"/>
                </a:solidFill>
              </a:rPr>
              <a:t> on the </a:t>
            </a:r>
            <a:r>
              <a:rPr lang="it-IT" sz="1600" dirty="0" err="1">
                <a:solidFill>
                  <a:schemeClr val="tx1"/>
                </a:solidFill>
              </a:rPr>
              <a:t>right</a:t>
            </a:r>
            <a:r>
              <a:rPr lang="it-IT" sz="1600" dirty="0">
                <a:solidFill>
                  <a:schemeClr val="tx1"/>
                </a:solidFill>
              </a:rPr>
              <a:t>. </a:t>
            </a:r>
          </a:p>
        </p:txBody>
      </p:sp>
      <p:pic>
        <p:nvPicPr>
          <p:cNvPr id="6" name="Picture 5">
            <a:extLst>
              <a:ext uri="{FF2B5EF4-FFF2-40B4-BE49-F238E27FC236}">
                <a16:creationId xmlns:a16="http://schemas.microsoft.com/office/drawing/2014/main" id="{4FFF959A-E193-C8AC-906E-32E3540E3647}"/>
              </a:ext>
            </a:extLst>
          </p:cNvPr>
          <p:cNvPicPr>
            <a:picLocks noChangeAspect="1"/>
          </p:cNvPicPr>
          <p:nvPr/>
        </p:nvPicPr>
        <p:blipFill>
          <a:blip r:embed="rId2"/>
          <a:stretch>
            <a:fillRect/>
          </a:stretch>
        </p:blipFill>
        <p:spPr>
          <a:xfrm>
            <a:off x="4514850" y="1218293"/>
            <a:ext cx="7055800" cy="46089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3414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EFE1-63FF-31A8-3D0F-B63E5AE018AF}"/>
              </a:ext>
            </a:extLst>
          </p:cNvPr>
          <p:cNvSpPr>
            <a:spLocks noGrp="1"/>
          </p:cNvSpPr>
          <p:nvPr>
            <p:ph type="title"/>
          </p:nvPr>
        </p:nvSpPr>
        <p:spPr>
          <a:xfrm>
            <a:off x="1205084" y="120319"/>
            <a:ext cx="7647904" cy="1320800"/>
          </a:xfrm>
        </p:spPr>
        <p:txBody>
          <a:bodyPr/>
          <a:lstStyle/>
          <a:p>
            <a:pPr algn="ctr"/>
            <a:r>
              <a:rPr lang="it-IT" dirty="0"/>
              <a:t>Agenda Control Strategy </a:t>
            </a:r>
            <a:br>
              <a:rPr lang="it-IT" dirty="0"/>
            </a:br>
            <a:r>
              <a:rPr lang="it-IT" sz="1600" dirty="0">
                <a:solidFill>
                  <a:schemeClr val="accent2"/>
                </a:solidFill>
              </a:rPr>
              <a:t>Compute the </a:t>
            </a:r>
            <a:r>
              <a:rPr lang="it-IT" sz="1600" dirty="0" err="1">
                <a:solidFill>
                  <a:schemeClr val="accent2"/>
                </a:solidFill>
              </a:rPr>
              <a:t>percentage</a:t>
            </a:r>
            <a:r>
              <a:rPr lang="it-IT" sz="1600" dirty="0">
                <a:solidFill>
                  <a:schemeClr val="accent2"/>
                </a:solidFill>
              </a:rPr>
              <a:t> of </a:t>
            </a:r>
            <a:r>
              <a:rPr lang="it-IT" sz="1600" dirty="0" err="1">
                <a:solidFill>
                  <a:schemeClr val="accent2"/>
                </a:solidFill>
              </a:rPr>
              <a:t>battery</a:t>
            </a:r>
            <a:r>
              <a:rPr lang="it-IT" sz="1600" dirty="0">
                <a:solidFill>
                  <a:schemeClr val="accent2"/>
                </a:solidFill>
              </a:rPr>
              <a:t> </a:t>
            </a:r>
            <a:r>
              <a:rPr lang="it-IT" sz="1600" dirty="0" err="1">
                <a:solidFill>
                  <a:schemeClr val="accent2"/>
                </a:solidFill>
              </a:rPr>
              <a:t>necessary</a:t>
            </a:r>
            <a:r>
              <a:rPr lang="it-IT" sz="1600" dirty="0">
                <a:solidFill>
                  <a:schemeClr val="accent2"/>
                </a:solidFill>
              </a:rPr>
              <a:t> to the </a:t>
            </a:r>
            <a:r>
              <a:rPr lang="it-IT" sz="1600" dirty="0" err="1">
                <a:solidFill>
                  <a:schemeClr val="accent2"/>
                </a:solidFill>
              </a:rPr>
              <a:t>specific</a:t>
            </a:r>
            <a:r>
              <a:rPr lang="it-IT" sz="1600" dirty="0">
                <a:solidFill>
                  <a:schemeClr val="accent2"/>
                </a:solidFill>
              </a:rPr>
              <a:t> user </a:t>
            </a:r>
            <a:r>
              <a:rPr lang="it-IT" sz="1600" dirty="0" err="1">
                <a:solidFill>
                  <a:schemeClr val="accent2"/>
                </a:solidFill>
              </a:rPr>
              <a:t>each</a:t>
            </a:r>
            <a:r>
              <a:rPr lang="it-IT" sz="1600" dirty="0">
                <a:solidFill>
                  <a:schemeClr val="accent2"/>
                </a:solidFill>
              </a:rPr>
              <a:t> day, </a:t>
            </a:r>
            <a:r>
              <a:rPr lang="it-IT" sz="1600" dirty="0" err="1">
                <a:solidFill>
                  <a:schemeClr val="accent2"/>
                </a:solidFill>
              </a:rPr>
              <a:t>according</a:t>
            </a:r>
            <a:r>
              <a:rPr lang="it-IT" sz="1600" dirty="0">
                <a:solidFill>
                  <a:schemeClr val="accent2"/>
                </a:solidFill>
              </a:rPr>
              <a:t> to the Agenda information.</a:t>
            </a:r>
          </a:p>
        </p:txBody>
      </p:sp>
      <p:sp>
        <p:nvSpPr>
          <p:cNvPr id="77" name="Content Placeholder 5">
            <a:extLst>
              <a:ext uri="{FF2B5EF4-FFF2-40B4-BE49-F238E27FC236}">
                <a16:creationId xmlns:a16="http://schemas.microsoft.com/office/drawing/2014/main" id="{7E3D9AC9-CE83-83BA-BE14-9EC0640E220C}"/>
              </a:ext>
            </a:extLst>
          </p:cNvPr>
          <p:cNvSpPr txBox="1">
            <a:spLocks/>
          </p:cNvSpPr>
          <p:nvPr/>
        </p:nvSpPr>
        <p:spPr>
          <a:xfrm>
            <a:off x="0" y="1414665"/>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Catalog</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a:t>
            </a:r>
            <a:r>
              <a:rPr lang="it-IT" sz="1600" dirty="0" err="1">
                <a:solidFill>
                  <a:schemeClr val="tx1"/>
                </a:solidFill>
              </a:rPr>
              <a:t>user’s</a:t>
            </a:r>
            <a:r>
              <a:rPr lang="it-IT" sz="1600" dirty="0">
                <a:solidFill>
                  <a:schemeClr val="tx1"/>
                </a:solidFill>
              </a:rPr>
              <a:t> Agenda. </a:t>
            </a:r>
          </a:p>
          <a:p>
            <a:pPr algn="just"/>
            <a:r>
              <a:rPr lang="it-IT" sz="1600" b="1" dirty="0" err="1">
                <a:solidFill>
                  <a:schemeClr val="tx1"/>
                </a:solidFill>
              </a:rPr>
              <a:t>StateControl</a:t>
            </a:r>
            <a:r>
              <a:rPr lang="it-IT" sz="1600" b="1" dirty="0">
                <a:solidFill>
                  <a:schemeClr val="tx1"/>
                </a:solidFill>
              </a:rPr>
              <a:t>: t</a:t>
            </a:r>
            <a:r>
              <a:rPr lang="it-IT" sz="1600" dirty="0">
                <a:solidFill>
                  <a:schemeClr val="tx1"/>
                </a:solidFill>
              </a:rPr>
              <a: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needed</a:t>
            </a:r>
            <a:r>
              <a:rPr lang="it-IT" sz="1600" dirty="0">
                <a:solidFill>
                  <a:schemeClr val="tx1"/>
                </a:solidFill>
              </a:rPr>
              <a:t> by the user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 </a:t>
            </a:r>
          </a:p>
          <a:p>
            <a:pPr algn="just"/>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a:solidFill>
                  <a:schemeClr val="tx1"/>
                </a:solidFill>
              </a:rPr>
              <a:t>Compute the </a:t>
            </a:r>
            <a:r>
              <a:rPr lang="it-IT" sz="1600" dirty="0" err="1">
                <a:solidFill>
                  <a:schemeClr val="tx1"/>
                </a:solidFill>
              </a:rPr>
              <a:t>percentage</a:t>
            </a:r>
            <a:r>
              <a:rPr lang="it-IT" sz="1600" dirty="0">
                <a:solidFill>
                  <a:schemeClr val="tx1"/>
                </a:solidFill>
              </a:rPr>
              <a:t> of </a:t>
            </a:r>
            <a:r>
              <a:rPr lang="it-IT" sz="1600" dirty="0" err="1">
                <a:solidFill>
                  <a:schemeClr val="tx1"/>
                </a:solidFill>
              </a:rPr>
              <a:t>battery</a:t>
            </a:r>
            <a:r>
              <a:rPr lang="it-IT" sz="1600" dirty="0">
                <a:solidFill>
                  <a:schemeClr val="tx1"/>
                </a:solidFill>
              </a:rPr>
              <a:t> </a:t>
            </a:r>
            <a:r>
              <a:rPr lang="it-IT" sz="1600" dirty="0" err="1">
                <a:solidFill>
                  <a:schemeClr val="tx1"/>
                </a:solidFill>
              </a:rPr>
              <a:t>necessary</a:t>
            </a:r>
            <a:r>
              <a:rPr lang="it-IT" sz="1600" dirty="0">
                <a:solidFill>
                  <a:schemeClr val="tx1"/>
                </a:solidFill>
              </a:rPr>
              <a:t> for the users </a:t>
            </a:r>
            <a:r>
              <a:rPr lang="it-IT" sz="1600" dirty="0" err="1">
                <a:solidFill>
                  <a:schemeClr val="tx1"/>
                </a:solidFill>
              </a:rPr>
              <a:t>during</a:t>
            </a:r>
            <a:r>
              <a:rPr lang="it-IT" sz="1600" dirty="0">
                <a:solidFill>
                  <a:schemeClr val="tx1"/>
                </a:solidFill>
              </a:rPr>
              <a:t> </a:t>
            </a:r>
            <a:r>
              <a:rPr lang="it-IT" sz="1600" dirty="0" err="1">
                <a:solidFill>
                  <a:schemeClr val="tx1"/>
                </a:solidFill>
              </a:rPr>
              <a:t>this</a:t>
            </a:r>
            <a:r>
              <a:rPr lang="it-IT" sz="1600" dirty="0">
                <a:solidFill>
                  <a:schemeClr val="tx1"/>
                </a:solidFill>
              </a:rPr>
              <a:t> day, </a:t>
            </a:r>
            <a:r>
              <a:rPr lang="it-IT" sz="1600" dirty="0" err="1">
                <a:solidFill>
                  <a:schemeClr val="tx1"/>
                </a:solidFill>
              </a:rPr>
              <a:t>according</a:t>
            </a:r>
            <a:r>
              <a:rPr lang="it-IT" sz="1600" dirty="0">
                <a:solidFill>
                  <a:schemeClr val="tx1"/>
                </a:solidFill>
              </a:rPr>
              <a:t> to the </a:t>
            </a:r>
            <a:r>
              <a:rPr lang="it-IT" sz="1600" dirty="0" err="1">
                <a:solidFill>
                  <a:schemeClr val="tx1"/>
                </a:solidFill>
              </a:rPr>
              <a:t>battery</a:t>
            </a:r>
            <a:r>
              <a:rPr lang="it-IT" sz="1600" dirty="0">
                <a:solidFill>
                  <a:schemeClr val="tx1"/>
                </a:solidFill>
              </a:rPr>
              <a:t> </a:t>
            </a:r>
            <a:r>
              <a:rPr lang="it-IT" sz="1600" dirty="0" err="1">
                <a:solidFill>
                  <a:schemeClr val="tx1"/>
                </a:solidFill>
              </a:rPr>
              <a:t>characteristics</a:t>
            </a:r>
            <a:r>
              <a:rPr lang="it-IT" sz="1600" dirty="0">
                <a:solidFill>
                  <a:schemeClr val="tx1"/>
                </a:solidFill>
              </a:rPr>
              <a:t> and the personal commitments.</a:t>
            </a:r>
          </a:p>
        </p:txBody>
      </p:sp>
      <p:pic>
        <p:nvPicPr>
          <p:cNvPr id="21" name="Picture 20">
            <a:extLst>
              <a:ext uri="{FF2B5EF4-FFF2-40B4-BE49-F238E27FC236}">
                <a16:creationId xmlns:a16="http://schemas.microsoft.com/office/drawing/2014/main" id="{C4167EED-0728-42D1-9CD4-4402FDF15A9B}"/>
              </a:ext>
            </a:extLst>
          </p:cNvPr>
          <p:cNvPicPr>
            <a:picLocks noChangeAspect="1"/>
          </p:cNvPicPr>
          <p:nvPr/>
        </p:nvPicPr>
        <p:blipFill>
          <a:blip r:embed="rId2"/>
          <a:stretch>
            <a:fillRect/>
          </a:stretch>
        </p:blipFill>
        <p:spPr>
          <a:xfrm>
            <a:off x="3898759" y="1441119"/>
            <a:ext cx="5299071" cy="3598471"/>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81EFD652-A0A3-408B-A985-AAEADA2C04B6}"/>
              </a:ext>
            </a:extLst>
          </p:cNvPr>
          <p:cNvPicPr>
            <a:picLocks noChangeAspect="1"/>
          </p:cNvPicPr>
          <p:nvPr/>
        </p:nvPicPr>
        <p:blipFill rotWithShape="1">
          <a:blip r:embed="rId3"/>
          <a:srcRect r="5232" b="13060"/>
          <a:stretch/>
        </p:blipFill>
        <p:spPr>
          <a:xfrm>
            <a:off x="6096000" y="5319719"/>
            <a:ext cx="2949757" cy="749387"/>
          </a:xfrm>
          <a:prstGeom prst="rect">
            <a:avLst/>
          </a:prstGeom>
          <a:ln w="28575">
            <a:solidFill>
              <a:schemeClr val="accent2"/>
            </a:solidFill>
          </a:ln>
        </p:spPr>
      </p:pic>
      <p:cxnSp>
        <p:nvCxnSpPr>
          <p:cNvPr id="43" name="Straight Arrow Connector 42">
            <a:extLst>
              <a:ext uri="{FF2B5EF4-FFF2-40B4-BE49-F238E27FC236}">
                <a16:creationId xmlns:a16="http://schemas.microsoft.com/office/drawing/2014/main" id="{5DDCA51A-D956-4E7A-AADC-D3B4E7EFA53E}"/>
              </a:ext>
            </a:extLst>
          </p:cNvPr>
          <p:cNvCxnSpPr>
            <a:cxnSpLocks/>
            <a:endCxn id="23" idx="0"/>
          </p:cNvCxnSpPr>
          <p:nvPr/>
        </p:nvCxnSpPr>
        <p:spPr>
          <a:xfrm>
            <a:off x="7570879" y="4966447"/>
            <a:ext cx="0" cy="3532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40816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7A39-3120-BDEA-2583-D46E27C1035A}"/>
              </a:ext>
            </a:extLst>
          </p:cNvPr>
          <p:cNvSpPr>
            <a:spLocks noGrp="1"/>
          </p:cNvSpPr>
          <p:nvPr>
            <p:ph type="title"/>
          </p:nvPr>
        </p:nvSpPr>
        <p:spPr/>
        <p:txBody>
          <a:bodyPr/>
          <a:lstStyle/>
          <a:p>
            <a:pPr algn="ctr"/>
            <a:r>
              <a:rPr lang="it-IT" dirty="0"/>
              <a:t>State Control</a:t>
            </a:r>
          </a:p>
        </p:txBody>
      </p:sp>
      <p:sp>
        <p:nvSpPr>
          <p:cNvPr id="3" name="Content Placeholder 5">
            <a:extLst>
              <a:ext uri="{FF2B5EF4-FFF2-40B4-BE49-F238E27FC236}">
                <a16:creationId xmlns:a16="http://schemas.microsoft.com/office/drawing/2014/main" id="{F48AAC8E-E9C6-4153-A9A1-CEF7920A75A6}"/>
              </a:ext>
            </a:extLst>
          </p:cNvPr>
          <p:cNvSpPr txBox="1">
            <a:spLocks/>
          </p:cNvSpPr>
          <p:nvPr/>
        </p:nvSpPr>
        <p:spPr>
          <a:xfrm>
            <a:off x="277905" y="1270000"/>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with:</a:t>
            </a:r>
          </a:p>
          <a:p>
            <a:pPr algn="just"/>
            <a:r>
              <a:rPr lang="it-IT" sz="1600" b="1" dirty="0" err="1">
                <a:solidFill>
                  <a:schemeClr val="tx1"/>
                </a:solidFill>
              </a:rPr>
              <a:t>Sensors</a:t>
            </a:r>
            <a:r>
              <a:rPr lang="it-IT" sz="1600" b="1" dirty="0">
                <a:solidFill>
                  <a:schemeClr val="tx1"/>
                </a:solidFill>
              </a:rPr>
              <a:t>:</a:t>
            </a:r>
            <a:r>
              <a:rPr lang="it-IT" sz="1600" dirty="0">
                <a:solidFill>
                  <a:schemeClr val="tx1"/>
                </a:solidFill>
              </a:rPr>
              <a:t> to </a:t>
            </a:r>
            <a:r>
              <a:rPr lang="it-IT" sz="1600" dirty="0" err="1">
                <a:solidFill>
                  <a:schemeClr val="tx1"/>
                </a:solidFill>
              </a:rPr>
              <a:t>retrieve</a:t>
            </a:r>
            <a:r>
              <a:rPr lang="it-IT" sz="1600" dirty="0">
                <a:solidFill>
                  <a:schemeClr val="tx1"/>
                </a:solidFill>
              </a:rPr>
              <a:t> information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 and general information. </a:t>
            </a:r>
          </a:p>
          <a:p>
            <a:pPr algn="just"/>
            <a:r>
              <a:rPr lang="it-IT" sz="1600" b="1" dirty="0" err="1">
                <a:solidFill>
                  <a:schemeClr val="tx1"/>
                </a:solidFill>
              </a:rPr>
              <a:t>TelegramBot</a:t>
            </a:r>
            <a:r>
              <a:rPr lang="it-IT" sz="1600" b="1" dirty="0">
                <a:solidFill>
                  <a:schemeClr val="tx1"/>
                </a:solidFill>
              </a:rPr>
              <a:t>: </a:t>
            </a:r>
            <a:r>
              <a:rPr lang="it-IT" sz="1600" dirty="0">
                <a:solidFill>
                  <a:schemeClr val="tx1"/>
                </a:solidFill>
              </a:rPr>
              <a:t>to </a:t>
            </a:r>
            <a:r>
              <a:rPr lang="it-IT" sz="1600" dirty="0" err="1">
                <a:solidFill>
                  <a:schemeClr val="tx1"/>
                </a:solidFill>
              </a:rPr>
              <a:t>send</a:t>
            </a:r>
            <a:r>
              <a:rPr lang="it-IT" sz="1600" dirty="0">
                <a:solidFill>
                  <a:schemeClr val="tx1"/>
                </a:solidFill>
              </a:rPr>
              <a:t> </a:t>
            </a:r>
            <a:r>
              <a:rPr lang="it-IT" sz="1600" dirty="0" err="1">
                <a:solidFill>
                  <a:schemeClr val="tx1"/>
                </a:solidFill>
              </a:rPr>
              <a:t>AlertSMS</a:t>
            </a:r>
            <a:r>
              <a:rPr lang="it-IT" sz="1600" dirty="0">
                <a:solidFill>
                  <a:schemeClr val="tx1"/>
                </a:solidFill>
              </a:rPr>
              <a:t>, in case </a:t>
            </a:r>
            <a:r>
              <a:rPr lang="it-IT" sz="1600" dirty="0" err="1">
                <a:solidFill>
                  <a:schemeClr val="tx1"/>
                </a:solidFill>
              </a:rPr>
              <a:t>it</a:t>
            </a:r>
            <a:r>
              <a:rPr lang="it-IT" sz="1600" dirty="0">
                <a:solidFill>
                  <a:schemeClr val="tx1"/>
                </a:solidFill>
              </a:rPr>
              <a:t> </a:t>
            </a:r>
            <a:r>
              <a:rPr lang="it-IT" sz="1600" dirty="0" err="1">
                <a:solidFill>
                  <a:schemeClr val="tx1"/>
                </a:solidFill>
              </a:rPr>
              <a:t>may</a:t>
            </a:r>
            <a:r>
              <a:rPr lang="it-IT" sz="1600" dirty="0">
                <a:solidFill>
                  <a:schemeClr val="tx1"/>
                </a:solidFill>
              </a:rPr>
              <a:t> be </a:t>
            </a:r>
            <a:r>
              <a:rPr lang="it-IT" sz="1600" dirty="0" err="1">
                <a:solidFill>
                  <a:schemeClr val="tx1"/>
                </a:solidFill>
              </a:rPr>
              <a:t>necessary</a:t>
            </a:r>
            <a:r>
              <a:rPr lang="it-IT" sz="1600" dirty="0">
                <a:solidFill>
                  <a:schemeClr val="tx1"/>
                </a:solidFill>
              </a:rPr>
              <a:t>.</a:t>
            </a:r>
          </a:p>
          <a:p>
            <a:pPr algn="just"/>
            <a:r>
              <a:rPr lang="it-IT" sz="1600" b="1" dirty="0">
                <a:solidFill>
                  <a:schemeClr val="tx1"/>
                </a:solidFill>
              </a:rPr>
              <a:t>Agenda Control Strategy: </a:t>
            </a:r>
            <a:r>
              <a:rPr lang="it-IT" sz="1600" dirty="0">
                <a:solidFill>
                  <a:schemeClr val="tx1"/>
                </a:solidFill>
              </a:rPr>
              <a:t>to </a:t>
            </a:r>
            <a:r>
              <a:rPr lang="it-IT" sz="1600" dirty="0" err="1">
                <a:solidFill>
                  <a:schemeClr val="tx1"/>
                </a:solidFill>
              </a:rPr>
              <a:t>retrieve</a:t>
            </a:r>
            <a:r>
              <a:rPr lang="it-IT" sz="1600" dirty="0">
                <a:solidFill>
                  <a:schemeClr val="tx1"/>
                </a:solidFill>
              </a:rPr>
              <a:t> information in case the </a:t>
            </a:r>
            <a:r>
              <a:rPr lang="it-IT" sz="1600" dirty="0" err="1">
                <a:solidFill>
                  <a:schemeClr val="tx1"/>
                </a:solidFill>
              </a:rPr>
              <a:t>number</a:t>
            </a:r>
            <a:r>
              <a:rPr lang="it-IT" sz="1600" dirty="0">
                <a:solidFill>
                  <a:schemeClr val="tx1"/>
                </a:solidFill>
              </a:rPr>
              <a:t> of </a:t>
            </a:r>
            <a:r>
              <a:rPr lang="it-IT" sz="1600" dirty="0" err="1">
                <a:solidFill>
                  <a:schemeClr val="tx1"/>
                </a:solidFill>
              </a:rPr>
              <a:t>kilometers</a:t>
            </a:r>
            <a:r>
              <a:rPr lang="it-IT" sz="1600" dirty="0">
                <a:solidFill>
                  <a:schemeClr val="tx1"/>
                </a:solidFill>
              </a:rPr>
              <a:t> </a:t>
            </a:r>
            <a:r>
              <a:rPr lang="it-IT" sz="1600" dirty="0" err="1">
                <a:solidFill>
                  <a:schemeClr val="tx1"/>
                </a:solidFill>
              </a:rPr>
              <a:t>is</a:t>
            </a:r>
            <a:r>
              <a:rPr lang="it-IT" sz="1600" dirty="0">
                <a:solidFill>
                  <a:schemeClr val="tx1"/>
                </a:solidFill>
              </a:rPr>
              <a:t> </a:t>
            </a:r>
            <a:r>
              <a:rPr lang="it-IT" sz="1600" dirty="0" err="1">
                <a:solidFill>
                  <a:schemeClr val="tx1"/>
                </a:solidFill>
              </a:rPr>
              <a:t>too</a:t>
            </a:r>
            <a:r>
              <a:rPr lang="it-IT" sz="1600" dirty="0">
                <a:solidFill>
                  <a:schemeClr val="tx1"/>
                </a:solidFill>
              </a:rPr>
              <a:t> high for a single </a:t>
            </a:r>
            <a:r>
              <a:rPr lang="it-IT" sz="1600" dirty="0" err="1">
                <a:solidFill>
                  <a:schemeClr val="tx1"/>
                </a:solidFill>
              </a:rPr>
              <a:t>recharge</a:t>
            </a:r>
            <a:r>
              <a:rPr lang="it-IT" sz="1600" dirty="0">
                <a:solidFill>
                  <a:schemeClr val="tx1"/>
                </a:solidFill>
              </a:rPr>
              <a:t> </a:t>
            </a:r>
            <a:r>
              <a:rPr lang="it-IT" sz="1600" dirty="0" err="1">
                <a:solidFill>
                  <a:schemeClr val="tx1"/>
                </a:solidFill>
              </a:rPr>
              <a:t>cycle</a:t>
            </a:r>
            <a:r>
              <a:rPr lang="it-IT" sz="1600" dirty="0">
                <a:solidFill>
                  <a:schemeClr val="tx1"/>
                </a:solidFill>
              </a:rPr>
              <a:t>.  </a:t>
            </a:r>
            <a:endParaRPr lang="it-IT" sz="1600" b="1" dirty="0">
              <a:solidFill>
                <a:schemeClr val="tx1"/>
              </a:solidFill>
            </a:endParaRPr>
          </a:p>
          <a:p>
            <a:pPr algn="just"/>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Send</a:t>
            </a:r>
            <a:r>
              <a:rPr lang="it-IT" sz="1600" dirty="0">
                <a:solidFill>
                  <a:schemeClr val="tx1"/>
                </a:solidFill>
              </a:rPr>
              <a:t> </a:t>
            </a:r>
            <a:r>
              <a:rPr lang="it-IT" sz="1600" dirty="0" err="1">
                <a:solidFill>
                  <a:schemeClr val="tx1"/>
                </a:solidFill>
              </a:rPr>
              <a:t>Alert</a:t>
            </a:r>
            <a:r>
              <a:rPr lang="it-IT" sz="1600" dirty="0">
                <a:solidFill>
                  <a:schemeClr val="tx1"/>
                </a:solidFill>
              </a:rPr>
              <a:t> SMS to the user, </a:t>
            </a:r>
            <a:r>
              <a:rPr lang="it-IT" sz="1600" dirty="0" err="1">
                <a:solidFill>
                  <a:schemeClr val="tx1"/>
                </a:solidFill>
              </a:rPr>
              <a:t>about</a:t>
            </a:r>
            <a:r>
              <a:rPr lang="it-IT" sz="1600" dirty="0">
                <a:solidFill>
                  <a:schemeClr val="tx1"/>
                </a:solidFill>
              </a:rPr>
              <a:t> the status of the </a:t>
            </a:r>
            <a:r>
              <a:rPr lang="it-IT" sz="1600" dirty="0" err="1">
                <a:solidFill>
                  <a:schemeClr val="tx1"/>
                </a:solidFill>
              </a:rPr>
              <a:t>battery</a:t>
            </a:r>
            <a:r>
              <a:rPr lang="it-IT" sz="1600" dirty="0">
                <a:solidFill>
                  <a:schemeClr val="tx1"/>
                </a:solidFill>
              </a:rPr>
              <a:t>.</a:t>
            </a:r>
          </a:p>
        </p:txBody>
      </p:sp>
      <p:sp>
        <p:nvSpPr>
          <p:cNvPr id="5" name="TextBox 4">
            <a:extLst>
              <a:ext uri="{FF2B5EF4-FFF2-40B4-BE49-F238E27FC236}">
                <a16:creationId xmlns:a16="http://schemas.microsoft.com/office/drawing/2014/main" id="{1BE1382B-179E-4B2A-85DC-A29B7FD8F2AC}"/>
              </a:ext>
            </a:extLst>
          </p:cNvPr>
          <p:cNvSpPr txBox="1"/>
          <p:nvPr/>
        </p:nvSpPr>
        <p:spPr>
          <a:xfrm>
            <a:off x="5914212" y="1651879"/>
            <a:ext cx="2225738" cy="646331"/>
          </a:xfrm>
          <a:custGeom>
            <a:avLst/>
            <a:gdLst>
              <a:gd name="connsiteX0" fmla="*/ 0 w 2225738"/>
              <a:gd name="connsiteY0" fmla="*/ 0 h 646331"/>
              <a:gd name="connsiteX1" fmla="*/ 534177 w 2225738"/>
              <a:gd name="connsiteY1" fmla="*/ 0 h 646331"/>
              <a:gd name="connsiteX2" fmla="*/ 1023839 w 2225738"/>
              <a:gd name="connsiteY2" fmla="*/ 0 h 646331"/>
              <a:gd name="connsiteX3" fmla="*/ 1624789 w 2225738"/>
              <a:gd name="connsiteY3" fmla="*/ 0 h 646331"/>
              <a:gd name="connsiteX4" fmla="*/ 2225738 w 2225738"/>
              <a:gd name="connsiteY4" fmla="*/ 0 h 646331"/>
              <a:gd name="connsiteX5" fmla="*/ 2225738 w 2225738"/>
              <a:gd name="connsiteY5" fmla="*/ 646331 h 646331"/>
              <a:gd name="connsiteX6" fmla="*/ 1713818 w 2225738"/>
              <a:gd name="connsiteY6" fmla="*/ 646331 h 646331"/>
              <a:gd name="connsiteX7" fmla="*/ 1201899 w 2225738"/>
              <a:gd name="connsiteY7" fmla="*/ 646331 h 646331"/>
              <a:gd name="connsiteX8" fmla="*/ 600949 w 2225738"/>
              <a:gd name="connsiteY8" fmla="*/ 646331 h 646331"/>
              <a:gd name="connsiteX9" fmla="*/ 0 w 2225738"/>
              <a:gd name="connsiteY9" fmla="*/ 646331 h 646331"/>
              <a:gd name="connsiteX10" fmla="*/ 0 w 2225738"/>
              <a:gd name="connsiteY10"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5738" h="646331" extrusionOk="0">
                <a:moveTo>
                  <a:pt x="0" y="0"/>
                </a:moveTo>
                <a:cubicBezTo>
                  <a:pt x="117058" y="-26546"/>
                  <a:pt x="367199" y="21543"/>
                  <a:pt x="534177" y="0"/>
                </a:cubicBezTo>
                <a:cubicBezTo>
                  <a:pt x="701155" y="-21543"/>
                  <a:pt x="847167" y="-5472"/>
                  <a:pt x="1023839" y="0"/>
                </a:cubicBezTo>
                <a:cubicBezTo>
                  <a:pt x="1200511" y="5472"/>
                  <a:pt x="1411574" y="-16462"/>
                  <a:pt x="1624789" y="0"/>
                </a:cubicBezTo>
                <a:cubicBezTo>
                  <a:pt x="1838004" y="16462"/>
                  <a:pt x="1993235" y="22968"/>
                  <a:pt x="2225738" y="0"/>
                </a:cubicBezTo>
                <a:cubicBezTo>
                  <a:pt x="2256694" y="233906"/>
                  <a:pt x="2248514" y="437436"/>
                  <a:pt x="2225738" y="646331"/>
                </a:cubicBezTo>
                <a:cubicBezTo>
                  <a:pt x="2034758" y="634014"/>
                  <a:pt x="1900816" y="627648"/>
                  <a:pt x="1713818" y="646331"/>
                </a:cubicBezTo>
                <a:cubicBezTo>
                  <a:pt x="1526820" y="665014"/>
                  <a:pt x="1345189" y="638800"/>
                  <a:pt x="1201899" y="646331"/>
                </a:cubicBezTo>
                <a:cubicBezTo>
                  <a:pt x="1058609" y="653862"/>
                  <a:pt x="769087" y="642455"/>
                  <a:pt x="600949" y="646331"/>
                </a:cubicBezTo>
                <a:cubicBezTo>
                  <a:pt x="432811" y="650208"/>
                  <a:pt x="168293" y="620958"/>
                  <a:pt x="0" y="646331"/>
                </a:cubicBezTo>
                <a:cubicBezTo>
                  <a:pt x="-11696" y="394072"/>
                  <a:pt x="-16628" y="198448"/>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Vehicle</a:t>
            </a:r>
            <a:r>
              <a:rPr lang="it-IT" dirty="0"/>
              <a:t> </a:t>
            </a:r>
            <a:r>
              <a:rPr lang="it-IT" dirty="0" err="1"/>
              <a:t>present</a:t>
            </a:r>
            <a:r>
              <a:rPr lang="it-IT" dirty="0"/>
              <a:t> in </a:t>
            </a:r>
            <a:r>
              <a:rPr lang="it-IT" dirty="0" err="1"/>
              <a:t>charge</a:t>
            </a:r>
            <a:r>
              <a:rPr lang="it-IT" dirty="0"/>
              <a:t> station</a:t>
            </a:r>
          </a:p>
        </p:txBody>
      </p:sp>
      <p:sp>
        <p:nvSpPr>
          <p:cNvPr id="6" name="TextBox 5">
            <a:extLst>
              <a:ext uri="{FF2B5EF4-FFF2-40B4-BE49-F238E27FC236}">
                <a16:creationId xmlns:a16="http://schemas.microsoft.com/office/drawing/2014/main" id="{84C8C874-EB55-44E9-813C-502BFE3AB0A3}"/>
              </a:ext>
            </a:extLst>
          </p:cNvPr>
          <p:cNvSpPr txBox="1"/>
          <p:nvPr/>
        </p:nvSpPr>
        <p:spPr>
          <a:xfrm>
            <a:off x="8247526" y="2554061"/>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44450" cap="rnd">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Temperature of the </a:t>
            </a:r>
            <a:r>
              <a:rPr lang="it-IT" dirty="0" err="1"/>
              <a:t>battery</a:t>
            </a:r>
            <a:r>
              <a:rPr lang="it-IT" dirty="0"/>
              <a:t>. </a:t>
            </a:r>
          </a:p>
        </p:txBody>
      </p:sp>
      <p:sp>
        <p:nvSpPr>
          <p:cNvPr id="7" name="TextBox 6">
            <a:extLst>
              <a:ext uri="{FF2B5EF4-FFF2-40B4-BE49-F238E27FC236}">
                <a16:creationId xmlns:a16="http://schemas.microsoft.com/office/drawing/2014/main" id="{7A8995C2-6518-4B76-9FC6-D816D2F37CF6}"/>
              </a:ext>
            </a:extLst>
          </p:cNvPr>
          <p:cNvSpPr txBox="1"/>
          <p:nvPr/>
        </p:nvSpPr>
        <p:spPr>
          <a:xfrm>
            <a:off x="4566864" y="2877226"/>
            <a:ext cx="2026023" cy="646331"/>
          </a:xfrm>
          <a:custGeom>
            <a:avLst/>
            <a:gdLst>
              <a:gd name="connsiteX0" fmla="*/ 0 w 2026023"/>
              <a:gd name="connsiteY0" fmla="*/ 0 h 646331"/>
              <a:gd name="connsiteX1" fmla="*/ 655081 w 2026023"/>
              <a:gd name="connsiteY1" fmla="*/ 0 h 646331"/>
              <a:gd name="connsiteX2" fmla="*/ 1269641 w 2026023"/>
              <a:gd name="connsiteY2" fmla="*/ 0 h 646331"/>
              <a:gd name="connsiteX3" fmla="*/ 2026023 w 2026023"/>
              <a:gd name="connsiteY3" fmla="*/ 0 h 646331"/>
              <a:gd name="connsiteX4" fmla="*/ 2026023 w 2026023"/>
              <a:gd name="connsiteY4" fmla="*/ 646331 h 646331"/>
              <a:gd name="connsiteX5" fmla="*/ 1391202 w 2026023"/>
              <a:gd name="connsiteY5" fmla="*/ 646331 h 646331"/>
              <a:gd name="connsiteX6" fmla="*/ 675341 w 2026023"/>
              <a:gd name="connsiteY6" fmla="*/ 646331 h 646331"/>
              <a:gd name="connsiteX7" fmla="*/ 0 w 2026023"/>
              <a:gd name="connsiteY7" fmla="*/ 646331 h 646331"/>
              <a:gd name="connsiteX8" fmla="*/ 0 w 2026023"/>
              <a:gd name="connsiteY8"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023" h="646331"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2988" y="174446"/>
                  <a:pt x="2013066" y="454538"/>
                  <a:pt x="2026023" y="646331"/>
                </a:cubicBezTo>
                <a:cubicBezTo>
                  <a:pt x="1874145" y="619945"/>
                  <a:pt x="1518870" y="652903"/>
                  <a:pt x="1391202" y="646331"/>
                </a:cubicBezTo>
                <a:cubicBezTo>
                  <a:pt x="1263534" y="639759"/>
                  <a:pt x="847448" y="645103"/>
                  <a:pt x="675341" y="646331"/>
                </a:cubicBezTo>
                <a:cubicBezTo>
                  <a:pt x="503234" y="647559"/>
                  <a:pt x="135843" y="639285"/>
                  <a:pt x="0" y="646331"/>
                </a:cubicBezTo>
                <a:cubicBezTo>
                  <a:pt x="-31026" y="499526"/>
                  <a:pt x="22584" y="20404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err="1"/>
              <a:t>Percentage</a:t>
            </a:r>
            <a:r>
              <a:rPr lang="it-IT" dirty="0"/>
              <a:t> of </a:t>
            </a:r>
            <a:r>
              <a:rPr lang="it-IT" dirty="0" err="1"/>
              <a:t>battery</a:t>
            </a:r>
            <a:r>
              <a:rPr lang="it-IT" dirty="0"/>
              <a:t> </a:t>
            </a:r>
            <a:r>
              <a:rPr lang="it-IT" dirty="0" err="1"/>
              <a:t>too</a:t>
            </a:r>
            <a:r>
              <a:rPr lang="it-IT" dirty="0"/>
              <a:t> low</a:t>
            </a:r>
          </a:p>
        </p:txBody>
      </p:sp>
      <p:sp>
        <p:nvSpPr>
          <p:cNvPr id="11" name="TextBox 10">
            <a:extLst>
              <a:ext uri="{FF2B5EF4-FFF2-40B4-BE49-F238E27FC236}">
                <a16:creationId xmlns:a16="http://schemas.microsoft.com/office/drawing/2014/main" id="{DFCFF9A6-2DEB-4155-B2B7-BA24EF46005D}"/>
              </a:ext>
            </a:extLst>
          </p:cNvPr>
          <p:cNvSpPr txBox="1"/>
          <p:nvPr/>
        </p:nvSpPr>
        <p:spPr>
          <a:xfrm>
            <a:off x="7027081" y="3916548"/>
            <a:ext cx="2026023" cy="923330"/>
          </a:xfrm>
          <a:custGeom>
            <a:avLst/>
            <a:gdLst>
              <a:gd name="connsiteX0" fmla="*/ 0 w 2026023"/>
              <a:gd name="connsiteY0" fmla="*/ 0 h 923330"/>
              <a:gd name="connsiteX1" fmla="*/ 655081 w 2026023"/>
              <a:gd name="connsiteY1" fmla="*/ 0 h 923330"/>
              <a:gd name="connsiteX2" fmla="*/ 1269641 w 2026023"/>
              <a:gd name="connsiteY2" fmla="*/ 0 h 923330"/>
              <a:gd name="connsiteX3" fmla="*/ 2026023 w 2026023"/>
              <a:gd name="connsiteY3" fmla="*/ 0 h 923330"/>
              <a:gd name="connsiteX4" fmla="*/ 2026023 w 2026023"/>
              <a:gd name="connsiteY4" fmla="*/ 452432 h 923330"/>
              <a:gd name="connsiteX5" fmla="*/ 2026023 w 2026023"/>
              <a:gd name="connsiteY5" fmla="*/ 923330 h 923330"/>
              <a:gd name="connsiteX6" fmla="*/ 1391202 w 2026023"/>
              <a:gd name="connsiteY6" fmla="*/ 923330 h 923330"/>
              <a:gd name="connsiteX7" fmla="*/ 756382 w 2026023"/>
              <a:gd name="connsiteY7" fmla="*/ 923330 h 923330"/>
              <a:gd name="connsiteX8" fmla="*/ 0 w 2026023"/>
              <a:gd name="connsiteY8" fmla="*/ 923330 h 923330"/>
              <a:gd name="connsiteX9" fmla="*/ 0 w 2026023"/>
              <a:gd name="connsiteY9" fmla="*/ 489365 h 923330"/>
              <a:gd name="connsiteX10" fmla="*/ 0 w 2026023"/>
              <a:gd name="connsiteY10"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6023" h="923330" extrusionOk="0">
                <a:moveTo>
                  <a:pt x="0" y="0"/>
                </a:moveTo>
                <a:cubicBezTo>
                  <a:pt x="140532" y="-8925"/>
                  <a:pt x="484232" y="6002"/>
                  <a:pt x="655081" y="0"/>
                </a:cubicBezTo>
                <a:cubicBezTo>
                  <a:pt x="825930" y="-6002"/>
                  <a:pt x="995695" y="25905"/>
                  <a:pt x="1269641" y="0"/>
                </a:cubicBezTo>
                <a:cubicBezTo>
                  <a:pt x="1543587" y="-25905"/>
                  <a:pt x="1817510" y="-22367"/>
                  <a:pt x="2026023" y="0"/>
                </a:cubicBezTo>
                <a:cubicBezTo>
                  <a:pt x="2036227" y="150931"/>
                  <a:pt x="2036365" y="351520"/>
                  <a:pt x="2026023" y="452432"/>
                </a:cubicBezTo>
                <a:cubicBezTo>
                  <a:pt x="2015681" y="553344"/>
                  <a:pt x="2046228" y="767503"/>
                  <a:pt x="2026023" y="923330"/>
                </a:cubicBezTo>
                <a:cubicBezTo>
                  <a:pt x="1824029" y="923601"/>
                  <a:pt x="1529174" y="954505"/>
                  <a:pt x="1391202" y="923330"/>
                </a:cubicBezTo>
                <a:cubicBezTo>
                  <a:pt x="1253230" y="892155"/>
                  <a:pt x="932726" y="918800"/>
                  <a:pt x="756382" y="923330"/>
                </a:cubicBezTo>
                <a:cubicBezTo>
                  <a:pt x="580038" y="927860"/>
                  <a:pt x="309775" y="938791"/>
                  <a:pt x="0" y="923330"/>
                </a:cubicBezTo>
                <a:cubicBezTo>
                  <a:pt x="-15011" y="782008"/>
                  <a:pt x="5375" y="606538"/>
                  <a:pt x="0" y="489365"/>
                </a:cubicBezTo>
                <a:cubicBezTo>
                  <a:pt x="-5375" y="372192"/>
                  <a:pt x="5879" y="136234"/>
                  <a:pt x="0" y="0"/>
                </a:cubicBezTo>
                <a:close/>
              </a:path>
            </a:pathLst>
          </a:custGeom>
          <a:noFill/>
          <a:ln w="38100">
            <a:solidFill>
              <a:schemeClr val="accent2"/>
            </a:solidFill>
            <a:prstDash val="lgDash"/>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it-IT" dirty="0"/>
              <a:t>Km </a:t>
            </a:r>
            <a:r>
              <a:rPr lang="it-IT" dirty="0" err="1"/>
              <a:t>necessary</a:t>
            </a:r>
            <a:r>
              <a:rPr lang="it-IT" dirty="0"/>
              <a:t> more </a:t>
            </a:r>
            <a:r>
              <a:rPr lang="it-IT" dirty="0" err="1"/>
              <a:t>than</a:t>
            </a:r>
            <a:r>
              <a:rPr lang="it-IT" dirty="0"/>
              <a:t> </a:t>
            </a:r>
            <a:r>
              <a:rPr lang="it-IT" dirty="0" err="1"/>
              <a:t>autonomy</a:t>
            </a:r>
            <a:r>
              <a:rPr lang="it-IT" dirty="0"/>
              <a:t> </a:t>
            </a:r>
          </a:p>
        </p:txBody>
      </p:sp>
    </p:spTree>
    <p:extLst>
      <p:ext uri="{BB962C8B-B14F-4D97-AF65-F5344CB8AC3E}">
        <p14:creationId xmlns:p14="http://schemas.microsoft.com/office/powerpoint/2010/main" val="622032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3155-2DEF-DCFE-ADCC-0E413E96D207}"/>
              </a:ext>
            </a:extLst>
          </p:cNvPr>
          <p:cNvSpPr>
            <a:spLocks noGrp="1"/>
          </p:cNvSpPr>
          <p:nvPr>
            <p:ph type="title"/>
          </p:nvPr>
        </p:nvSpPr>
        <p:spPr>
          <a:xfrm>
            <a:off x="677334" y="322730"/>
            <a:ext cx="8596668" cy="770964"/>
          </a:xfrm>
        </p:spPr>
        <p:txBody>
          <a:bodyPr/>
          <a:lstStyle/>
          <a:p>
            <a:pPr algn="ctr"/>
            <a:r>
              <a:rPr lang="it-IT" dirty="0" err="1"/>
              <a:t>Node</a:t>
            </a:r>
            <a:r>
              <a:rPr lang="it-IT" dirty="0"/>
              <a:t>-red</a:t>
            </a:r>
          </a:p>
        </p:txBody>
      </p:sp>
      <p:pic>
        <p:nvPicPr>
          <p:cNvPr id="4" name="Picture 3">
            <a:extLst>
              <a:ext uri="{FF2B5EF4-FFF2-40B4-BE49-F238E27FC236}">
                <a16:creationId xmlns:a16="http://schemas.microsoft.com/office/drawing/2014/main" id="{3B0C8E16-D96E-47E3-87F6-B19D633EB2DE}"/>
              </a:ext>
            </a:extLst>
          </p:cNvPr>
          <p:cNvPicPr>
            <a:picLocks noChangeAspect="1"/>
          </p:cNvPicPr>
          <p:nvPr/>
        </p:nvPicPr>
        <p:blipFill>
          <a:blip r:embed="rId2"/>
          <a:stretch>
            <a:fillRect/>
          </a:stretch>
        </p:blipFill>
        <p:spPr>
          <a:xfrm>
            <a:off x="4799234" y="1267541"/>
            <a:ext cx="5677392" cy="1615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5">
            <a:extLst>
              <a:ext uri="{FF2B5EF4-FFF2-40B4-BE49-F238E27FC236}">
                <a16:creationId xmlns:a16="http://schemas.microsoft.com/office/drawing/2014/main" id="{D3BC2B48-59BF-4B58-8431-06772D86AECB}"/>
              </a:ext>
            </a:extLst>
          </p:cNvPr>
          <p:cNvSpPr txBox="1">
            <a:spLocks/>
          </p:cNvSpPr>
          <p:nvPr/>
        </p:nvSpPr>
        <p:spPr>
          <a:xfrm>
            <a:off x="152400" y="1032042"/>
            <a:ext cx="3854766" cy="570638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Communication</a:t>
            </a:r>
            <a:r>
              <a:rPr lang="it-IT" sz="1600" b="1" dirty="0">
                <a:solidFill>
                  <a:schemeClr val="tx1"/>
                </a:solidFill>
              </a:rPr>
              <a:t> via MQTT with:</a:t>
            </a:r>
          </a:p>
          <a:p>
            <a:pPr algn="just"/>
            <a:r>
              <a:rPr lang="it-IT" sz="1600" b="1" dirty="0" err="1">
                <a:solidFill>
                  <a:schemeClr val="tx1"/>
                </a:solidFill>
              </a:rPr>
              <a:t>Sensors</a:t>
            </a:r>
            <a:r>
              <a:rPr lang="it-IT" sz="1600" b="1" dirty="0">
                <a:solidFill>
                  <a:schemeClr val="tx1"/>
                </a:solidFill>
              </a:rPr>
              <a:t>: </a:t>
            </a:r>
            <a:r>
              <a:rPr lang="it-IT" sz="1600" dirty="0">
                <a:solidFill>
                  <a:schemeClr val="tx1"/>
                </a:solidFill>
              </a:rPr>
              <a:t>to </a:t>
            </a:r>
            <a:r>
              <a:rPr lang="it-IT" sz="1600" dirty="0" err="1">
                <a:solidFill>
                  <a:schemeClr val="tx1"/>
                </a:solidFill>
              </a:rPr>
              <a:t>retrieve</a:t>
            </a:r>
            <a:r>
              <a:rPr lang="it-IT" sz="1600" dirty="0">
                <a:solidFill>
                  <a:schemeClr val="tx1"/>
                </a:solidFill>
              </a:rPr>
              <a:t> the information </a:t>
            </a:r>
            <a:r>
              <a:rPr lang="it-IT" sz="1600" dirty="0" err="1">
                <a:solidFill>
                  <a:schemeClr val="tx1"/>
                </a:solidFill>
              </a:rPr>
              <a:t>that</a:t>
            </a:r>
            <a:r>
              <a:rPr lang="it-IT" sz="1600" dirty="0">
                <a:solidFill>
                  <a:schemeClr val="tx1"/>
                </a:solidFill>
              </a:rPr>
              <a:t> </a:t>
            </a:r>
            <a:r>
              <a:rPr lang="it-IT" sz="1600" dirty="0" err="1">
                <a:solidFill>
                  <a:schemeClr val="tx1"/>
                </a:solidFill>
              </a:rPr>
              <a:t>they</a:t>
            </a:r>
            <a:r>
              <a:rPr lang="it-IT" sz="1600" dirty="0">
                <a:solidFill>
                  <a:schemeClr val="tx1"/>
                </a:solidFill>
              </a:rPr>
              <a:t> </a:t>
            </a:r>
            <a:r>
              <a:rPr lang="it-IT" sz="1600" dirty="0" err="1">
                <a:solidFill>
                  <a:schemeClr val="tx1"/>
                </a:solidFill>
              </a:rPr>
              <a:t>detect</a:t>
            </a:r>
            <a:r>
              <a:rPr lang="it-IT" sz="1600" dirty="0">
                <a:solidFill>
                  <a:schemeClr val="tx1"/>
                </a:solidFill>
              </a:rPr>
              <a:t>.</a:t>
            </a:r>
          </a:p>
          <a:p>
            <a:pPr algn="just"/>
            <a:r>
              <a:rPr lang="it-IT" sz="1600" b="1" dirty="0" err="1">
                <a:solidFill>
                  <a:schemeClr val="tx1"/>
                </a:solidFill>
              </a:rPr>
              <a:t>Actuator</a:t>
            </a:r>
            <a:r>
              <a:rPr lang="it-IT" sz="1600" b="1" dirty="0">
                <a:solidFill>
                  <a:schemeClr val="tx1"/>
                </a:solidFill>
              </a:rPr>
              <a:t> Control Strategy: </a:t>
            </a:r>
            <a:r>
              <a:rPr lang="it-IT" sz="1600" dirty="0">
                <a:solidFill>
                  <a:schemeClr val="tx1"/>
                </a:solidFill>
              </a:rPr>
              <a:t>to </a:t>
            </a:r>
            <a:r>
              <a:rPr lang="it-IT" sz="1600" dirty="0" err="1">
                <a:solidFill>
                  <a:schemeClr val="tx1"/>
                </a:solidFill>
              </a:rPr>
              <a:t>send</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value</a:t>
            </a:r>
            <a:r>
              <a:rPr lang="it-IT" sz="1600" dirty="0">
                <a:solidFill>
                  <a:schemeClr val="tx1"/>
                </a:solidFill>
              </a:rPr>
              <a:t> of the flag </a:t>
            </a:r>
            <a:r>
              <a:rPr lang="it-IT" sz="1600" dirty="0" err="1">
                <a:solidFill>
                  <a:schemeClr val="tx1"/>
                </a:solidFill>
              </a:rPr>
              <a:t>about</a:t>
            </a:r>
            <a:r>
              <a:rPr lang="it-IT" sz="1600" dirty="0">
                <a:solidFill>
                  <a:schemeClr val="tx1"/>
                </a:solidFill>
              </a:rPr>
              <a:t> the </a:t>
            </a:r>
            <a:r>
              <a:rPr lang="it-IT" sz="1600" dirty="0" err="1">
                <a:solidFill>
                  <a:schemeClr val="tx1"/>
                </a:solidFill>
              </a:rPr>
              <a:t>manual</a:t>
            </a:r>
            <a:r>
              <a:rPr lang="it-IT" sz="1600" dirty="0">
                <a:solidFill>
                  <a:schemeClr val="tx1"/>
                </a:solidFill>
              </a:rPr>
              <a:t> </a:t>
            </a:r>
            <a:r>
              <a:rPr lang="it-IT" sz="1600" dirty="0" err="1">
                <a:solidFill>
                  <a:schemeClr val="tx1"/>
                </a:solidFill>
              </a:rPr>
              <a:t>actuation</a:t>
            </a:r>
            <a:r>
              <a:rPr lang="it-IT" sz="1600" dirty="0">
                <a:solidFill>
                  <a:schemeClr val="tx1"/>
                </a:solidFill>
              </a:rPr>
              <a:t>.  </a:t>
            </a:r>
          </a:p>
          <a:p>
            <a:pPr marL="0" indent="0" algn="just">
              <a:buNone/>
            </a:pPr>
            <a:endParaRPr lang="it-IT" sz="1600" b="1" dirty="0">
              <a:solidFill>
                <a:schemeClr val="tx1"/>
              </a:solidFill>
            </a:endParaRPr>
          </a:p>
          <a:p>
            <a:pPr marL="0" indent="0" algn="just">
              <a:buNone/>
            </a:pPr>
            <a:r>
              <a:rPr lang="it-IT" sz="1600" b="1" dirty="0" err="1">
                <a:solidFill>
                  <a:schemeClr val="tx1"/>
                </a:solidFill>
              </a:rPr>
              <a:t>Main</a:t>
            </a:r>
            <a:r>
              <a:rPr lang="it-IT" sz="1600" b="1" dirty="0">
                <a:solidFill>
                  <a:schemeClr val="tx1"/>
                </a:solidFill>
              </a:rPr>
              <a:t> </a:t>
            </a:r>
            <a:r>
              <a:rPr lang="it-IT" sz="1600" b="1" dirty="0" err="1">
                <a:solidFill>
                  <a:schemeClr val="tx1"/>
                </a:solidFill>
              </a:rPr>
              <a:t>Role</a:t>
            </a:r>
            <a:r>
              <a:rPr lang="it-IT" sz="1600" b="1" dirty="0">
                <a:solidFill>
                  <a:schemeClr val="tx1"/>
                </a:solidFill>
              </a:rPr>
              <a:t>:</a:t>
            </a:r>
          </a:p>
          <a:p>
            <a:pPr marL="0" indent="0">
              <a:buNone/>
            </a:pPr>
            <a:r>
              <a:rPr lang="it-IT" sz="1600" dirty="0" err="1">
                <a:solidFill>
                  <a:schemeClr val="tx1"/>
                </a:solidFill>
              </a:rPr>
              <a:t>Visualize</a:t>
            </a:r>
            <a:r>
              <a:rPr lang="it-IT" sz="1600" dirty="0">
                <a:solidFill>
                  <a:schemeClr val="tx1"/>
                </a:solidFill>
              </a:rPr>
              <a:t> data come from </a:t>
            </a:r>
            <a:r>
              <a:rPr lang="it-IT" sz="1600" dirty="0" err="1">
                <a:solidFill>
                  <a:schemeClr val="tx1"/>
                </a:solidFill>
              </a:rPr>
              <a:t>sensors</a:t>
            </a:r>
            <a:r>
              <a:rPr lang="it-IT" sz="1600" dirty="0">
                <a:solidFill>
                  <a:schemeClr val="tx1"/>
                </a:solidFill>
              </a:rPr>
              <a:t> and </a:t>
            </a:r>
            <a:r>
              <a:rPr lang="it-IT" sz="1600" dirty="0" err="1">
                <a:solidFill>
                  <a:schemeClr val="tx1"/>
                </a:solidFill>
              </a:rPr>
              <a:t>allow</a:t>
            </a:r>
            <a:r>
              <a:rPr lang="it-IT" sz="1600" dirty="0">
                <a:solidFill>
                  <a:schemeClr val="tx1"/>
                </a:solidFill>
              </a:rPr>
              <a:t> the user to set the </a:t>
            </a:r>
            <a:r>
              <a:rPr lang="it-IT" sz="1600" dirty="0" err="1">
                <a:solidFill>
                  <a:schemeClr val="tx1"/>
                </a:solidFill>
              </a:rPr>
              <a:t>Charger</a:t>
            </a:r>
            <a:r>
              <a:rPr lang="it-IT" sz="1600" dirty="0">
                <a:solidFill>
                  <a:schemeClr val="tx1"/>
                </a:solidFill>
              </a:rPr>
              <a:t> On or Off </a:t>
            </a:r>
            <a:r>
              <a:rPr lang="it-IT" sz="1600" dirty="0" err="1">
                <a:solidFill>
                  <a:schemeClr val="tx1"/>
                </a:solidFill>
              </a:rPr>
              <a:t>manually</a:t>
            </a:r>
            <a:r>
              <a:rPr lang="it-IT" sz="1600" dirty="0">
                <a:solidFill>
                  <a:schemeClr val="tx1"/>
                </a:solidFill>
              </a:rPr>
              <a:t>, </a:t>
            </a:r>
            <a:r>
              <a:rPr lang="it-IT" sz="1600" dirty="0" err="1">
                <a:solidFill>
                  <a:schemeClr val="tx1"/>
                </a:solidFill>
              </a:rPr>
              <a:t>through</a:t>
            </a:r>
            <a:r>
              <a:rPr lang="it-IT" sz="1600" dirty="0">
                <a:solidFill>
                  <a:schemeClr val="tx1"/>
                </a:solidFill>
              </a:rPr>
              <a:t> 3 </a:t>
            </a:r>
            <a:r>
              <a:rPr lang="it-IT" sz="1600" dirty="0" err="1">
                <a:solidFill>
                  <a:schemeClr val="tx1"/>
                </a:solidFill>
              </a:rPr>
              <a:t>buttons</a:t>
            </a:r>
            <a:r>
              <a:rPr lang="it-IT" sz="1600" dirty="0">
                <a:solidFill>
                  <a:schemeClr val="tx1"/>
                </a:solidFill>
              </a:rPr>
              <a:t> </a:t>
            </a:r>
            <a:r>
              <a:rPr lang="it-IT" sz="1600" dirty="0" err="1">
                <a:solidFill>
                  <a:schemeClr val="tx1"/>
                </a:solidFill>
              </a:rPr>
              <a:t>that</a:t>
            </a:r>
            <a:r>
              <a:rPr lang="it-IT" sz="1600" dirty="0">
                <a:solidFill>
                  <a:schemeClr val="tx1"/>
                </a:solidFill>
              </a:rPr>
              <a:t> </a:t>
            </a:r>
            <a:r>
              <a:rPr lang="it-IT" sz="1600" dirty="0" err="1">
                <a:solidFill>
                  <a:schemeClr val="tx1"/>
                </a:solidFill>
              </a:rPr>
              <a:t>sends</a:t>
            </a:r>
            <a:r>
              <a:rPr lang="it-IT" sz="1600" dirty="0">
                <a:solidFill>
                  <a:schemeClr val="tx1"/>
                </a:solidFill>
              </a:rPr>
              <a:t> MQTT </a:t>
            </a:r>
            <a:r>
              <a:rPr lang="it-IT" sz="1600" dirty="0" err="1">
                <a:solidFill>
                  <a:schemeClr val="tx1"/>
                </a:solidFill>
              </a:rPr>
              <a:t>messages</a:t>
            </a:r>
            <a:r>
              <a:rPr lang="it-IT" sz="1600" dirty="0">
                <a:solidFill>
                  <a:schemeClr val="tx1"/>
                </a:solidFill>
              </a:rPr>
              <a:t> to the </a:t>
            </a:r>
            <a:r>
              <a:rPr lang="it-IT" sz="1600" dirty="0" err="1">
                <a:solidFill>
                  <a:schemeClr val="tx1"/>
                </a:solidFill>
              </a:rPr>
              <a:t>topic</a:t>
            </a:r>
            <a:r>
              <a:rPr lang="it-IT" sz="1600" dirty="0">
                <a:solidFill>
                  <a:schemeClr val="tx1"/>
                </a:solidFill>
              </a:rPr>
              <a:t> </a:t>
            </a:r>
            <a:r>
              <a:rPr lang="it-IT" sz="1600" dirty="0" err="1">
                <a:solidFill>
                  <a:schemeClr val="tx1"/>
                </a:solidFill>
              </a:rPr>
              <a:t>related</a:t>
            </a:r>
            <a:r>
              <a:rPr lang="it-IT" sz="1600" dirty="0">
                <a:solidFill>
                  <a:schemeClr val="tx1"/>
                </a:solidFill>
              </a:rPr>
              <a:t> to the </a:t>
            </a:r>
            <a:r>
              <a:rPr lang="it-IT" sz="1600" dirty="0" err="1">
                <a:solidFill>
                  <a:schemeClr val="tx1"/>
                </a:solidFill>
              </a:rPr>
              <a:t>manualFlag</a:t>
            </a:r>
            <a:r>
              <a:rPr lang="it-IT" sz="1600" dirty="0">
                <a:solidFill>
                  <a:schemeClr val="tx1"/>
                </a:solidFill>
              </a:rPr>
              <a:t>. </a:t>
            </a:r>
          </a:p>
        </p:txBody>
      </p:sp>
      <p:sp>
        <p:nvSpPr>
          <p:cNvPr id="6" name="TextBox 5">
            <a:extLst>
              <a:ext uri="{FF2B5EF4-FFF2-40B4-BE49-F238E27FC236}">
                <a16:creationId xmlns:a16="http://schemas.microsoft.com/office/drawing/2014/main" id="{3BAD15E6-D300-407C-B232-9CBBACFFDEA3}"/>
              </a:ext>
            </a:extLst>
          </p:cNvPr>
          <p:cNvSpPr txBox="1"/>
          <p:nvPr/>
        </p:nvSpPr>
        <p:spPr>
          <a:xfrm>
            <a:off x="5414682" y="3729318"/>
            <a:ext cx="2626659" cy="646331"/>
          </a:xfrm>
          <a:prstGeom prst="rect">
            <a:avLst/>
          </a:prstGeom>
          <a:noFill/>
        </p:spPr>
        <p:txBody>
          <a:bodyPr wrap="square" rtlCol="0">
            <a:spAutoFit/>
          </a:bodyPr>
          <a:lstStyle/>
          <a:p>
            <a:r>
              <a:rPr lang="it-IT" dirty="0"/>
              <a:t>IMMAGINE DASHBOARD FUNZIONANTE</a:t>
            </a:r>
          </a:p>
        </p:txBody>
      </p:sp>
    </p:spTree>
    <p:extLst>
      <p:ext uri="{BB962C8B-B14F-4D97-AF65-F5344CB8AC3E}">
        <p14:creationId xmlns:p14="http://schemas.microsoft.com/office/powerpoint/2010/main" val="553765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3930-B11C-B4C8-CFAC-0FB08E550117}"/>
              </a:ext>
            </a:extLst>
          </p:cNvPr>
          <p:cNvSpPr>
            <a:spLocks noGrp="1"/>
          </p:cNvSpPr>
          <p:nvPr>
            <p:ph type="title"/>
          </p:nvPr>
        </p:nvSpPr>
        <p:spPr/>
        <p:txBody>
          <a:bodyPr/>
          <a:lstStyle/>
          <a:p>
            <a:pPr algn="ctr"/>
            <a:r>
              <a:rPr lang="it-IT" dirty="0"/>
              <a:t>Data Analysis</a:t>
            </a:r>
          </a:p>
        </p:txBody>
      </p:sp>
      <p:sp>
        <p:nvSpPr>
          <p:cNvPr id="3" name="CasellaDiTesto 2">
            <a:extLst>
              <a:ext uri="{FF2B5EF4-FFF2-40B4-BE49-F238E27FC236}">
                <a16:creationId xmlns:a16="http://schemas.microsoft.com/office/drawing/2014/main" id="{F529D1BE-3A93-1F89-955C-42BDCA2F5B85}"/>
              </a:ext>
            </a:extLst>
          </p:cNvPr>
          <p:cNvSpPr txBox="1"/>
          <p:nvPr/>
        </p:nvSpPr>
        <p:spPr>
          <a:xfrm>
            <a:off x="832876" y="1554169"/>
            <a:ext cx="8596668" cy="2267287"/>
          </a:xfrm>
          <a:prstGeom prst="rect">
            <a:avLst/>
          </a:prstGeom>
          <a:noFill/>
        </p:spPr>
        <p:txBody>
          <a:bodyPr wrap="square" rtlCol="0">
            <a:spAutoFit/>
          </a:bodyPr>
          <a:lstStyle/>
          <a:p>
            <a:pPr algn="ctr">
              <a:spcBef>
                <a:spcPts val="1000"/>
              </a:spcBef>
            </a:pPr>
            <a:r>
              <a:rPr lang="it-IT" b="1" dirty="0" err="1"/>
              <a:t>What</a:t>
            </a:r>
            <a:r>
              <a:rPr lang="it-IT" b="1" dirty="0"/>
              <a:t> </a:t>
            </a:r>
            <a:r>
              <a:rPr lang="it-IT" b="1" dirty="0" err="1"/>
              <a:t>is</a:t>
            </a:r>
            <a:r>
              <a:rPr lang="it-IT" b="1" dirty="0"/>
              <a:t> </a:t>
            </a:r>
            <a:r>
              <a:rPr lang="it-IT" b="1" dirty="0" err="1"/>
              <a:t>it</a:t>
            </a:r>
            <a:r>
              <a:rPr lang="it-IT" b="1" dirty="0"/>
              <a:t>?</a:t>
            </a:r>
          </a:p>
          <a:p>
            <a:pPr>
              <a:spcBef>
                <a:spcPts val="1000"/>
              </a:spcBef>
            </a:pPr>
            <a:r>
              <a:rPr lang="it-IT" dirty="0"/>
              <a:t>Data Analysis </a:t>
            </a:r>
            <a:r>
              <a:rPr lang="it-IT" dirty="0" err="1"/>
              <a:t>is</a:t>
            </a:r>
            <a:r>
              <a:rPr lang="it-IT" dirty="0"/>
              <a:t> the </a:t>
            </a:r>
            <a:r>
              <a:rPr lang="it-IT" dirty="0" err="1"/>
              <a:t>block</a:t>
            </a:r>
            <a:r>
              <a:rPr lang="it-IT" dirty="0"/>
              <a:t> </a:t>
            </a:r>
            <a:r>
              <a:rPr lang="it-IT" dirty="0" err="1"/>
              <a:t>which</a:t>
            </a:r>
            <a:r>
              <a:rPr lang="it-IT" dirty="0"/>
              <a:t> </a:t>
            </a:r>
            <a:r>
              <a:rPr lang="it-IT" dirty="0" err="1"/>
              <a:t>manages</a:t>
            </a:r>
            <a:r>
              <a:rPr lang="it-IT" dirty="0"/>
              <a:t> </a:t>
            </a:r>
            <a:r>
              <a:rPr lang="it-IT" dirty="0" err="1"/>
              <a:t>all</a:t>
            </a:r>
            <a:r>
              <a:rPr lang="it-IT" dirty="0"/>
              <a:t> the energy data </a:t>
            </a:r>
            <a:r>
              <a:rPr lang="it-IT" dirty="0" err="1"/>
              <a:t>provided</a:t>
            </a:r>
            <a:r>
              <a:rPr lang="it-IT" dirty="0"/>
              <a:t> by the energy </a:t>
            </a:r>
            <a:r>
              <a:rPr lang="it-IT" dirty="0" err="1"/>
              <a:t>sensors</a:t>
            </a:r>
            <a:r>
              <a:rPr lang="it-IT" dirty="0"/>
              <a:t>. Tese information </a:t>
            </a:r>
            <a:r>
              <a:rPr lang="it-IT" dirty="0" err="1"/>
              <a:t>regards</a:t>
            </a:r>
            <a:r>
              <a:rPr lang="it-IT" dirty="0"/>
              <a:t>:</a:t>
            </a:r>
          </a:p>
          <a:p>
            <a:pPr marL="285750" indent="-285750">
              <a:spcBef>
                <a:spcPts val="1000"/>
              </a:spcBef>
              <a:buFont typeface="Wingdings" panose="05000000000000000000" pitchFamily="2" charset="2"/>
              <a:buChar char="Ø"/>
            </a:pPr>
            <a:r>
              <a:rPr lang="it-IT" dirty="0"/>
              <a:t>The </a:t>
            </a:r>
            <a:r>
              <a:rPr lang="it-IT" dirty="0" err="1"/>
              <a:t>percentage</a:t>
            </a:r>
            <a:r>
              <a:rPr lang="it-IT" dirty="0"/>
              <a:t> of the car </a:t>
            </a:r>
            <a:r>
              <a:rPr lang="it-IT" dirty="0" err="1"/>
              <a:t>battery</a:t>
            </a:r>
            <a:r>
              <a:rPr lang="it-IT" dirty="0"/>
              <a:t>;</a:t>
            </a:r>
          </a:p>
          <a:p>
            <a:pPr marL="285750" indent="-285750">
              <a:spcBef>
                <a:spcPts val="1000"/>
              </a:spcBef>
              <a:buFont typeface="Wingdings" panose="05000000000000000000" pitchFamily="2" charset="2"/>
              <a:buChar char="Ø"/>
            </a:pPr>
            <a:r>
              <a:rPr lang="it-IT" dirty="0" err="1"/>
              <a:t>Environmental</a:t>
            </a:r>
            <a:r>
              <a:rPr lang="it-IT" dirty="0"/>
              <a:t> temperature;</a:t>
            </a:r>
          </a:p>
          <a:p>
            <a:pPr marL="285750" indent="-285750">
              <a:spcBef>
                <a:spcPts val="1000"/>
              </a:spcBef>
              <a:buFont typeface="Wingdings" panose="05000000000000000000" pitchFamily="2" charset="2"/>
              <a:buChar char="Ø"/>
            </a:pPr>
            <a:r>
              <a:rPr lang="it-IT" dirty="0" err="1"/>
              <a:t>Photon</a:t>
            </a:r>
            <a:r>
              <a:rPr lang="it-IT" dirty="0"/>
              <a:t>.</a:t>
            </a:r>
          </a:p>
        </p:txBody>
      </p:sp>
      <p:sp>
        <p:nvSpPr>
          <p:cNvPr id="37" name="CasellaDiTesto 36">
            <a:extLst>
              <a:ext uri="{FF2B5EF4-FFF2-40B4-BE49-F238E27FC236}">
                <a16:creationId xmlns:a16="http://schemas.microsoft.com/office/drawing/2014/main" id="{188175DA-03D2-D5EC-D400-3F67A0C2DFF3}"/>
              </a:ext>
            </a:extLst>
          </p:cNvPr>
          <p:cNvSpPr txBox="1"/>
          <p:nvPr/>
        </p:nvSpPr>
        <p:spPr>
          <a:xfrm>
            <a:off x="1971210" y="4365833"/>
            <a:ext cx="6008915" cy="1882567"/>
          </a:xfrm>
          <a:prstGeom prst="rect">
            <a:avLst/>
          </a:prstGeom>
          <a:noFill/>
        </p:spPr>
        <p:txBody>
          <a:bodyPr wrap="square" rtlCol="0">
            <a:spAutoFit/>
          </a:bodyPr>
          <a:lstStyle/>
          <a:p>
            <a:pPr algn="ctr">
              <a:spcBef>
                <a:spcPts val="1000"/>
              </a:spcBef>
            </a:pPr>
            <a:r>
              <a:rPr lang="it-IT" b="1" dirty="0" err="1"/>
              <a:t>Communication</a:t>
            </a:r>
            <a:r>
              <a:rPr lang="it-IT" b="1" dirty="0"/>
              <a:t> with:</a:t>
            </a:r>
          </a:p>
          <a:p>
            <a:pPr marL="285750" indent="-285750">
              <a:spcBef>
                <a:spcPts val="1000"/>
              </a:spcBef>
              <a:buFont typeface="Wingdings" panose="05000000000000000000" pitchFamily="2" charset="2"/>
              <a:buChar char="q"/>
            </a:pPr>
            <a:r>
              <a:rPr lang="it-IT" u="sng" dirty="0" err="1"/>
              <a:t>Sensors</a:t>
            </a:r>
            <a:r>
              <a:rPr lang="it-IT" dirty="0"/>
              <a:t>: </a:t>
            </a:r>
            <a:r>
              <a:rPr lang="it-IT" dirty="0" err="1"/>
              <a:t>using</a:t>
            </a:r>
            <a:r>
              <a:rPr lang="it-IT" dirty="0"/>
              <a:t> the MQTT </a:t>
            </a:r>
            <a:r>
              <a:rPr lang="it-IT" dirty="0" err="1"/>
              <a:t>communication</a:t>
            </a:r>
            <a:r>
              <a:rPr lang="it-IT" dirty="0"/>
              <a:t> </a:t>
            </a:r>
            <a:r>
              <a:rPr lang="it-IT" dirty="0" err="1"/>
              <a:t>protocol</a:t>
            </a:r>
            <a:r>
              <a:rPr lang="it-IT" dirty="0"/>
              <a:t>, in </a:t>
            </a:r>
            <a:r>
              <a:rPr lang="it-IT" dirty="0" err="1"/>
              <a:t>order</a:t>
            </a:r>
            <a:r>
              <a:rPr lang="it-IT" dirty="0"/>
              <a:t> to </a:t>
            </a:r>
            <a:r>
              <a:rPr lang="it-IT" dirty="0" err="1"/>
              <a:t>retrieve</a:t>
            </a:r>
            <a:r>
              <a:rPr lang="it-IT" dirty="0"/>
              <a:t> data;</a:t>
            </a:r>
          </a:p>
          <a:p>
            <a:pPr marL="285750" indent="-285750">
              <a:buFont typeface="Wingdings" panose="05000000000000000000" pitchFamily="2" charset="2"/>
              <a:buChar char="q"/>
            </a:pPr>
            <a:endParaRPr lang="it-IT" dirty="0"/>
          </a:p>
          <a:p>
            <a:pPr marL="285750" indent="-285750">
              <a:buFont typeface="Wingdings" panose="05000000000000000000" pitchFamily="2" charset="2"/>
              <a:buChar char="q"/>
            </a:pPr>
            <a:r>
              <a:rPr lang="it-IT" u="sng" dirty="0" err="1"/>
              <a:t>ThingSpeak</a:t>
            </a:r>
            <a:r>
              <a:rPr lang="it-IT" u="sng" dirty="0"/>
              <a:t> Adapter</a:t>
            </a:r>
            <a:r>
              <a:rPr lang="it-IT" dirty="0"/>
              <a:t>: </a:t>
            </a:r>
            <a:r>
              <a:rPr lang="it-IT" dirty="0" err="1"/>
              <a:t>using</a:t>
            </a:r>
            <a:r>
              <a:rPr lang="it-IT" dirty="0"/>
              <a:t> REST-full </a:t>
            </a:r>
            <a:r>
              <a:rPr lang="it-IT" dirty="0" err="1"/>
              <a:t>communication</a:t>
            </a:r>
            <a:r>
              <a:rPr lang="it-IT" dirty="0"/>
              <a:t> </a:t>
            </a:r>
            <a:r>
              <a:rPr lang="it-IT" dirty="0" err="1"/>
              <a:t>protocol</a:t>
            </a:r>
            <a:r>
              <a:rPr lang="it-IT" dirty="0"/>
              <a:t>, in </a:t>
            </a:r>
            <a:r>
              <a:rPr lang="it-IT" dirty="0" err="1"/>
              <a:t>order</a:t>
            </a:r>
            <a:r>
              <a:rPr lang="it-IT" dirty="0"/>
              <a:t> to </a:t>
            </a:r>
            <a:r>
              <a:rPr lang="it-IT" dirty="0" err="1"/>
              <a:t>provide</a:t>
            </a:r>
            <a:r>
              <a:rPr lang="it-IT" dirty="0"/>
              <a:t> the </a:t>
            </a:r>
            <a:r>
              <a:rPr lang="it-IT" dirty="0" err="1"/>
              <a:t>measurements</a:t>
            </a:r>
            <a:r>
              <a:rPr lang="it-IT" dirty="0"/>
              <a:t>.</a:t>
            </a:r>
          </a:p>
        </p:txBody>
      </p:sp>
    </p:spTree>
    <p:extLst>
      <p:ext uri="{BB962C8B-B14F-4D97-AF65-F5344CB8AC3E}">
        <p14:creationId xmlns:p14="http://schemas.microsoft.com/office/powerpoint/2010/main" val="1507793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asellaDiTesto 60">
            <a:extLst>
              <a:ext uri="{FF2B5EF4-FFF2-40B4-BE49-F238E27FC236}">
                <a16:creationId xmlns:a16="http://schemas.microsoft.com/office/drawing/2014/main" id="{D82D4751-2630-9712-CE18-2A79996AE840}"/>
              </a:ext>
            </a:extLst>
          </p:cNvPr>
          <p:cNvSpPr txBox="1"/>
          <p:nvPr/>
        </p:nvSpPr>
        <p:spPr>
          <a:xfrm>
            <a:off x="3555688" y="500185"/>
            <a:ext cx="4254759" cy="646331"/>
          </a:xfrm>
          <a:prstGeom prst="rect">
            <a:avLst/>
          </a:prstGeom>
          <a:noFill/>
        </p:spPr>
        <p:txBody>
          <a:bodyPr wrap="square" rtlCol="0">
            <a:spAutoFit/>
          </a:bodyPr>
          <a:lstStyle/>
          <a:p>
            <a:r>
              <a:rPr kumimoji="0" lang="it-IT" sz="3600" b="0" i="0" u="none" strike="noStrike" kern="1200" cap="none" spc="0" normalizeH="0" baseline="0" noProof="0" dirty="0">
                <a:ln>
                  <a:noFill/>
                </a:ln>
                <a:solidFill>
                  <a:srgbClr val="90C226"/>
                </a:solidFill>
                <a:effectLst/>
                <a:uLnTx/>
                <a:uFillTx/>
                <a:latin typeface="Trebuchet MS" panose="020B0603020202020204"/>
                <a:ea typeface="+mj-ea"/>
                <a:cs typeface="+mj-cs"/>
              </a:rPr>
              <a:t>Data Analysis</a:t>
            </a:r>
            <a:endParaRPr lang="it-IT" dirty="0"/>
          </a:p>
        </p:txBody>
      </p:sp>
      <p:sp>
        <p:nvSpPr>
          <p:cNvPr id="69" name="CasellaDiTesto 68">
            <a:extLst>
              <a:ext uri="{FF2B5EF4-FFF2-40B4-BE49-F238E27FC236}">
                <a16:creationId xmlns:a16="http://schemas.microsoft.com/office/drawing/2014/main" id="{4CCB5161-3DBC-50A7-A7E7-1FC770EE1885}"/>
              </a:ext>
            </a:extLst>
          </p:cNvPr>
          <p:cNvSpPr txBox="1"/>
          <p:nvPr/>
        </p:nvSpPr>
        <p:spPr>
          <a:xfrm>
            <a:off x="1056608" y="1465027"/>
            <a:ext cx="6345188" cy="774571"/>
          </a:xfrm>
          <a:prstGeom prst="rect">
            <a:avLst/>
          </a:prstGeom>
          <a:noFill/>
        </p:spPr>
        <p:txBody>
          <a:bodyPr wrap="square" rtlCol="0">
            <a:spAutoFit/>
          </a:bodyPr>
          <a:lstStyle/>
          <a:p>
            <a:pPr>
              <a:spcBef>
                <a:spcPts val="1000"/>
              </a:spcBef>
            </a:pPr>
            <a:r>
              <a:rPr lang="it-IT" b="1" dirty="0"/>
              <a:t>How </a:t>
            </a:r>
            <a:r>
              <a:rPr lang="it-IT" b="1" dirty="0" err="1"/>
              <a:t>does</a:t>
            </a:r>
            <a:r>
              <a:rPr lang="it-IT" b="1" dirty="0"/>
              <a:t> </a:t>
            </a:r>
            <a:r>
              <a:rPr lang="it-IT" b="1" dirty="0" err="1"/>
              <a:t>it</a:t>
            </a:r>
            <a:r>
              <a:rPr lang="it-IT" b="1" dirty="0"/>
              <a:t> </a:t>
            </a:r>
            <a:r>
              <a:rPr lang="it-IT" b="1" dirty="0" err="1"/>
              <a:t>get</a:t>
            </a:r>
            <a:r>
              <a:rPr lang="it-IT" b="1" dirty="0"/>
              <a:t> </a:t>
            </a:r>
            <a:r>
              <a:rPr lang="it-IT" b="1" dirty="0" err="1"/>
              <a:t>these</a:t>
            </a:r>
            <a:r>
              <a:rPr lang="it-IT" b="1" dirty="0"/>
              <a:t> data?</a:t>
            </a:r>
          </a:p>
          <a:p>
            <a:pPr>
              <a:spcBef>
                <a:spcPts val="1000"/>
              </a:spcBef>
            </a:pPr>
            <a:r>
              <a:rPr lang="it-IT" dirty="0" err="1"/>
              <a:t>It</a:t>
            </a:r>
            <a:r>
              <a:rPr lang="it-IT" dirty="0"/>
              <a:t> </a:t>
            </a:r>
            <a:r>
              <a:rPr lang="it-IT" dirty="0" err="1"/>
              <a:t>uses</a:t>
            </a:r>
            <a:r>
              <a:rPr lang="it-IT" dirty="0"/>
              <a:t> the MQTT </a:t>
            </a:r>
            <a:r>
              <a:rPr lang="it-IT" dirty="0" err="1"/>
              <a:t>communication</a:t>
            </a:r>
            <a:r>
              <a:rPr lang="it-IT" dirty="0"/>
              <a:t> </a:t>
            </a:r>
            <a:r>
              <a:rPr lang="it-IT" dirty="0" err="1"/>
              <a:t>protocol</a:t>
            </a:r>
            <a:r>
              <a:rPr lang="it-IT" dirty="0"/>
              <a:t> </a:t>
            </a:r>
          </a:p>
        </p:txBody>
      </p:sp>
      <p:sp>
        <p:nvSpPr>
          <p:cNvPr id="89" name="Rettangolo con angoli arrotondati 88">
            <a:extLst>
              <a:ext uri="{FF2B5EF4-FFF2-40B4-BE49-F238E27FC236}">
                <a16:creationId xmlns:a16="http://schemas.microsoft.com/office/drawing/2014/main" id="{5FC59D74-EAC1-7A74-2C56-BE8F97A521F8}"/>
              </a:ext>
            </a:extLst>
          </p:cNvPr>
          <p:cNvSpPr/>
          <p:nvPr/>
        </p:nvSpPr>
        <p:spPr>
          <a:xfrm>
            <a:off x="987510" y="2819576"/>
            <a:ext cx="1412222" cy="54945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dirty="0"/>
              <a:t>Temperature </a:t>
            </a:r>
            <a:r>
              <a:rPr lang="it-IT" sz="1400" dirty="0" err="1"/>
              <a:t>sensor</a:t>
            </a:r>
            <a:endParaRPr lang="it-IT" sz="1400" dirty="0"/>
          </a:p>
        </p:txBody>
      </p:sp>
      <p:sp>
        <p:nvSpPr>
          <p:cNvPr id="90" name="Rettangolo con angoli arrotondati 89">
            <a:extLst>
              <a:ext uri="{FF2B5EF4-FFF2-40B4-BE49-F238E27FC236}">
                <a16:creationId xmlns:a16="http://schemas.microsoft.com/office/drawing/2014/main" id="{A1CEF44D-D1B4-8741-9674-BB1EE93FDAE5}"/>
              </a:ext>
            </a:extLst>
          </p:cNvPr>
          <p:cNvSpPr/>
          <p:nvPr/>
        </p:nvSpPr>
        <p:spPr>
          <a:xfrm>
            <a:off x="4872532" y="3890865"/>
            <a:ext cx="1223468" cy="5691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it-IT" sz="1400" dirty="0"/>
              <a:t>Message Broker</a:t>
            </a:r>
          </a:p>
        </p:txBody>
      </p:sp>
      <p:sp>
        <p:nvSpPr>
          <p:cNvPr id="91" name="Rettangolo con angoli arrotondati 90">
            <a:extLst>
              <a:ext uri="{FF2B5EF4-FFF2-40B4-BE49-F238E27FC236}">
                <a16:creationId xmlns:a16="http://schemas.microsoft.com/office/drawing/2014/main" id="{FC6366AD-C09D-0879-6EAD-54CB3355EAF8}"/>
              </a:ext>
            </a:extLst>
          </p:cNvPr>
          <p:cNvSpPr/>
          <p:nvPr/>
        </p:nvSpPr>
        <p:spPr>
          <a:xfrm>
            <a:off x="910103" y="4074824"/>
            <a:ext cx="1412222" cy="64633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dirty="0" err="1"/>
              <a:t>Photon</a:t>
            </a:r>
            <a:r>
              <a:rPr lang="it-IT" sz="1400" dirty="0"/>
              <a:t> </a:t>
            </a:r>
            <a:r>
              <a:rPr lang="it-IT" sz="1400" dirty="0" err="1"/>
              <a:t>sensor</a:t>
            </a:r>
            <a:endParaRPr lang="it-IT" sz="1400" dirty="0"/>
          </a:p>
        </p:txBody>
      </p:sp>
      <p:sp>
        <p:nvSpPr>
          <p:cNvPr id="92" name="Rettangolo con angoli arrotondati 91">
            <a:extLst>
              <a:ext uri="{FF2B5EF4-FFF2-40B4-BE49-F238E27FC236}">
                <a16:creationId xmlns:a16="http://schemas.microsoft.com/office/drawing/2014/main" id="{BC6CCF73-5AAA-97C2-534C-8B8F983104F1}"/>
              </a:ext>
            </a:extLst>
          </p:cNvPr>
          <p:cNvSpPr/>
          <p:nvPr/>
        </p:nvSpPr>
        <p:spPr>
          <a:xfrm>
            <a:off x="1126967" y="5700729"/>
            <a:ext cx="1577846" cy="50111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dirty="0" err="1"/>
              <a:t>Battery</a:t>
            </a:r>
            <a:r>
              <a:rPr lang="it-IT" sz="1400" dirty="0"/>
              <a:t> detector</a:t>
            </a:r>
          </a:p>
        </p:txBody>
      </p:sp>
      <p:cxnSp>
        <p:nvCxnSpPr>
          <p:cNvPr id="93" name="Connettore 2 92">
            <a:extLst>
              <a:ext uri="{FF2B5EF4-FFF2-40B4-BE49-F238E27FC236}">
                <a16:creationId xmlns:a16="http://schemas.microsoft.com/office/drawing/2014/main" id="{5CBC5804-7CFB-895E-FE72-405C79B1642C}"/>
              </a:ext>
            </a:extLst>
          </p:cNvPr>
          <p:cNvCxnSpPr>
            <a:cxnSpLocks/>
          </p:cNvCxnSpPr>
          <p:nvPr/>
        </p:nvCxnSpPr>
        <p:spPr>
          <a:xfrm flipV="1">
            <a:off x="2712432" y="4281399"/>
            <a:ext cx="2141673" cy="1681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Connettore 2 93">
            <a:extLst>
              <a:ext uri="{FF2B5EF4-FFF2-40B4-BE49-F238E27FC236}">
                <a16:creationId xmlns:a16="http://schemas.microsoft.com/office/drawing/2014/main" id="{B92019FA-B951-CFAE-02FD-A3DEF472B1A5}"/>
              </a:ext>
            </a:extLst>
          </p:cNvPr>
          <p:cNvCxnSpPr>
            <a:cxnSpLocks/>
            <a:stCxn id="91" idx="3"/>
            <a:endCxn id="90" idx="1"/>
          </p:cNvCxnSpPr>
          <p:nvPr/>
        </p:nvCxnSpPr>
        <p:spPr>
          <a:xfrm flipV="1">
            <a:off x="2322325" y="4175449"/>
            <a:ext cx="2550207" cy="222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ettangolo ad angolo ripiegato 94">
            <a:extLst>
              <a:ext uri="{FF2B5EF4-FFF2-40B4-BE49-F238E27FC236}">
                <a16:creationId xmlns:a16="http://schemas.microsoft.com/office/drawing/2014/main" id="{288E460E-383C-5899-C4BF-943CCF22B35A}"/>
              </a:ext>
            </a:extLst>
          </p:cNvPr>
          <p:cNvSpPr/>
          <p:nvPr/>
        </p:nvSpPr>
        <p:spPr>
          <a:xfrm rot="10800000">
            <a:off x="3555688" y="4946246"/>
            <a:ext cx="550506" cy="668694"/>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cxnSp>
        <p:nvCxnSpPr>
          <p:cNvPr id="96" name="Connettore 2 95">
            <a:extLst>
              <a:ext uri="{FF2B5EF4-FFF2-40B4-BE49-F238E27FC236}">
                <a16:creationId xmlns:a16="http://schemas.microsoft.com/office/drawing/2014/main" id="{6A915457-38E7-7F66-F5B6-17260C1E5D15}"/>
              </a:ext>
            </a:extLst>
          </p:cNvPr>
          <p:cNvCxnSpPr>
            <a:cxnSpLocks/>
          </p:cNvCxnSpPr>
          <p:nvPr/>
        </p:nvCxnSpPr>
        <p:spPr>
          <a:xfrm>
            <a:off x="2424907" y="3085834"/>
            <a:ext cx="2429198" cy="1002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Rettangolo ad angolo ripiegato 96">
            <a:extLst>
              <a:ext uri="{FF2B5EF4-FFF2-40B4-BE49-F238E27FC236}">
                <a16:creationId xmlns:a16="http://schemas.microsoft.com/office/drawing/2014/main" id="{C0C3EA6F-FF9D-3A50-555D-4AE4764B9588}"/>
              </a:ext>
            </a:extLst>
          </p:cNvPr>
          <p:cNvSpPr/>
          <p:nvPr/>
        </p:nvSpPr>
        <p:spPr>
          <a:xfrm rot="10800000">
            <a:off x="3098558" y="4033557"/>
            <a:ext cx="550506" cy="668694"/>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98" name="Rettangolo ad angolo ripiegato 97">
            <a:extLst>
              <a:ext uri="{FF2B5EF4-FFF2-40B4-BE49-F238E27FC236}">
                <a16:creationId xmlns:a16="http://schemas.microsoft.com/office/drawing/2014/main" id="{D00828B6-3B35-26AB-F0DF-FDAE7B74F379}"/>
              </a:ext>
            </a:extLst>
          </p:cNvPr>
          <p:cNvSpPr/>
          <p:nvPr/>
        </p:nvSpPr>
        <p:spPr>
          <a:xfrm rot="10800000">
            <a:off x="2801135" y="3162860"/>
            <a:ext cx="550506" cy="668694"/>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99" name="CasellaDiTesto 98">
            <a:extLst>
              <a:ext uri="{FF2B5EF4-FFF2-40B4-BE49-F238E27FC236}">
                <a16:creationId xmlns:a16="http://schemas.microsoft.com/office/drawing/2014/main" id="{BC40C540-FF88-F49C-E9F0-9023CD6D678A}"/>
              </a:ext>
            </a:extLst>
          </p:cNvPr>
          <p:cNvSpPr txBox="1"/>
          <p:nvPr/>
        </p:nvSpPr>
        <p:spPr>
          <a:xfrm>
            <a:off x="3044906" y="4241748"/>
            <a:ext cx="657807" cy="338554"/>
          </a:xfrm>
          <a:prstGeom prst="rect">
            <a:avLst/>
          </a:prstGeom>
          <a:noFill/>
        </p:spPr>
        <p:txBody>
          <a:bodyPr wrap="square" rtlCol="0">
            <a:spAutoFit/>
          </a:bodyPr>
          <a:lstStyle/>
          <a:p>
            <a:pPr algn="ctr"/>
            <a:r>
              <a:rPr lang="it-IT" sz="800" dirty="0"/>
              <a:t>Message</a:t>
            </a:r>
            <a:br>
              <a:rPr lang="it-IT" sz="800" dirty="0"/>
            </a:br>
            <a:r>
              <a:rPr lang="it-IT" sz="800" dirty="0"/>
              <a:t>(topic 2)</a:t>
            </a:r>
          </a:p>
        </p:txBody>
      </p:sp>
      <p:sp>
        <p:nvSpPr>
          <p:cNvPr id="100" name="CasellaDiTesto 99">
            <a:extLst>
              <a:ext uri="{FF2B5EF4-FFF2-40B4-BE49-F238E27FC236}">
                <a16:creationId xmlns:a16="http://schemas.microsoft.com/office/drawing/2014/main" id="{A065C632-8950-2C68-5C92-65BCCAC5FFD7}"/>
              </a:ext>
            </a:extLst>
          </p:cNvPr>
          <p:cNvSpPr txBox="1"/>
          <p:nvPr/>
        </p:nvSpPr>
        <p:spPr>
          <a:xfrm>
            <a:off x="2801134" y="3352729"/>
            <a:ext cx="641482" cy="615553"/>
          </a:xfrm>
          <a:prstGeom prst="rect">
            <a:avLst/>
          </a:prstGeom>
          <a:noFill/>
        </p:spPr>
        <p:txBody>
          <a:bodyPr wrap="square" rtlCol="0">
            <a:spAutoFit/>
          </a:bodyPr>
          <a:lstStyle/>
          <a:p>
            <a:r>
              <a:rPr lang="it-IT" sz="800" dirty="0"/>
              <a:t>Message</a:t>
            </a:r>
            <a:br>
              <a:rPr lang="it-IT" sz="800" dirty="0"/>
            </a:br>
            <a:r>
              <a:rPr lang="it-IT" sz="800" dirty="0"/>
              <a:t>(topic 1)</a:t>
            </a:r>
          </a:p>
          <a:p>
            <a:endParaRPr lang="it-IT" dirty="0"/>
          </a:p>
        </p:txBody>
      </p:sp>
      <p:sp>
        <p:nvSpPr>
          <p:cNvPr id="101" name="CasellaDiTesto 100">
            <a:extLst>
              <a:ext uri="{FF2B5EF4-FFF2-40B4-BE49-F238E27FC236}">
                <a16:creationId xmlns:a16="http://schemas.microsoft.com/office/drawing/2014/main" id="{1CBB3743-C24F-99C0-5F94-4B3228E335D9}"/>
              </a:ext>
            </a:extLst>
          </p:cNvPr>
          <p:cNvSpPr txBox="1"/>
          <p:nvPr/>
        </p:nvSpPr>
        <p:spPr>
          <a:xfrm>
            <a:off x="3548068" y="5145442"/>
            <a:ext cx="681134" cy="615553"/>
          </a:xfrm>
          <a:prstGeom prst="rect">
            <a:avLst/>
          </a:prstGeom>
          <a:noFill/>
        </p:spPr>
        <p:txBody>
          <a:bodyPr wrap="square" rtlCol="0">
            <a:spAutoFit/>
          </a:bodyPr>
          <a:lstStyle/>
          <a:p>
            <a:r>
              <a:rPr lang="it-IT" sz="800" dirty="0"/>
              <a:t>Message</a:t>
            </a:r>
            <a:br>
              <a:rPr lang="it-IT" sz="800" dirty="0"/>
            </a:br>
            <a:r>
              <a:rPr lang="it-IT" sz="800" dirty="0"/>
              <a:t>(topic 3)</a:t>
            </a:r>
          </a:p>
          <a:p>
            <a:endParaRPr lang="it-IT" dirty="0"/>
          </a:p>
        </p:txBody>
      </p:sp>
      <p:cxnSp>
        <p:nvCxnSpPr>
          <p:cNvPr id="102" name="Connettore 2 101">
            <a:extLst>
              <a:ext uri="{FF2B5EF4-FFF2-40B4-BE49-F238E27FC236}">
                <a16:creationId xmlns:a16="http://schemas.microsoft.com/office/drawing/2014/main" id="{6A706031-63AB-7E3E-F1A9-B50E5AA9741A}"/>
              </a:ext>
            </a:extLst>
          </p:cNvPr>
          <p:cNvCxnSpPr>
            <a:cxnSpLocks/>
            <a:stCxn id="90" idx="3"/>
          </p:cNvCxnSpPr>
          <p:nvPr/>
        </p:nvCxnSpPr>
        <p:spPr>
          <a:xfrm>
            <a:off x="6096000" y="4175449"/>
            <a:ext cx="1332144" cy="43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Rettangolo con angoli arrotondati 102">
            <a:extLst>
              <a:ext uri="{FF2B5EF4-FFF2-40B4-BE49-F238E27FC236}">
                <a16:creationId xmlns:a16="http://schemas.microsoft.com/office/drawing/2014/main" id="{C0AC6D48-0BA4-CA94-21FD-3813757315B4}"/>
              </a:ext>
            </a:extLst>
          </p:cNvPr>
          <p:cNvSpPr/>
          <p:nvPr/>
        </p:nvSpPr>
        <p:spPr>
          <a:xfrm>
            <a:off x="7428144" y="3939649"/>
            <a:ext cx="1642187" cy="5691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Data </a:t>
            </a:r>
            <a:r>
              <a:rPr lang="it-IT" dirty="0" err="1"/>
              <a:t>Analisys</a:t>
            </a:r>
            <a:endParaRPr lang="it-IT" dirty="0"/>
          </a:p>
        </p:txBody>
      </p:sp>
      <p:sp>
        <p:nvSpPr>
          <p:cNvPr id="104" name="Rettangolo ad angolo ripiegato 103">
            <a:extLst>
              <a:ext uri="{FF2B5EF4-FFF2-40B4-BE49-F238E27FC236}">
                <a16:creationId xmlns:a16="http://schemas.microsoft.com/office/drawing/2014/main" id="{A1625C87-01E0-C8E4-C5B1-34A625D46E9F}"/>
              </a:ext>
            </a:extLst>
          </p:cNvPr>
          <p:cNvSpPr/>
          <p:nvPr/>
        </p:nvSpPr>
        <p:spPr>
          <a:xfrm rot="10800000">
            <a:off x="6610529" y="4077931"/>
            <a:ext cx="418706" cy="569170"/>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105" name="Rettangolo ad angolo ripiegato 104">
            <a:extLst>
              <a:ext uri="{FF2B5EF4-FFF2-40B4-BE49-F238E27FC236}">
                <a16:creationId xmlns:a16="http://schemas.microsoft.com/office/drawing/2014/main" id="{56072918-9870-86DE-8202-73753E507553}"/>
              </a:ext>
            </a:extLst>
          </p:cNvPr>
          <p:cNvSpPr/>
          <p:nvPr/>
        </p:nvSpPr>
        <p:spPr>
          <a:xfrm rot="10800000">
            <a:off x="6434918" y="4257216"/>
            <a:ext cx="401220" cy="569168"/>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106" name="Rettangolo ad angolo ripiegato 105">
            <a:extLst>
              <a:ext uri="{FF2B5EF4-FFF2-40B4-BE49-F238E27FC236}">
                <a16:creationId xmlns:a16="http://schemas.microsoft.com/office/drawing/2014/main" id="{D0BA91F1-E094-D0CD-E1BB-F6E8F240E380}"/>
              </a:ext>
            </a:extLst>
          </p:cNvPr>
          <p:cNvSpPr/>
          <p:nvPr/>
        </p:nvSpPr>
        <p:spPr>
          <a:xfrm rot="10800000">
            <a:off x="6294675" y="4444577"/>
            <a:ext cx="401218" cy="553155"/>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r"/>
            <a:endParaRPr lang="it-IT" dirty="0"/>
          </a:p>
        </p:txBody>
      </p:sp>
      <p:sp>
        <p:nvSpPr>
          <p:cNvPr id="107" name="CasellaDiTesto 106">
            <a:extLst>
              <a:ext uri="{FF2B5EF4-FFF2-40B4-BE49-F238E27FC236}">
                <a16:creationId xmlns:a16="http://schemas.microsoft.com/office/drawing/2014/main" id="{F83B5158-AD95-DA41-3AC6-BEB9600EEB31}"/>
              </a:ext>
            </a:extLst>
          </p:cNvPr>
          <p:cNvSpPr txBox="1"/>
          <p:nvPr/>
        </p:nvSpPr>
        <p:spPr>
          <a:xfrm>
            <a:off x="7547118" y="4492643"/>
            <a:ext cx="1523213" cy="246221"/>
          </a:xfrm>
          <a:prstGeom prst="rect">
            <a:avLst/>
          </a:prstGeom>
          <a:noFill/>
        </p:spPr>
        <p:txBody>
          <a:bodyPr wrap="square" rtlCol="0">
            <a:spAutoFit/>
          </a:bodyPr>
          <a:lstStyle/>
          <a:p>
            <a:r>
              <a:rPr lang="it-IT" sz="1000" dirty="0" err="1"/>
              <a:t>Subscribed</a:t>
            </a:r>
            <a:r>
              <a:rPr lang="it-IT" sz="1000" dirty="0"/>
              <a:t> to </a:t>
            </a:r>
            <a:r>
              <a:rPr lang="it-IT" sz="1000" dirty="0" err="1"/>
              <a:t>all</a:t>
            </a:r>
            <a:r>
              <a:rPr lang="it-IT" sz="1000" dirty="0"/>
              <a:t> </a:t>
            </a:r>
            <a:r>
              <a:rPr lang="it-IT" sz="1000" dirty="0" err="1"/>
              <a:t>topics</a:t>
            </a:r>
            <a:endParaRPr lang="it-IT" sz="1000" dirty="0"/>
          </a:p>
        </p:txBody>
      </p:sp>
    </p:spTree>
    <p:extLst>
      <p:ext uri="{BB962C8B-B14F-4D97-AF65-F5344CB8AC3E}">
        <p14:creationId xmlns:p14="http://schemas.microsoft.com/office/powerpoint/2010/main" val="3390223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5336FF-C3CF-0F44-6BA5-5DE0396122F0}"/>
              </a:ext>
            </a:extLst>
          </p:cNvPr>
          <p:cNvSpPr>
            <a:spLocks noGrp="1"/>
          </p:cNvSpPr>
          <p:nvPr>
            <p:ph type="title"/>
          </p:nvPr>
        </p:nvSpPr>
        <p:spPr/>
        <p:txBody>
          <a:bodyPr/>
          <a:lstStyle/>
          <a:p>
            <a:pPr algn="ctr"/>
            <a:r>
              <a:rPr kumimoji="0" lang="it-IT" sz="3600" b="0" i="0" u="none" strike="noStrike" kern="1200" cap="none" spc="0" normalizeH="0" baseline="0" noProof="0" dirty="0">
                <a:ln>
                  <a:noFill/>
                </a:ln>
                <a:solidFill>
                  <a:srgbClr val="90C226"/>
                </a:solidFill>
                <a:effectLst/>
                <a:uLnTx/>
                <a:uFillTx/>
                <a:latin typeface="Trebuchet MS" panose="020B0603020202020204"/>
                <a:ea typeface="+mj-ea"/>
                <a:cs typeface="+mj-cs"/>
              </a:rPr>
              <a:t>Data Analysis</a:t>
            </a:r>
            <a:br>
              <a:rPr lang="it-IT" dirty="0"/>
            </a:br>
            <a:endParaRPr lang="it-IT" dirty="0"/>
          </a:p>
        </p:txBody>
      </p:sp>
      <p:sp>
        <p:nvSpPr>
          <p:cNvPr id="3" name="CasellaDiTesto 2">
            <a:extLst>
              <a:ext uri="{FF2B5EF4-FFF2-40B4-BE49-F238E27FC236}">
                <a16:creationId xmlns:a16="http://schemas.microsoft.com/office/drawing/2014/main" id="{1D8E9AEE-D723-1290-22D4-A781F516DBA2}"/>
              </a:ext>
            </a:extLst>
          </p:cNvPr>
          <p:cNvSpPr txBox="1"/>
          <p:nvPr/>
        </p:nvSpPr>
        <p:spPr>
          <a:xfrm>
            <a:off x="1618206" y="1782745"/>
            <a:ext cx="6714924" cy="4483279"/>
          </a:xfrm>
          <a:prstGeom prst="rect">
            <a:avLst/>
          </a:prstGeom>
          <a:noFill/>
        </p:spPr>
        <p:txBody>
          <a:bodyPr wrap="square" rtlCol="0">
            <a:spAutoFit/>
          </a:bodyPr>
          <a:lstStyle/>
          <a:p>
            <a:pPr algn="ctr">
              <a:spcBef>
                <a:spcPts val="1000"/>
              </a:spcBef>
            </a:pPr>
            <a:r>
              <a:rPr lang="it-IT" b="1" dirty="0"/>
              <a:t>How </a:t>
            </a:r>
            <a:r>
              <a:rPr lang="it-IT" b="1" dirty="0" err="1"/>
              <a:t>it</a:t>
            </a:r>
            <a:r>
              <a:rPr lang="it-IT" b="1" dirty="0"/>
              <a:t> works?</a:t>
            </a:r>
          </a:p>
          <a:p>
            <a:pPr>
              <a:spcBef>
                <a:spcPts val="1000"/>
              </a:spcBef>
            </a:pPr>
            <a:r>
              <a:rPr kumimoji="0" lang="it-IT" altLang="it-IT" b="0" i="0" strike="noStrike" cap="none" normalizeH="0" baseline="0" dirty="0">
                <a:ln>
                  <a:noFill/>
                </a:ln>
                <a:solidFill>
                  <a:schemeClr val="tx1"/>
                </a:solidFill>
                <a:effectLst/>
              </a:rPr>
              <a:t>After </a:t>
            </a:r>
            <a:r>
              <a:rPr kumimoji="0" lang="it-IT" altLang="it-IT" b="0" i="0" strike="noStrike" cap="none" normalizeH="0" baseline="0" dirty="0" err="1">
                <a:ln>
                  <a:noFill/>
                </a:ln>
                <a:solidFill>
                  <a:schemeClr val="tx1"/>
                </a:solidFill>
                <a:effectLst/>
              </a:rPr>
              <a:t>subscribing</a:t>
            </a:r>
            <a:r>
              <a:rPr kumimoji="0" lang="it-IT" altLang="it-IT" b="0" i="0" strike="noStrike" cap="none" normalizeH="0" baseline="0" dirty="0">
                <a:ln>
                  <a:noFill/>
                </a:ln>
                <a:solidFill>
                  <a:schemeClr val="tx1"/>
                </a:solidFill>
                <a:effectLst/>
              </a:rPr>
              <a:t> to the topic, </a:t>
            </a:r>
            <a:r>
              <a:rPr kumimoji="0" lang="it-IT" altLang="it-IT" b="0" i="0" strike="noStrike" cap="none" normalizeH="0" baseline="0" dirty="0" err="1">
                <a:ln>
                  <a:noFill/>
                </a:ln>
                <a:solidFill>
                  <a:schemeClr val="tx1"/>
                </a:solidFill>
                <a:effectLst/>
              </a:rPr>
              <a:t>it</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retrives</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manages</a:t>
            </a:r>
            <a:r>
              <a:rPr kumimoji="0" lang="it-IT" altLang="it-IT" b="0" i="0" strike="noStrike" cap="none" normalizeH="0" baseline="0" dirty="0">
                <a:ln>
                  <a:noFill/>
                </a:ln>
                <a:solidFill>
                  <a:schemeClr val="tx1"/>
                </a:solidFill>
                <a:effectLst/>
              </a:rPr>
              <a:t> and </a:t>
            </a:r>
            <a:r>
              <a:rPr kumimoji="0" lang="it-IT" altLang="it-IT" b="0" i="0" strike="noStrike" cap="none" normalizeH="0" baseline="0" dirty="0" err="1">
                <a:ln>
                  <a:noFill/>
                </a:ln>
                <a:solidFill>
                  <a:schemeClr val="tx1"/>
                </a:solidFill>
                <a:effectLst/>
              </a:rPr>
              <a:t>collects</a:t>
            </a:r>
            <a:r>
              <a:rPr kumimoji="0" lang="it-IT" altLang="it-IT" b="0" i="0" strike="noStrike" cap="none" normalizeH="0" baseline="0" dirty="0">
                <a:ln>
                  <a:noFill/>
                </a:ln>
                <a:solidFill>
                  <a:schemeClr val="tx1"/>
                </a:solidFill>
                <a:effectLst/>
              </a:rPr>
              <a:t> the data in a </a:t>
            </a:r>
            <a:r>
              <a:rPr kumimoji="0" lang="it-IT" altLang="it-IT" b="0" i="0" strike="noStrike" cap="none" normalizeH="0" baseline="0" dirty="0" err="1">
                <a:ln>
                  <a:noFill/>
                </a:ln>
                <a:solidFill>
                  <a:schemeClr val="tx1"/>
                </a:solidFill>
                <a:effectLst/>
              </a:rPr>
              <a:t>block</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containing</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all</a:t>
            </a:r>
            <a:r>
              <a:rPr kumimoji="0" lang="it-IT" altLang="it-IT" b="0" i="0" strike="noStrike" cap="none" normalizeH="0" baseline="0" dirty="0">
                <a:ln>
                  <a:noFill/>
                </a:ln>
                <a:solidFill>
                  <a:schemeClr val="tx1"/>
                </a:solidFill>
                <a:effectLst/>
              </a:rPr>
              <a:t> the </a:t>
            </a:r>
            <a:r>
              <a:rPr kumimoji="0" lang="it-IT" altLang="it-IT" b="0" i="0" strike="noStrike" cap="none" normalizeH="0" baseline="0" dirty="0" err="1">
                <a:ln>
                  <a:noFill/>
                </a:ln>
                <a:solidFill>
                  <a:schemeClr val="tx1"/>
                </a:solidFill>
                <a:effectLst/>
              </a:rPr>
              <a:t>informations</a:t>
            </a:r>
            <a:r>
              <a:rPr kumimoji="0" lang="it-IT" altLang="it-IT" b="0" i="0" strike="noStrike" cap="none" normalizeH="0" baseline="0" dirty="0">
                <a:ln>
                  <a:noFill/>
                </a:ln>
                <a:solidFill>
                  <a:schemeClr val="tx1"/>
                </a:solidFill>
                <a:effectLst/>
              </a:rPr>
              <a:t> of </a:t>
            </a:r>
            <a:r>
              <a:rPr kumimoji="0" lang="it-IT" altLang="it-IT" b="0" i="0" strike="noStrike" cap="none" normalizeH="0" baseline="0" dirty="0" err="1">
                <a:ln>
                  <a:noFill/>
                </a:ln>
                <a:solidFill>
                  <a:schemeClr val="tx1"/>
                </a:solidFill>
                <a:effectLst/>
              </a:rPr>
              <a:t>each</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sensor</a:t>
            </a:r>
            <a:r>
              <a:rPr lang="it-IT" altLang="it-IT" dirty="0"/>
              <a:t>, for </a:t>
            </a:r>
            <a:r>
              <a:rPr lang="it-IT" altLang="it-IT" dirty="0" err="1"/>
              <a:t>all</a:t>
            </a:r>
            <a:r>
              <a:rPr lang="it-IT" altLang="it-IT" dirty="0"/>
              <a:t> users.</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This</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block</a:t>
            </a:r>
            <a:r>
              <a:rPr kumimoji="0" lang="it-IT" altLang="it-IT" b="0" i="0" strike="noStrike" cap="none" normalizeH="0" baseline="0" dirty="0">
                <a:ln>
                  <a:noFill/>
                </a:ln>
                <a:solidFill>
                  <a:schemeClr val="tx1"/>
                </a:solidFill>
                <a:effectLst/>
              </a:rPr>
              <a:t> </a:t>
            </a:r>
            <a:r>
              <a:rPr kumimoji="0" lang="it-IT" altLang="it-IT" b="0" i="0" strike="noStrike" cap="none" normalizeH="0" baseline="0" dirty="0" err="1">
                <a:ln>
                  <a:noFill/>
                </a:ln>
                <a:solidFill>
                  <a:schemeClr val="tx1"/>
                </a:solidFill>
                <a:effectLst/>
              </a:rPr>
              <a:t>contains</a:t>
            </a:r>
            <a:r>
              <a:rPr kumimoji="0" lang="it-IT" altLang="it-IT" b="0" i="0" strike="noStrike" cap="none" normalizeH="0" baseline="0" dirty="0">
                <a:ln>
                  <a:noFill/>
                </a:ln>
                <a:solidFill>
                  <a:schemeClr val="tx1"/>
                </a:solidFill>
                <a:effectLst/>
              </a:rPr>
              <a:t>: </a:t>
            </a:r>
          </a:p>
          <a:p>
            <a:pPr marL="571500" indent="-571500">
              <a:spcBef>
                <a:spcPts val="500"/>
              </a:spcBef>
              <a:buFont typeface="Wingdings" panose="05000000000000000000" pitchFamily="2" charset="2"/>
              <a:buChar char="Ø"/>
            </a:pPr>
            <a:r>
              <a:rPr kumimoji="0" lang="it-IT" altLang="it-IT" b="0" i="0" u="sng" strike="noStrike" cap="none" normalizeH="0" baseline="0" dirty="0" err="1">
                <a:ln>
                  <a:noFill/>
                </a:ln>
                <a:solidFill>
                  <a:schemeClr val="tx1"/>
                </a:solidFill>
                <a:effectLst/>
              </a:rPr>
              <a:t>UserID</a:t>
            </a:r>
            <a:r>
              <a:rPr lang="it-IT" altLang="it-IT" dirty="0"/>
              <a:t> :  </a:t>
            </a:r>
            <a:r>
              <a:rPr lang="en-US" altLang="it-IT" dirty="0"/>
              <a:t>It lets to know which user the sensor is associated with;</a:t>
            </a:r>
          </a:p>
          <a:p>
            <a:pPr marL="571500" indent="-571500">
              <a:spcBef>
                <a:spcPts val="500"/>
              </a:spcBef>
              <a:buFont typeface="Wingdings" panose="05000000000000000000" pitchFamily="2" charset="2"/>
              <a:buChar char="Ø"/>
            </a:pPr>
            <a:r>
              <a:rPr kumimoji="0" lang="en-US" altLang="it-IT" b="0" i="0" u="sng" strike="noStrike" cap="none" normalizeH="0" baseline="0" dirty="0" err="1">
                <a:ln>
                  <a:noFill/>
                </a:ln>
                <a:solidFill>
                  <a:schemeClr val="tx1"/>
                </a:solidFill>
                <a:effectLst/>
              </a:rPr>
              <a:t>Devi</a:t>
            </a:r>
            <a:r>
              <a:rPr lang="en-US" altLang="it-IT" u="sng" dirty="0" err="1"/>
              <a:t>ceID</a:t>
            </a:r>
            <a:r>
              <a:rPr lang="en-US" altLang="it-IT" dirty="0"/>
              <a:t>: it lets to know which is the considered sensor;</a:t>
            </a:r>
          </a:p>
          <a:p>
            <a:pPr marL="571500" indent="-571500">
              <a:spcBef>
                <a:spcPts val="500"/>
              </a:spcBef>
              <a:buFont typeface="Wingdings" panose="05000000000000000000" pitchFamily="2" charset="2"/>
              <a:buChar char="Ø"/>
            </a:pPr>
            <a:r>
              <a:rPr kumimoji="0" lang="en-US" altLang="it-IT" b="0" i="0" u="sng" strike="noStrike" cap="none" normalizeH="0" baseline="0" dirty="0">
                <a:ln>
                  <a:noFill/>
                </a:ln>
                <a:solidFill>
                  <a:schemeClr val="tx1"/>
                </a:solidFill>
                <a:effectLst/>
              </a:rPr>
              <a:t>Topic</a:t>
            </a:r>
            <a:r>
              <a:rPr kumimoji="0" lang="en-US" altLang="it-IT" b="0" i="0" u="none" strike="noStrike" cap="none" normalizeH="0" baseline="0" dirty="0">
                <a:ln>
                  <a:noFill/>
                </a:ln>
                <a:solidFill>
                  <a:schemeClr val="tx1"/>
                </a:solidFill>
                <a:effectLst/>
              </a:rPr>
              <a:t> : where the messages related to that sensor are published;</a:t>
            </a:r>
            <a:endParaRPr kumimoji="0" lang="it-IT" altLang="it-IT" b="0" i="0" u="none" strike="noStrike" cap="none" normalizeH="0" baseline="0" dirty="0">
              <a:ln>
                <a:noFill/>
              </a:ln>
              <a:solidFill>
                <a:schemeClr val="tx1"/>
              </a:solidFill>
              <a:effectLst/>
            </a:endParaRPr>
          </a:p>
          <a:p>
            <a:pPr marL="571500" indent="-571500">
              <a:spcBef>
                <a:spcPts val="500"/>
              </a:spcBef>
              <a:buFont typeface="Wingdings" panose="05000000000000000000" pitchFamily="2" charset="2"/>
              <a:buChar char="Ø"/>
            </a:pPr>
            <a:r>
              <a:rPr lang="it-IT" altLang="it-IT" u="sng" dirty="0"/>
              <a:t>Value</a:t>
            </a:r>
            <a:r>
              <a:rPr lang="it-IT" altLang="it-IT" dirty="0"/>
              <a:t> : </a:t>
            </a:r>
            <a:r>
              <a:rPr lang="it-IT" altLang="it-IT" dirty="0" err="1"/>
              <a:t>where</a:t>
            </a:r>
            <a:r>
              <a:rPr lang="it-IT" altLang="it-IT" dirty="0"/>
              <a:t> the data </a:t>
            </a:r>
            <a:r>
              <a:rPr lang="it-IT" altLang="it-IT" dirty="0" err="1"/>
              <a:t>is</a:t>
            </a:r>
            <a:r>
              <a:rPr lang="it-IT" altLang="it-IT" dirty="0"/>
              <a:t> </a:t>
            </a:r>
            <a:r>
              <a:rPr lang="it-IT" altLang="it-IT" dirty="0" err="1"/>
              <a:t>stored</a:t>
            </a:r>
            <a:r>
              <a:rPr lang="it-IT" altLang="it-IT" dirty="0"/>
              <a:t>;</a:t>
            </a:r>
          </a:p>
          <a:p>
            <a:pPr marL="571500" indent="-571500">
              <a:spcBef>
                <a:spcPts val="500"/>
              </a:spcBef>
              <a:buFont typeface="Wingdings" panose="05000000000000000000" pitchFamily="2" charset="2"/>
              <a:buChar char="Ø"/>
            </a:pPr>
            <a:r>
              <a:rPr lang="it-IT" altLang="it-IT" u="sng" dirty="0"/>
              <a:t>Channel</a:t>
            </a:r>
            <a:r>
              <a:rPr lang="it-IT" altLang="it-IT" dirty="0"/>
              <a:t> : </a:t>
            </a:r>
            <a:r>
              <a:rPr lang="it-IT" altLang="it-IT" dirty="0" err="1"/>
              <a:t>it</a:t>
            </a:r>
            <a:r>
              <a:rPr lang="it-IT" altLang="it-IT" dirty="0"/>
              <a:t> </a:t>
            </a:r>
            <a:r>
              <a:rPr lang="it-IT" altLang="it-IT" dirty="0" err="1"/>
              <a:t>contains</a:t>
            </a:r>
            <a:r>
              <a:rPr lang="it-IT" altLang="it-IT" dirty="0"/>
              <a:t> the API-Key </a:t>
            </a:r>
            <a:r>
              <a:rPr lang="it-IT" altLang="it-IT" dirty="0" err="1"/>
              <a:t>related</a:t>
            </a:r>
            <a:r>
              <a:rPr lang="it-IT" altLang="it-IT" dirty="0"/>
              <a:t> to the user </a:t>
            </a:r>
            <a:r>
              <a:rPr lang="it-IT" altLang="it-IT" dirty="0" err="1"/>
              <a:t>ThingSpeak</a:t>
            </a:r>
            <a:r>
              <a:rPr lang="it-IT" altLang="it-IT" dirty="0"/>
              <a:t> </a:t>
            </a:r>
            <a:r>
              <a:rPr lang="it-IT" altLang="it-IT" dirty="0" err="1"/>
              <a:t>channel</a:t>
            </a:r>
            <a:r>
              <a:rPr lang="it-IT" altLang="it-IT" dirty="0"/>
              <a:t>;</a:t>
            </a:r>
          </a:p>
          <a:p>
            <a:pPr marL="571500" indent="-571500">
              <a:spcBef>
                <a:spcPts val="500"/>
              </a:spcBef>
              <a:buFont typeface="Wingdings" panose="05000000000000000000" pitchFamily="2" charset="2"/>
              <a:buChar char="Ø"/>
            </a:pPr>
            <a:r>
              <a:rPr lang="it-IT" altLang="it-IT" u="sng" dirty="0"/>
              <a:t>Field</a:t>
            </a:r>
            <a:r>
              <a:rPr lang="it-IT" altLang="it-IT" dirty="0"/>
              <a:t> : </a:t>
            </a:r>
            <a:r>
              <a:rPr lang="en-US" altLang="it-IT" dirty="0"/>
              <a:t>it explains exactly in which </a:t>
            </a:r>
            <a:r>
              <a:rPr lang="en-US" altLang="it-IT" dirty="0" err="1"/>
              <a:t>thingspeak</a:t>
            </a:r>
            <a:r>
              <a:rPr lang="en-US" altLang="it-IT" dirty="0"/>
              <a:t> graph it will have to be recorded.</a:t>
            </a:r>
            <a:endParaRPr kumimoji="0" lang="it-IT" altLang="it-IT"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64639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FC2CFA-FD1D-BEC7-F526-F089FADAD839}"/>
              </a:ext>
            </a:extLst>
          </p:cNvPr>
          <p:cNvSpPr>
            <a:spLocks noGrp="1"/>
          </p:cNvSpPr>
          <p:nvPr>
            <p:ph type="title"/>
          </p:nvPr>
        </p:nvSpPr>
        <p:spPr>
          <a:xfrm>
            <a:off x="1050558" y="464075"/>
            <a:ext cx="8596668" cy="1320800"/>
          </a:xfrm>
        </p:spPr>
        <p:txBody>
          <a:bodyPr/>
          <a:lstStyle/>
          <a:p>
            <a:pPr algn="ctr"/>
            <a:r>
              <a:rPr lang="it-IT" dirty="0" err="1"/>
              <a:t>ThingSpeak</a:t>
            </a:r>
            <a:endParaRPr lang="it-IT" dirty="0"/>
          </a:p>
        </p:txBody>
      </p:sp>
      <p:sp>
        <p:nvSpPr>
          <p:cNvPr id="4" name="CasellaDiTesto 3">
            <a:extLst>
              <a:ext uri="{FF2B5EF4-FFF2-40B4-BE49-F238E27FC236}">
                <a16:creationId xmlns:a16="http://schemas.microsoft.com/office/drawing/2014/main" id="{94F1CA5F-B758-10CB-D4ED-D7DB31F26556}"/>
              </a:ext>
            </a:extLst>
          </p:cNvPr>
          <p:cNvSpPr txBox="1"/>
          <p:nvPr/>
        </p:nvSpPr>
        <p:spPr>
          <a:xfrm>
            <a:off x="1576874" y="1408922"/>
            <a:ext cx="7380514" cy="2821285"/>
          </a:xfrm>
          <a:prstGeom prst="rect">
            <a:avLst/>
          </a:prstGeom>
          <a:noFill/>
        </p:spPr>
        <p:txBody>
          <a:bodyPr wrap="square" rtlCol="0">
            <a:spAutoFit/>
          </a:bodyPr>
          <a:lstStyle/>
          <a:p>
            <a:pPr algn="ctr">
              <a:spcBef>
                <a:spcPts val="1000"/>
              </a:spcBef>
            </a:pPr>
            <a:r>
              <a:rPr lang="it-IT" b="1" dirty="0" err="1"/>
              <a:t>What</a:t>
            </a:r>
            <a:r>
              <a:rPr lang="it-IT" b="1" dirty="0"/>
              <a:t> </a:t>
            </a:r>
            <a:r>
              <a:rPr lang="it-IT" b="1" dirty="0" err="1"/>
              <a:t>is</a:t>
            </a:r>
            <a:r>
              <a:rPr lang="it-IT" b="1" dirty="0"/>
              <a:t> </a:t>
            </a:r>
            <a:r>
              <a:rPr lang="it-IT" b="1" dirty="0" err="1"/>
              <a:t>it</a:t>
            </a:r>
            <a:r>
              <a:rPr lang="it-IT" b="1" dirty="0"/>
              <a:t>?</a:t>
            </a:r>
          </a:p>
          <a:p>
            <a:pPr>
              <a:spcBef>
                <a:spcPts val="1000"/>
              </a:spcBef>
            </a:pPr>
            <a:r>
              <a:rPr lang="it-IT" dirty="0" err="1"/>
              <a:t>It</a:t>
            </a:r>
            <a:r>
              <a:rPr lang="it-IT" dirty="0"/>
              <a:t> </a:t>
            </a:r>
            <a:r>
              <a:rPr lang="it-IT" dirty="0" err="1"/>
              <a:t>is</a:t>
            </a:r>
            <a:r>
              <a:rPr lang="it-IT" dirty="0"/>
              <a:t> a </a:t>
            </a:r>
            <a:r>
              <a:rPr lang="it-IT" dirty="0" err="1"/>
              <a:t>platform</a:t>
            </a:r>
            <a:r>
              <a:rPr lang="it-IT" dirty="0"/>
              <a:t> </a:t>
            </a:r>
            <a:r>
              <a:rPr lang="en-US" dirty="0"/>
              <a:t>which allows you to collect data streams in the cloud from IoT devices, so it is like a database.</a:t>
            </a:r>
          </a:p>
          <a:p>
            <a:pPr marL="285750" indent="-285750">
              <a:spcBef>
                <a:spcPts val="1000"/>
              </a:spcBef>
              <a:buFont typeface="Wingdings" panose="05000000000000000000" pitchFamily="2" charset="2"/>
              <a:buChar char="Ø"/>
            </a:pPr>
            <a:r>
              <a:rPr lang="en-US" dirty="0"/>
              <a:t>Allows you to implement communication via MQTT or REST-full. In our case, via REST-full;</a:t>
            </a:r>
          </a:p>
          <a:p>
            <a:pPr marL="285750" indent="-285750">
              <a:spcBef>
                <a:spcPts val="1000"/>
              </a:spcBef>
              <a:buFont typeface="Wingdings" panose="05000000000000000000" pitchFamily="2" charset="2"/>
              <a:buChar char="Ø"/>
            </a:pPr>
            <a:r>
              <a:rPr lang="en-US" dirty="0"/>
              <a:t>Increases both the scalability of the platform and the interoperability between the components.</a:t>
            </a:r>
          </a:p>
          <a:p>
            <a:pPr>
              <a:spcBef>
                <a:spcPts val="1000"/>
              </a:spcBef>
            </a:pPr>
            <a:endParaRPr lang="en-US" dirty="0"/>
          </a:p>
        </p:txBody>
      </p:sp>
      <p:sp>
        <p:nvSpPr>
          <p:cNvPr id="5" name="CasellaDiTesto 4">
            <a:extLst>
              <a:ext uri="{FF2B5EF4-FFF2-40B4-BE49-F238E27FC236}">
                <a16:creationId xmlns:a16="http://schemas.microsoft.com/office/drawing/2014/main" id="{9EA7F959-8F50-1092-9CB2-4E47C5EBA5FD}"/>
              </a:ext>
            </a:extLst>
          </p:cNvPr>
          <p:cNvSpPr txBox="1"/>
          <p:nvPr/>
        </p:nvSpPr>
        <p:spPr>
          <a:xfrm>
            <a:off x="2262673" y="4571915"/>
            <a:ext cx="6008915" cy="1754326"/>
          </a:xfrm>
          <a:prstGeom prst="rect">
            <a:avLst/>
          </a:prstGeom>
          <a:noFill/>
        </p:spPr>
        <p:txBody>
          <a:bodyPr wrap="square" rtlCol="0">
            <a:spAutoFit/>
          </a:bodyPr>
          <a:lstStyle/>
          <a:p>
            <a:pPr algn="ctr">
              <a:spcBef>
                <a:spcPts val="1000"/>
              </a:spcBef>
            </a:pPr>
            <a:r>
              <a:rPr lang="it-IT" b="1" dirty="0" err="1"/>
              <a:t>Communication</a:t>
            </a:r>
            <a:r>
              <a:rPr lang="it-IT" b="1" dirty="0"/>
              <a:t> with:</a:t>
            </a:r>
            <a:endParaRPr lang="it-IT" dirty="0"/>
          </a:p>
          <a:p>
            <a:pPr marL="285750" indent="-285750">
              <a:buFont typeface="Wingdings" panose="05000000000000000000" pitchFamily="2" charset="2"/>
              <a:buChar char="q"/>
            </a:pPr>
            <a:r>
              <a:rPr lang="it-IT" u="sng" dirty="0"/>
              <a:t>Data </a:t>
            </a:r>
            <a:r>
              <a:rPr lang="it-IT" u="sng" dirty="0" err="1"/>
              <a:t>Analisys</a:t>
            </a:r>
            <a:r>
              <a:rPr lang="it-IT" dirty="0"/>
              <a:t>: </a:t>
            </a:r>
            <a:r>
              <a:rPr lang="it-IT" dirty="0" err="1"/>
              <a:t>using</a:t>
            </a:r>
            <a:r>
              <a:rPr lang="it-IT" dirty="0"/>
              <a:t> REST-full </a:t>
            </a:r>
            <a:r>
              <a:rPr lang="it-IT" dirty="0" err="1"/>
              <a:t>communication</a:t>
            </a:r>
            <a:r>
              <a:rPr lang="it-IT" dirty="0"/>
              <a:t> </a:t>
            </a:r>
            <a:r>
              <a:rPr lang="it-IT" dirty="0" err="1"/>
              <a:t>protocol</a:t>
            </a:r>
            <a:r>
              <a:rPr lang="it-IT" dirty="0"/>
              <a:t>, in </a:t>
            </a:r>
            <a:r>
              <a:rPr lang="it-IT" dirty="0" err="1"/>
              <a:t>order</a:t>
            </a:r>
            <a:r>
              <a:rPr lang="it-IT" dirty="0"/>
              <a:t> to </a:t>
            </a:r>
            <a:r>
              <a:rPr lang="it-IT" dirty="0" err="1"/>
              <a:t>retrieve</a:t>
            </a:r>
            <a:r>
              <a:rPr lang="it-IT" dirty="0"/>
              <a:t> the </a:t>
            </a:r>
            <a:r>
              <a:rPr lang="it-IT" dirty="0" err="1"/>
              <a:t>measurements</a:t>
            </a:r>
            <a:r>
              <a:rPr lang="it-IT" dirty="0"/>
              <a:t>.</a:t>
            </a:r>
          </a:p>
          <a:p>
            <a:endParaRPr lang="it-IT" dirty="0"/>
          </a:p>
          <a:p>
            <a:pPr marL="285750" indent="-285750">
              <a:buFont typeface="Wingdings" panose="05000000000000000000" pitchFamily="2" charset="2"/>
              <a:buChar char="q"/>
            </a:pPr>
            <a:r>
              <a:rPr lang="it-IT" u="sng" dirty="0" err="1"/>
              <a:t>Telegram</a:t>
            </a:r>
            <a:r>
              <a:rPr lang="it-IT" u="sng" dirty="0"/>
              <a:t> Bot</a:t>
            </a:r>
            <a:r>
              <a:rPr lang="it-IT" dirty="0"/>
              <a:t>: to </a:t>
            </a:r>
            <a:r>
              <a:rPr lang="it-IT" dirty="0" err="1"/>
              <a:t>provide</a:t>
            </a:r>
            <a:r>
              <a:rPr lang="it-IT" dirty="0"/>
              <a:t> the energy </a:t>
            </a:r>
            <a:r>
              <a:rPr lang="it-IT" dirty="0" err="1"/>
              <a:t>graphs</a:t>
            </a:r>
            <a:r>
              <a:rPr lang="it-IT" dirty="0"/>
              <a:t>.</a:t>
            </a:r>
          </a:p>
          <a:p>
            <a:pPr marL="285750" indent="-285750">
              <a:buFont typeface="Wingdings" panose="05000000000000000000" pitchFamily="2" charset="2"/>
              <a:buChar char="q"/>
            </a:pPr>
            <a:endParaRPr lang="it-IT" dirty="0"/>
          </a:p>
        </p:txBody>
      </p:sp>
    </p:spTree>
    <p:extLst>
      <p:ext uri="{BB962C8B-B14F-4D97-AF65-F5344CB8AC3E}">
        <p14:creationId xmlns:p14="http://schemas.microsoft.com/office/powerpoint/2010/main" val="141342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25DF0135-FE5F-0677-74FA-5F83C5BDF690}"/>
              </a:ext>
            </a:extLst>
          </p:cNvPr>
          <p:cNvSpPr>
            <a:spLocks noGrp="1"/>
          </p:cNvSpPr>
          <p:nvPr>
            <p:ph type="title"/>
          </p:nvPr>
        </p:nvSpPr>
        <p:spPr>
          <a:xfrm>
            <a:off x="1050558" y="464075"/>
            <a:ext cx="8596668" cy="1320800"/>
          </a:xfrm>
        </p:spPr>
        <p:txBody>
          <a:bodyPr/>
          <a:lstStyle/>
          <a:p>
            <a:pPr algn="ctr"/>
            <a:r>
              <a:rPr lang="it-IT" dirty="0" err="1"/>
              <a:t>ThingSpeak</a:t>
            </a:r>
            <a:endParaRPr lang="it-IT" dirty="0"/>
          </a:p>
        </p:txBody>
      </p:sp>
      <p:sp>
        <p:nvSpPr>
          <p:cNvPr id="6" name="CasellaDiTesto 5">
            <a:extLst>
              <a:ext uri="{FF2B5EF4-FFF2-40B4-BE49-F238E27FC236}">
                <a16:creationId xmlns:a16="http://schemas.microsoft.com/office/drawing/2014/main" id="{C3C0660A-CBBB-CB58-F889-F3B9C0C16856}"/>
              </a:ext>
            </a:extLst>
          </p:cNvPr>
          <p:cNvSpPr txBox="1"/>
          <p:nvPr/>
        </p:nvSpPr>
        <p:spPr>
          <a:xfrm>
            <a:off x="1371600" y="2192694"/>
            <a:ext cx="7464490" cy="861774"/>
          </a:xfrm>
          <a:prstGeom prst="rect">
            <a:avLst/>
          </a:prstGeom>
          <a:noFill/>
        </p:spPr>
        <p:txBody>
          <a:bodyPr wrap="square" rtlCol="0">
            <a:spAutoFit/>
          </a:bodyPr>
          <a:lstStyle/>
          <a:p>
            <a:r>
              <a:rPr lang="it-IT" sz="5000" dirty="0">
                <a:solidFill>
                  <a:srgbClr val="C00000"/>
                </a:solidFill>
              </a:rPr>
              <a:t>INSERIRE FOTO GRAFICI</a:t>
            </a:r>
          </a:p>
        </p:txBody>
      </p:sp>
    </p:spTree>
    <p:extLst>
      <p:ext uri="{BB962C8B-B14F-4D97-AF65-F5344CB8AC3E}">
        <p14:creationId xmlns:p14="http://schemas.microsoft.com/office/powerpoint/2010/main" val="2131386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313537" y="2759730"/>
            <a:ext cx="3854766" cy="383372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err="1">
                <a:solidFill>
                  <a:schemeClr val="tx1"/>
                </a:solidFill>
              </a:rPr>
              <a:t>Command</a:t>
            </a:r>
            <a:r>
              <a:rPr lang="it-IT" sz="1600" b="1" dirty="0">
                <a:solidFill>
                  <a:schemeClr val="tx1"/>
                </a:solidFill>
              </a:rPr>
              <a:t>:</a:t>
            </a:r>
          </a:p>
          <a:p>
            <a:pPr algn="just"/>
            <a:r>
              <a:rPr lang="it-IT" sz="1600" b="1" dirty="0">
                <a:solidFill>
                  <a:schemeClr val="tx1"/>
                </a:solidFill>
              </a:rPr>
              <a:t>/start: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command</a:t>
            </a:r>
            <a:r>
              <a:rPr lang="it-IT" sz="1600" dirty="0">
                <a:solidFill>
                  <a:schemeClr val="tx1"/>
                </a:solidFill>
              </a:rPr>
              <a:t> </a:t>
            </a:r>
            <a:r>
              <a:rPr lang="it-IT" sz="1600" dirty="0" err="1">
                <a:solidFill>
                  <a:schemeClr val="tx1"/>
                </a:solidFill>
              </a:rPr>
              <a:t>available</a:t>
            </a:r>
            <a:r>
              <a:rPr lang="it-IT" sz="1600" dirty="0">
                <a:solidFill>
                  <a:schemeClr val="tx1"/>
                </a:solidFill>
              </a:rPr>
              <a:t> on </a:t>
            </a:r>
            <a:r>
              <a:rPr lang="it-IT" sz="1600" dirty="0" err="1">
                <a:solidFill>
                  <a:schemeClr val="tx1"/>
                </a:solidFill>
              </a:rPr>
              <a:t>TelegramBot</a:t>
            </a:r>
            <a:r>
              <a:rPr lang="it-IT" sz="1600" dirty="0">
                <a:solidFill>
                  <a:schemeClr val="tx1"/>
                </a:solidFill>
              </a:rPr>
              <a:t>.</a:t>
            </a:r>
          </a:p>
          <a:p>
            <a:pPr marL="0" indent="0" algn="just">
              <a:buNone/>
            </a:pPr>
            <a:r>
              <a:rPr lang="it-IT" sz="1600" dirty="0">
                <a:solidFill>
                  <a:schemeClr val="tx1"/>
                </a:solidFill>
              </a:rPr>
              <a:t> </a:t>
            </a:r>
          </a:p>
          <a:p>
            <a:pPr algn="just"/>
            <a:r>
              <a:rPr lang="it-IT" sz="1600" b="1" dirty="0">
                <a:solidFill>
                  <a:schemeClr val="tx1"/>
                </a:solidFill>
              </a:rPr>
              <a:t>/</a:t>
            </a:r>
            <a:r>
              <a:rPr lang="it-IT" sz="1600" b="1" dirty="0" err="1">
                <a:solidFill>
                  <a:schemeClr val="tx1"/>
                </a:solidFill>
              </a:rPr>
              <a:t>IsPresence</a:t>
            </a:r>
            <a:r>
              <a:rPr lang="it-IT" sz="1600" b="1" dirty="0">
                <a:solidFill>
                  <a:schemeClr val="tx1"/>
                </a:solidFill>
              </a:rPr>
              <a:t>: </a:t>
            </a:r>
            <a:r>
              <a:rPr lang="it-IT" sz="1600"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the </a:t>
            </a:r>
            <a:r>
              <a:rPr lang="it-IT" sz="1600" dirty="0" err="1">
                <a:solidFill>
                  <a:schemeClr val="tx1"/>
                </a:solidFill>
              </a:rPr>
              <a:t>vehicle</a:t>
            </a:r>
            <a:r>
              <a:rPr lang="it-IT" sz="1600" dirty="0">
                <a:solidFill>
                  <a:schemeClr val="tx1"/>
                </a:solidFill>
              </a:rPr>
              <a:t> </a:t>
            </a:r>
            <a:r>
              <a:rPr lang="it-IT" sz="1600" dirty="0" err="1">
                <a:solidFill>
                  <a:schemeClr val="tx1"/>
                </a:solidFill>
              </a:rPr>
              <a:t>is</a:t>
            </a:r>
            <a:r>
              <a:rPr lang="it-IT" sz="1600" dirty="0">
                <a:solidFill>
                  <a:schemeClr val="tx1"/>
                </a:solidFill>
              </a:rPr>
              <a:t> in </a:t>
            </a:r>
            <a:r>
              <a:rPr lang="it-IT" sz="1600" dirty="0" err="1">
                <a:solidFill>
                  <a:schemeClr val="tx1"/>
                </a:solidFill>
              </a:rPr>
              <a:t>charge</a:t>
            </a:r>
            <a:r>
              <a:rPr lang="it-IT" sz="1600" dirty="0">
                <a:solidFill>
                  <a:schemeClr val="tx1"/>
                </a:solidFill>
              </a:rPr>
              <a:t> station or </a:t>
            </a:r>
            <a:r>
              <a:rPr lang="it-IT" sz="1600" dirty="0" err="1">
                <a:solidFill>
                  <a:schemeClr val="tx1"/>
                </a:solidFill>
              </a:rPr>
              <a:t>not</a:t>
            </a:r>
            <a:r>
              <a:rPr lang="it-IT" sz="1600" dirty="0">
                <a:solidFill>
                  <a:schemeClr val="tx1"/>
                </a:solidFill>
              </a:rPr>
              <a:t>.</a:t>
            </a:r>
          </a:p>
          <a:p>
            <a:pPr marL="0" indent="0" algn="just">
              <a:buNone/>
            </a:pPr>
            <a:r>
              <a:rPr lang="it-IT" sz="1600" dirty="0">
                <a:solidFill>
                  <a:schemeClr val="tx1"/>
                </a:solidFill>
              </a:rPr>
              <a:t>  </a:t>
            </a: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AlertSMS</a:t>
            </a:r>
            <a:r>
              <a:rPr lang="it-IT" sz="1600" b="1" dirty="0">
                <a:solidFill>
                  <a:schemeClr val="tx1"/>
                </a:solidFill>
              </a:rPr>
              <a:t>: </a:t>
            </a:r>
            <a:r>
              <a:rPr lang="it-IT" sz="1600" dirty="0" err="1">
                <a:solidFill>
                  <a:schemeClr val="tx1"/>
                </a:solidFill>
              </a:rPr>
              <a:t>Communicate</a:t>
            </a:r>
            <a:r>
              <a:rPr lang="it-IT" sz="1600" dirty="0">
                <a:solidFill>
                  <a:schemeClr val="tx1"/>
                </a:solidFill>
              </a:rPr>
              <a:t> to the user </a:t>
            </a:r>
            <a:r>
              <a:rPr lang="it-IT" sz="1600" dirty="0" err="1">
                <a:solidFill>
                  <a:schemeClr val="tx1"/>
                </a:solidFill>
              </a:rPr>
              <a:t>if</a:t>
            </a:r>
            <a:r>
              <a:rPr lang="it-IT" sz="1600" dirty="0">
                <a:solidFill>
                  <a:schemeClr val="tx1"/>
                </a:solidFill>
              </a:rPr>
              <a:t> </a:t>
            </a:r>
            <a:r>
              <a:rPr lang="it-IT" sz="1600" dirty="0" err="1">
                <a:solidFill>
                  <a:schemeClr val="tx1"/>
                </a:solidFill>
              </a:rPr>
              <a:t>there</a:t>
            </a:r>
            <a:r>
              <a:rPr lang="it-IT" sz="1600" dirty="0">
                <a:solidFill>
                  <a:schemeClr val="tx1"/>
                </a:solidFill>
              </a:rPr>
              <a:t> are </a:t>
            </a:r>
            <a:r>
              <a:rPr lang="it-IT" sz="1600" dirty="0" err="1">
                <a:solidFill>
                  <a:schemeClr val="tx1"/>
                </a:solidFill>
              </a:rPr>
              <a:t>issue</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charging</a:t>
            </a:r>
            <a:r>
              <a:rPr lang="it-IT" sz="1600" dirty="0">
                <a:solidFill>
                  <a:schemeClr val="tx1"/>
                </a:solidFill>
              </a:rPr>
              <a:t> of </a:t>
            </a:r>
            <a:r>
              <a:rPr lang="it-IT" sz="1600" dirty="0" err="1">
                <a:solidFill>
                  <a:schemeClr val="tx1"/>
                </a:solidFill>
              </a:rPr>
              <a:t>his</a:t>
            </a:r>
            <a:r>
              <a:rPr lang="it-IT" sz="1600" dirty="0">
                <a:solidFill>
                  <a:schemeClr val="tx1"/>
                </a:solidFill>
              </a:rPr>
              <a:t> </a:t>
            </a:r>
            <a:r>
              <a:rPr lang="it-IT" sz="1600" dirty="0" err="1">
                <a:solidFill>
                  <a:schemeClr val="tx1"/>
                </a:solidFill>
              </a:rPr>
              <a:t>vehicle</a:t>
            </a:r>
            <a:r>
              <a:rPr lang="it-IT" sz="1600" dirty="0">
                <a:solidFill>
                  <a:schemeClr val="tx1"/>
                </a:solidFill>
              </a:rPr>
              <a:t>. </a:t>
            </a:r>
            <a:endParaRPr lang="it-IT" sz="1600" b="1" dirty="0">
              <a:solidFill>
                <a:schemeClr val="tx1"/>
              </a:solidFill>
            </a:endParaRPr>
          </a:p>
          <a:p>
            <a:pPr marL="0" indent="0" algn="just">
              <a:buNone/>
            </a:pPr>
            <a:endParaRPr lang="it-IT" sz="1600" dirty="0">
              <a:solidFill>
                <a:schemeClr val="tx1"/>
              </a:solidFill>
            </a:endParaRPr>
          </a:p>
        </p:txBody>
      </p:sp>
      <p:sp>
        <p:nvSpPr>
          <p:cNvPr id="3" name="Right Brace 2">
            <a:extLst>
              <a:ext uri="{FF2B5EF4-FFF2-40B4-BE49-F238E27FC236}">
                <a16:creationId xmlns:a16="http://schemas.microsoft.com/office/drawing/2014/main" id="{13244FF2-2A5D-B951-4B3F-B4D07D37B3F3}"/>
              </a:ext>
            </a:extLst>
          </p:cNvPr>
          <p:cNvSpPr/>
          <p:nvPr/>
        </p:nvSpPr>
        <p:spPr>
          <a:xfrm>
            <a:off x="4304356" y="2913108"/>
            <a:ext cx="597159" cy="3526971"/>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sp>
        <p:nvSpPr>
          <p:cNvPr id="4" name="TextBox 3">
            <a:extLst>
              <a:ext uri="{FF2B5EF4-FFF2-40B4-BE49-F238E27FC236}">
                <a16:creationId xmlns:a16="http://schemas.microsoft.com/office/drawing/2014/main" id="{2768D0E5-3AD3-0CF3-3D37-689736E99F5B}"/>
              </a:ext>
            </a:extLst>
          </p:cNvPr>
          <p:cNvSpPr txBox="1"/>
          <p:nvPr/>
        </p:nvSpPr>
        <p:spPr>
          <a:xfrm>
            <a:off x="5167368" y="4279348"/>
            <a:ext cx="4634204" cy="923330"/>
          </a:xfrm>
          <a:prstGeom prst="rect">
            <a:avLst/>
          </a:prstGeom>
          <a:noFill/>
        </p:spPr>
        <p:txBody>
          <a:bodyPr wrap="square" rtlCol="0">
            <a:spAutoFit/>
          </a:bodyPr>
          <a:lstStyle/>
          <a:p>
            <a:r>
              <a:rPr lang="it-IT" dirty="0" err="1"/>
              <a:t>All</a:t>
            </a:r>
            <a:r>
              <a:rPr lang="it-IT" dirty="0"/>
              <a:t> </a:t>
            </a:r>
            <a:r>
              <a:rPr lang="it-IT" dirty="0" err="1"/>
              <a:t>this</a:t>
            </a:r>
            <a:r>
              <a:rPr lang="it-IT" dirty="0"/>
              <a:t> </a:t>
            </a:r>
            <a:r>
              <a:rPr lang="it-IT" dirty="0" err="1"/>
              <a:t>commands</a:t>
            </a:r>
            <a:r>
              <a:rPr lang="it-IT" dirty="0"/>
              <a:t> shows to the user the information </a:t>
            </a:r>
            <a:r>
              <a:rPr lang="it-IT" dirty="0" err="1"/>
              <a:t>that</a:t>
            </a:r>
            <a:r>
              <a:rPr lang="it-IT" dirty="0"/>
              <a:t> he </a:t>
            </a:r>
            <a:r>
              <a:rPr lang="it-IT" dirty="0" err="1"/>
              <a:t>requests</a:t>
            </a:r>
            <a:r>
              <a:rPr lang="it-IT" dirty="0"/>
              <a:t>, </a:t>
            </a:r>
            <a:r>
              <a:rPr lang="it-IT" dirty="0" err="1"/>
              <a:t>through</a:t>
            </a:r>
            <a:r>
              <a:rPr lang="it-IT" dirty="0"/>
              <a:t> text.</a:t>
            </a:r>
          </a:p>
        </p:txBody>
      </p:sp>
      <p:pic>
        <p:nvPicPr>
          <p:cNvPr id="7" name="Picture 6">
            <a:extLst>
              <a:ext uri="{FF2B5EF4-FFF2-40B4-BE49-F238E27FC236}">
                <a16:creationId xmlns:a16="http://schemas.microsoft.com/office/drawing/2014/main" id="{6174F8A3-E963-1C01-1D9B-343DAAF2FA77}"/>
              </a:ext>
            </a:extLst>
          </p:cNvPr>
          <p:cNvPicPr>
            <a:picLocks noChangeAspect="1"/>
          </p:cNvPicPr>
          <p:nvPr/>
        </p:nvPicPr>
        <p:blipFill>
          <a:blip r:embed="rId2"/>
          <a:stretch>
            <a:fillRect/>
          </a:stretch>
        </p:blipFill>
        <p:spPr>
          <a:xfrm>
            <a:off x="313537" y="659992"/>
            <a:ext cx="2370025" cy="1798476"/>
          </a:xfrm>
          <a:prstGeom prst="rect">
            <a:avLst/>
          </a:prstGeom>
        </p:spPr>
      </p:pic>
      <p:sp>
        <p:nvSpPr>
          <p:cNvPr id="8" name="TextBox 7">
            <a:extLst>
              <a:ext uri="{FF2B5EF4-FFF2-40B4-BE49-F238E27FC236}">
                <a16:creationId xmlns:a16="http://schemas.microsoft.com/office/drawing/2014/main" id="{7CF4BBEA-DEF4-35BB-4628-2D1E3AF3BACA}"/>
              </a:ext>
            </a:extLst>
          </p:cNvPr>
          <p:cNvSpPr txBox="1"/>
          <p:nvPr/>
        </p:nvSpPr>
        <p:spPr>
          <a:xfrm>
            <a:off x="3194155" y="766974"/>
            <a:ext cx="3414720" cy="1754326"/>
          </a:xfrm>
          <a:prstGeom prst="rect">
            <a:avLst/>
          </a:prstGeom>
          <a:noFill/>
        </p:spPr>
        <p:txBody>
          <a:bodyPr wrap="square" rtlCol="0">
            <a:spAutoFit/>
          </a:bodyPr>
          <a:lstStyle/>
          <a:p>
            <a:pPr algn="just"/>
            <a:r>
              <a:rPr lang="it-IT" dirty="0" err="1"/>
              <a:t>Each</a:t>
            </a:r>
            <a:r>
              <a:rPr lang="it-IT" dirty="0"/>
              <a:t> user </a:t>
            </a:r>
            <a:r>
              <a:rPr lang="it-IT" dirty="0" err="1"/>
              <a:t>registered</a:t>
            </a:r>
            <a:r>
              <a:rPr lang="it-IT" dirty="0"/>
              <a:t> </a:t>
            </a:r>
            <a:r>
              <a:rPr lang="it-IT" dirty="0" err="1"/>
              <a:t>his</a:t>
            </a:r>
            <a:r>
              <a:rPr lang="it-IT" dirty="0"/>
              <a:t> Telegram </a:t>
            </a:r>
            <a:r>
              <a:rPr lang="it-IT" dirty="0" err="1"/>
              <a:t>Profile</a:t>
            </a:r>
            <a:r>
              <a:rPr lang="it-IT" dirty="0"/>
              <a:t> </a:t>
            </a:r>
            <a:r>
              <a:rPr lang="it-IT" dirty="0" err="1"/>
              <a:t>through</a:t>
            </a:r>
            <a:r>
              <a:rPr lang="it-IT" dirty="0"/>
              <a:t> the </a:t>
            </a:r>
            <a:r>
              <a:rPr lang="it-IT" dirty="0" err="1"/>
              <a:t>ChatID</a:t>
            </a:r>
            <a:r>
              <a:rPr lang="it-IT" dirty="0"/>
              <a:t> in the </a:t>
            </a:r>
            <a:r>
              <a:rPr lang="it-IT" dirty="0" err="1"/>
              <a:t>Catalog</a:t>
            </a:r>
            <a:r>
              <a:rPr lang="it-IT" dirty="0"/>
              <a:t>, </a:t>
            </a:r>
            <a:r>
              <a:rPr lang="it-IT" dirty="0" err="1"/>
              <a:t>if</a:t>
            </a:r>
            <a:r>
              <a:rPr lang="it-IT" dirty="0"/>
              <a:t> </a:t>
            </a:r>
            <a:r>
              <a:rPr lang="it-IT" dirty="0" err="1"/>
              <a:t>your</a:t>
            </a:r>
            <a:r>
              <a:rPr lang="it-IT" dirty="0"/>
              <a:t> </a:t>
            </a:r>
            <a:r>
              <a:rPr lang="it-IT" dirty="0" err="1"/>
              <a:t>profile</a:t>
            </a:r>
            <a:r>
              <a:rPr lang="it-IT" dirty="0"/>
              <a:t> </a:t>
            </a:r>
            <a:r>
              <a:rPr lang="it-IT" dirty="0" err="1"/>
              <a:t>is</a:t>
            </a:r>
            <a:r>
              <a:rPr lang="it-IT" dirty="0"/>
              <a:t> </a:t>
            </a:r>
            <a:r>
              <a:rPr lang="it-IT" dirty="0" err="1"/>
              <a:t>not</a:t>
            </a:r>
            <a:r>
              <a:rPr lang="it-IT" dirty="0"/>
              <a:t> </a:t>
            </a:r>
            <a:r>
              <a:rPr lang="it-IT" dirty="0" err="1"/>
              <a:t>registered</a:t>
            </a:r>
            <a:r>
              <a:rPr lang="it-IT" dirty="0"/>
              <a:t> the bot tell </a:t>
            </a:r>
            <a:r>
              <a:rPr lang="it-IT" dirty="0" err="1"/>
              <a:t>you</a:t>
            </a:r>
            <a:r>
              <a:rPr lang="it-IT" dirty="0"/>
              <a:t> </a:t>
            </a:r>
            <a:r>
              <a:rPr lang="it-IT" dirty="0" err="1"/>
              <a:t>that</a:t>
            </a:r>
            <a:r>
              <a:rPr lang="it-IT" dirty="0"/>
              <a:t> </a:t>
            </a:r>
            <a:r>
              <a:rPr lang="it-IT" dirty="0" err="1"/>
              <a:t>you</a:t>
            </a:r>
            <a:r>
              <a:rPr lang="it-IT" dirty="0"/>
              <a:t> do </a:t>
            </a:r>
            <a:r>
              <a:rPr lang="it-IT" dirty="0" err="1"/>
              <a:t>not</a:t>
            </a:r>
            <a:r>
              <a:rPr lang="it-IT" dirty="0"/>
              <a:t> </a:t>
            </a:r>
            <a:r>
              <a:rPr lang="it-IT" dirty="0" err="1"/>
              <a:t>have</a:t>
            </a:r>
            <a:r>
              <a:rPr lang="it-IT" dirty="0"/>
              <a:t> the </a:t>
            </a:r>
            <a:r>
              <a:rPr lang="it-IT" dirty="0" err="1"/>
              <a:t>permition</a:t>
            </a:r>
            <a:r>
              <a:rPr lang="it-IT" dirty="0"/>
              <a:t>.</a:t>
            </a:r>
          </a:p>
        </p:txBody>
      </p:sp>
      <p:pic>
        <p:nvPicPr>
          <p:cNvPr id="10" name="Picture 9">
            <a:extLst>
              <a:ext uri="{FF2B5EF4-FFF2-40B4-BE49-F238E27FC236}">
                <a16:creationId xmlns:a16="http://schemas.microsoft.com/office/drawing/2014/main" id="{AB78F16C-5083-129D-AA57-A8B5B4699EF3}"/>
              </a:ext>
            </a:extLst>
          </p:cNvPr>
          <p:cNvPicPr>
            <a:picLocks noChangeAspect="1"/>
          </p:cNvPicPr>
          <p:nvPr/>
        </p:nvPicPr>
        <p:blipFill>
          <a:blip r:embed="rId3"/>
          <a:stretch>
            <a:fillRect/>
          </a:stretch>
        </p:blipFill>
        <p:spPr>
          <a:xfrm>
            <a:off x="5400135" y="2759730"/>
            <a:ext cx="2644490" cy="923330"/>
          </a:xfrm>
          <a:prstGeom prst="rect">
            <a:avLst/>
          </a:prstGeom>
        </p:spPr>
      </p:pic>
      <p:cxnSp>
        <p:nvCxnSpPr>
          <p:cNvPr id="24" name="Connector: Elbow 23">
            <a:extLst>
              <a:ext uri="{FF2B5EF4-FFF2-40B4-BE49-F238E27FC236}">
                <a16:creationId xmlns:a16="http://schemas.microsoft.com/office/drawing/2014/main" id="{CB469B96-0E70-C12C-7ACA-61C1D33164BF}"/>
              </a:ext>
            </a:extLst>
          </p:cNvPr>
          <p:cNvCxnSpPr>
            <a:cxnSpLocks/>
            <a:stCxn id="8" idx="2"/>
            <a:endCxn id="10" idx="1"/>
          </p:cNvCxnSpPr>
          <p:nvPr/>
        </p:nvCxnSpPr>
        <p:spPr>
          <a:xfrm rot="16200000" flipH="1">
            <a:off x="4800778" y="2622037"/>
            <a:ext cx="700095" cy="49862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EA7A723D-6CF3-391D-210D-FF00944C24BF}"/>
              </a:ext>
            </a:extLst>
          </p:cNvPr>
          <p:cNvPicPr>
            <a:picLocks noChangeAspect="1"/>
          </p:cNvPicPr>
          <p:nvPr/>
        </p:nvPicPr>
        <p:blipFill>
          <a:blip r:embed="rId4"/>
          <a:stretch>
            <a:fillRect/>
          </a:stretch>
        </p:blipFill>
        <p:spPr>
          <a:xfrm>
            <a:off x="8537551" y="344111"/>
            <a:ext cx="2528041" cy="2622421"/>
          </a:xfrm>
          <a:prstGeom prst="rect">
            <a:avLst/>
          </a:prstGeom>
        </p:spPr>
      </p:pic>
      <p:cxnSp>
        <p:nvCxnSpPr>
          <p:cNvPr id="36" name="Straight Arrow Connector 35">
            <a:extLst>
              <a:ext uri="{FF2B5EF4-FFF2-40B4-BE49-F238E27FC236}">
                <a16:creationId xmlns:a16="http://schemas.microsoft.com/office/drawing/2014/main" id="{EC5BE6A4-B031-61E2-2F84-F00776161E90}"/>
              </a:ext>
            </a:extLst>
          </p:cNvPr>
          <p:cNvCxnSpPr>
            <a:stCxn id="8" idx="3"/>
            <a:endCxn id="31" idx="1"/>
          </p:cNvCxnSpPr>
          <p:nvPr/>
        </p:nvCxnSpPr>
        <p:spPr>
          <a:xfrm>
            <a:off x="6608875" y="1644137"/>
            <a:ext cx="1928676" cy="111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61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p:txBody>
          <a:bodyPr/>
          <a:lstStyle/>
          <a:p>
            <a:pPr algn="ctr"/>
            <a:r>
              <a:rPr lang="it-IT" dirty="0"/>
              <a:t>Use Case </a:t>
            </a:r>
            <a:r>
              <a:rPr lang="it-IT" dirty="0" err="1"/>
              <a:t>Diagram</a:t>
            </a:r>
            <a:r>
              <a:rPr lang="it-IT" dirty="0"/>
              <a:t> - Update </a:t>
            </a:r>
          </a:p>
        </p:txBody>
      </p:sp>
      <p:pic>
        <p:nvPicPr>
          <p:cNvPr id="5" name="Picture 4">
            <a:extLst>
              <a:ext uri="{FF2B5EF4-FFF2-40B4-BE49-F238E27FC236}">
                <a16:creationId xmlns:a16="http://schemas.microsoft.com/office/drawing/2014/main" id="{013A3A9F-F569-4F5A-9E4D-7057E3219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237" y="1582016"/>
            <a:ext cx="8001846" cy="45139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2964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443918" y="1456808"/>
            <a:ext cx="3854766" cy="460187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/Agenda*day*: </a:t>
            </a:r>
            <a:r>
              <a:rPr lang="it-IT" sz="1600" dirty="0">
                <a:solidFill>
                  <a:schemeClr val="tx1"/>
                </a:solidFill>
              </a:rPr>
              <a:t>Show to the user the Agenda </a:t>
            </a:r>
            <a:r>
              <a:rPr lang="it-IT" sz="1600" dirty="0" err="1">
                <a:solidFill>
                  <a:schemeClr val="tx1"/>
                </a:solidFill>
              </a:rPr>
              <a:t>saved</a:t>
            </a:r>
            <a:r>
              <a:rPr lang="it-IT" sz="1600" dirty="0">
                <a:solidFill>
                  <a:schemeClr val="tx1"/>
                </a:solidFill>
              </a:rPr>
              <a:t> in the </a:t>
            </a:r>
            <a:r>
              <a:rPr lang="it-IT" sz="1600" dirty="0" err="1">
                <a:solidFill>
                  <a:schemeClr val="tx1"/>
                </a:solidFill>
              </a:rPr>
              <a:t>catalog</a:t>
            </a:r>
            <a:r>
              <a:rPr lang="it-IT" sz="1600" dirty="0">
                <a:solidFill>
                  <a:schemeClr val="tx1"/>
                </a:solidFill>
              </a:rPr>
              <a:t> </a:t>
            </a:r>
            <a:r>
              <a:rPr lang="it-IT" sz="1600" dirty="0" err="1">
                <a:solidFill>
                  <a:schemeClr val="tx1"/>
                </a:solidFill>
              </a:rPr>
              <a:t>according</a:t>
            </a:r>
            <a:r>
              <a:rPr lang="it-IT" sz="1600" dirty="0">
                <a:solidFill>
                  <a:schemeClr val="tx1"/>
                </a:solidFill>
              </a:rPr>
              <a:t> with the *day* </a:t>
            </a:r>
            <a:r>
              <a:rPr lang="it-IT" sz="1600" dirty="0" err="1">
                <a:solidFill>
                  <a:schemeClr val="tx1"/>
                </a:solidFill>
              </a:rPr>
              <a:t>specified</a:t>
            </a:r>
            <a:r>
              <a:rPr lang="it-IT" sz="1600" dirty="0">
                <a:solidFill>
                  <a:schemeClr val="tx1"/>
                </a:solidFill>
              </a:rPr>
              <a:t>.</a:t>
            </a:r>
          </a:p>
          <a:p>
            <a:pPr marL="0" indent="0" algn="just">
              <a:buNone/>
            </a:pPr>
            <a:r>
              <a:rPr lang="it-IT" sz="1600" dirty="0">
                <a:solidFill>
                  <a:schemeClr val="tx1"/>
                </a:solidFill>
              </a:rPr>
              <a:t> </a:t>
            </a:r>
          </a:p>
          <a:p>
            <a:pPr marL="0" indent="0" algn="just">
              <a:buNone/>
            </a:pPr>
            <a:endParaRPr lang="it-IT" sz="1600"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/Agenda*day*Update: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add</a:t>
            </a:r>
            <a:r>
              <a:rPr lang="it-IT" sz="1600" dirty="0">
                <a:solidFill>
                  <a:schemeClr val="tx1"/>
                </a:solidFill>
              </a:rPr>
              <a:t> to the Agenda a new commitments in </a:t>
            </a:r>
            <a:r>
              <a:rPr lang="it-IT" sz="1600" dirty="0" err="1">
                <a:solidFill>
                  <a:schemeClr val="tx1"/>
                </a:solidFill>
              </a:rPr>
              <a:t>this</a:t>
            </a:r>
            <a:r>
              <a:rPr lang="it-IT" sz="1600" dirty="0">
                <a:solidFill>
                  <a:schemeClr val="tx1"/>
                </a:solidFill>
              </a:rPr>
              <a:t> </a:t>
            </a:r>
            <a:r>
              <a:rPr lang="it-IT" sz="1600" dirty="0" err="1">
                <a:solidFill>
                  <a:schemeClr val="tx1"/>
                </a:solidFill>
              </a:rPr>
              <a:t>specific</a:t>
            </a:r>
            <a:r>
              <a:rPr lang="it-IT" sz="1600" dirty="0">
                <a:solidFill>
                  <a:schemeClr val="tx1"/>
                </a:solidFill>
              </a:rPr>
              <a:t> *day*</a:t>
            </a: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marL="0" indent="0" algn="just">
              <a:buNone/>
            </a:pPr>
            <a:endParaRPr lang="it-IT" sz="1600" b="1" dirty="0">
              <a:solidFill>
                <a:schemeClr val="tx1"/>
              </a:solidFill>
            </a:endParaRPr>
          </a:p>
          <a:p>
            <a:pPr algn="just"/>
            <a:r>
              <a:rPr lang="it-IT" sz="1600" b="1" dirty="0">
                <a:solidFill>
                  <a:schemeClr val="tx1"/>
                </a:solidFill>
              </a:rPr>
              <a:t>/</a:t>
            </a:r>
            <a:r>
              <a:rPr lang="it-IT" sz="1600" b="1" dirty="0" err="1">
                <a:solidFill>
                  <a:schemeClr val="tx1"/>
                </a:solidFill>
              </a:rPr>
              <a:t>ViewGraphs</a:t>
            </a:r>
            <a:r>
              <a:rPr lang="it-IT" sz="1600" b="1" dirty="0">
                <a:solidFill>
                  <a:schemeClr val="tx1"/>
                </a:solidFill>
              </a:rPr>
              <a:t>: </a:t>
            </a:r>
            <a:r>
              <a:rPr lang="it-IT" sz="1600" dirty="0">
                <a:solidFill>
                  <a:schemeClr val="tx1"/>
                </a:solidFill>
              </a:rPr>
              <a:t>Show to the user </a:t>
            </a:r>
            <a:r>
              <a:rPr lang="it-IT" sz="1600" dirty="0" err="1">
                <a:solidFill>
                  <a:schemeClr val="tx1"/>
                </a:solidFill>
              </a:rPr>
              <a:t>all</a:t>
            </a:r>
            <a:r>
              <a:rPr lang="it-IT" sz="1600" dirty="0">
                <a:solidFill>
                  <a:schemeClr val="tx1"/>
                </a:solidFill>
              </a:rPr>
              <a:t> the </a:t>
            </a:r>
            <a:r>
              <a:rPr lang="it-IT" sz="1600" dirty="0" err="1">
                <a:solidFill>
                  <a:schemeClr val="tx1"/>
                </a:solidFill>
              </a:rPr>
              <a:t>graph</a:t>
            </a:r>
            <a:r>
              <a:rPr lang="it-IT" sz="1600" dirty="0">
                <a:solidFill>
                  <a:schemeClr val="tx1"/>
                </a:solidFill>
              </a:rPr>
              <a:t> </a:t>
            </a:r>
            <a:r>
              <a:rPr lang="it-IT" sz="1600" dirty="0" err="1">
                <a:solidFill>
                  <a:schemeClr val="tx1"/>
                </a:solidFill>
              </a:rPr>
              <a:t>about</a:t>
            </a:r>
            <a:r>
              <a:rPr lang="it-IT" sz="1600" dirty="0">
                <a:solidFill>
                  <a:schemeClr val="tx1"/>
                </a:solidFill>
              </a:rPr>
              <a:t> the </a:t>
            </a:r>
            <a:r>
              <a:rPr lang="it-IT" sz="1600" dirty="0" err="1">
                <a:solidFill>
                  <a:schemeClr val="tx1"/>
                </a:solidFill>
              </a:rPr>
              <a:t>sensors</a:t>
            </a:r>
            <a:r>
              <a:rPr lang="it-IT" sz="1600" dirty="0">
                <a:solidFill>
                  <a:schemeClr val="tx1"/>
                </a:solidFill>
              </a:rPr>
              <a:t> and use of the </a:t>
            </a:r>
            <a:r>
              <a:rPr lang="it-IT" sz="1600" dirty="0" err="1">
                <a:solidFill>
                  <a:schemeClr val="tx1"/>
                </a:solidFill>
              </a:rPr>
              <a:t>application</a:t>
            </a:r>
            <a:r>
              <a:rPr lang="it-IT" sz="1600" dirty="0">
                <a:solidFill>
                  <a:schemeClr val="tx1"/>
                </a:solidFill>
              </a:rPr>
              <a:t>. </a:t>
            </a:r>
            <a:endParaRPr lang="it-IT" sz="1600" b="1" dirty="0">
              <a:solidFill>
                <a:schemeClr val="tx1"/>
              </a:solidFill>
            </a:endParaRPr>
          </a:p>
        </p:txBody>
      </p:sp>
      <p:pic>
        <p:nvPicPr>
          <p:cNvPr id="4" name="Picture 3">
            <a:extLst>
              <a:ext uri="{FF2B5EF4-FFF2-40B4-BE49-F238E27FC236}">
                <a16:creationId xmlns:a16="http://schemas.microsoft.com/office/drawing/2014/main" id="{060EDE05-837F-499D-2FF9-F314821DF747}"/>
              </a:ext>
            </a:extLst>
          </p:cNvPr>
          <p:cNvPicPr>
            <a:picLocks noChangeAspect="1"/>
          </p:cNvPicPr>
          <p:nvPr/>
        </p:nvPicPr>
        <p:blipFill>
          <a:blip r:embed="rId2"/>
          <a:stretch>
            <a:fillRect/>
          </a:stretch>
        </p:blipFill>
        <p:spPr>
          <a:xfrm>
            <a:off x="5020652" y="1382978"/>
            <a:ext cx="6530906" cy="1196444"/>
          </a:xfrm>
          <a:prstGeom prst="rect">
            <a:avLst/>
          </a:prstGeom>
        </p:spPr>
      </p:pic>
      <p:sp>
        <p:nvSpPr>
          <p:cNvPr id="5" name="Right Brace 4">
            <a:extLst>
              <a:ext uri="{FF2B5EF4-FFF2-40B4-BE49-F238E27FC236}">
                <a16:creationId xmlns:a16="http://schemas.microsoft.com/office/drawing/2014/main" id="{1DBC6355-BFF9-FBDC-200D-6ABC036DE41F}"/>
              </a:ext>
            </a:extLst>
          </p:cNvPr>
          <p:cNvSpPr/>
          <p:nvPr/>
        </p:nvSpPr>
        <p:spPr>
          <a:xfrm>
            <a:off x="4524375" y="1320800"/>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14453AE9-70C7-2DD3-953A-8D5A54607E35}"/>
              </a:ext>
            </a:extLst>
          </p:cNvPr>
          <p:cNvSpPr/>
          <p:nvPr/>
        </p:nvSpPr>
        <p:spPr>
          <a:xfrm>
            <a:off x="4484407" y="3097343"/>
            <a:ext cx="171450" cy="1320800"/>
          </a:xfrm>
          <a:prstGeom prst="righ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Right Brace 7">
            <a:extLst>
              <a:ext uri="{FF2B5EF4-FFF2-40B4-BE49-F238E27FC236}">
                <a16:creationId xmlns:a16="http://schemas.microsoft.com/office/drawing/2014/main" id="{470C845E-619A-6633-D0A3-7A8E9DECEB24}"/>
              </a:ext>
            </a:extLst>
          </p:cNvPr>
          <p:cNvSpPr/>
          <p:nvPr/>
        </p:nvSpPr>
        <p:spPr>
          <a:xfrm>
            <a:off x="4474882" y="5021942"/>
            <a:ext cx="171450" cy="13208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pic>
        <p:nvPicPr>
          <p:cNvPr id="10" name="Picture 9">
            <a:extLst>
              <a:ext uri="{FF2B5EF4-FFF2-40B4-BE49-F238E27FC236}">
                <a16:creationId xmlns:a16="http://schemas.microsoft.com/office/drawing/2014/main" id="{AA38D5B2-E7D6-6655-AE18-B436CFB21028}"/>
              </a:ext>
            </a:extLst>
          </p:cNvPr>
          <p:cNvPicPr>
            <a:picLocks noChangeAspect="1"/>
          </p:cNvPicPr>
          <p:nvPr/>
        </p:nvPicPr>
        <p:blipFill>
          <a:blip r:embed="rId3"/>
          <a:stretch>
            <a:fillRect/>
          </a:stretch>
        </p:blipFill>
        <p:spPr>
          <a:xfrm>
            <a:off x="5013031" y="2835643"/>
            <a:ext cx="6538527" cy="1844200"/>
          </a:xfrm>
          <a:prstGeom prst="rect">
            <a:avLst/>
          </a:prstGeom>
        </p:spPr>
      </p:pic>
      <p:pic>
        <p:nvPicPr>
          <p:cNvPr id="12" name="Picture 11">
            <a:extLst>
              <a:ext uri="{FF2B5EF4-FFF2-40B4-BE49-F238E27FC236}">
                <a16:creationId xmlns:a16="http://schemas.microsoft.com/office/drawing/2014/main" id="{D175E59F-8E03-19B3-AE9D-04E54BDCF1BA}"/>
              </a:ext>
            </a:extLst>
          </p:cNvPr>
          <p:cNvPicPr>
            <a:picLocks noChangeAspect="1"/>
          </p:cNvPicPr>
          <p:nvPr/>
        </p:nvPicPr>
        <p:blipFill>
          <a:blip r:embed="rId4"/>
          <a:stretch>
            <a:fillRect/>
          </a:stretch>
        </p:blipFill>
        <p:spPr>
          <a:xfrm>
            <a:off x="5013031" y="4779293"/>
            <a:ext cx="6538526" cy="1806097"/>
          </a:xfrm>
          <a:prstGeom prst="rect">
            <a:avLst/>
          </a:prstGeom>
        </p:spPr>
      </p:pic>
    </p:spTree>
    <p:extLst>
      <p:ext uri="{BB962C8B-B14F-4D97-AF65-F5344CB8AC3E}">
        <p14:creationId xmlns:p14="http://schemas.microsoft.com/office/powerpoint/2010/main" val="4202691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75A1-E6A2-473B-B643-5C150BBFA568}"/>
              </a:ext>
            </a:extLst>
          </p:cNvPr>
          <p:cNvSpPr>
            <a:spLocks noGrp="1"/>
          </p:cNvSpPr>
          <p:nvPr>
            <p:ph type="title"/>
          </p:nvPr>
        </p:nvSpPr>
        <p:spPr>
          <a:xfrm>
            <a:off x="1233146" y="0"/>
            <a:ext cx="8596668" cy="1320800"/>
          </a:xfrm>
        </p:spPr>
        <p:txBody>
          <a:bodyPr/>
          <a:lstStyle/>
          <a:p>
            <a:pPr algn="ctr"/>
            <a:r>
              <a:rPr lang="it-IT" dirty="0"/>
              <a:t>Telegram Bot</a:t>
            </a:r>
            <a:br>
              <a:rPr lang="it-IT" dirty="0"/>
            </a:br>
            <a:endParaRPr lang="it-IT" dirty="0"/>
          </a:p>
        </p:txBody>
      </p:sp>
      <p:sp>
        <p:nvSpPr>
          <p:cNvPr id="6" name="Content Placeholder 5">
            <a:extLst>
              <a:ext uri="{FF2B5EF4-FFF2-40B4-BE49-F238E27FC236}">
                <a16:creationId xmlns:a16="http://schemas.microsoft.com/office/drawing/2014/main" id="{A5045136-5B85-46D5-84E1-C00D0808E869}"/>
              </a:ext>
            </a:extLst>
          </p:cNvPr>
          <p:cNvSpPr txBox="1">
            <a:spLocks/>
          </p:cNvSpPr>
          <p:nvPr/>
        </p:nvSpPr>
        <p:spPr>
          <a:xfrm>
            <a:off x="514349" y="1320800"/>
            <a:ext cx="3854766" cy="447524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it-IT" sz="1600" b="1" dirty="0">
              <a:solidFill>
                <a:schemeClr val="tx1"/>
              </a:solidFill>
            </a:endParaRPr>
          </a:p>
          <a:p>
            <a:pPr algn="just"/>
            <a:r>
              <a:rPr lang="it-IT" sz="1600" b="1" dirty="0">
                <a:solidFill>
                  <a:schemeClr val="tx1"/>
                </a:solidFill>
              </a:rPr>
              <a:t>/switch: </a:t>
            </a:r>
            <a:r>
              <a:rPr lang="it-IT" sz="1600" dirty="0" err="1">
                <a:solidFill>
                  <a:schemeClr val="tx1"/>
                </a:solidFill>
              </a:rPr>
              <a:t>Allow</a:t>
            </a:r>
            <a:r>
              <a:rPr lang="it-IT" sz="1600" dirty="0">
                <a:solidFill>
                  <a:schemeClr val="tx1"/>
                </a:solidFill>
              </a:rPr>
              <a:t> the user to </a:t>
            </a:r>
            <a:r>
              <a:rPr lang="it-IT" sz="1600" dirty="0" err="1">
                <a:solidFill>
                  <a:schemeClr val="tx1"/>
                </a:solidFill>
              </a:rPr>
              <a:t>choose</a:t>
            </a:r>
            <a:r>
              <a:rPr lang="it-IT" sz="1600" dirty="0">
                <a:solidFill>
                  <a:schemeClr val="tx1"/>
                </a:solidFill>
              </a:rPr>
              <a:t> the </a:t>
            </a:r>
            <a:r>
              <a:rPr lang="it-IT" sz="1600" dirty="0" err="1">
                <a:solidFill>
                  <a:schemeClr val="tx1"/>
                </a:solidFill>
              </a:rPr>
              <a:t>charge</a:t>
            </a:r>
            <a:r>
              <a:rPr lang="it-IT" sz="1600" dirty="0">
                <a:solidFill>
                  <a:schemeClr val="tx1"/>
                </a:solidFill>
              </a:rPr>
              <a:t> status of the car.</a:t>
            </a:r>
          </a:p>
          <a:p>
            <a:pPr algn="just"/>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marL="0" indent="0" algn="just">
              <a:buNone/>
            </a:pPr>
            <a:endParaRPr lang="it-IT" sz="1600" dirty="0">
              <a:solidFill>
                <a:schemeClr val="tx1"/>
              </a:solidFill>
            </a:endParaRPr>
          </a:p>
          <a:p>
            <a:pPr algn="just"/>
            <a:r>
              <a:rPr lang="it-IT" sz="1600" b="1" dirty="0">
                <a:solidFill>
                  <a:schemeClr val="tx1"/>
                </a:solidFill>
              </a:rPr>
              <a:t>/exit: </a:t>
            </a:r>
            <a:r>
              <a:rPr lang="it-IT" sz="1600" dirty="0" err="1">
                <a:solidFill>
                  <a:schemeClr val="tx1"/>
                </a:solidFill>
              </a:rPr>
              <a:t>Allow</a:t>
            </a:r>
            <a:r>
              <a:rPr lang="it-IT" sz="1600" dirty="0">
                <a:solidFill>
                  <a:schemeClr val="tx1"/>
                </a:solidFill>
              </a:rPr>
              <a:t> the user to exit from </a:t>
            </a:r>
            <a:r>
              <a:rPr lang="it-IT" sz="1600" dirty="0" err="1">
                <a:solidFill>
                  <a:schemeClr val="tx1"/>
                </a:solidFill>
              </a:rPr>
              <a:t>any</a:t>
            </a:r>
            <a:r>
              <a:rPr lang="it-IT" sz="1600" dirty="0">
                <a:solidFill>
                  <a:schemeClr val="tx1"/>
                </a:solidFill>
              </a:rPr>
              <a:t> </a:t>
            </a:r>
            <a:r>
              <a:rPr lang="it-IT" sz="1600" dirty="0" err="1">
                <a:solidFill>
                  <a:schemeClr val="tx1"/>
                </a:solidFill>
              </a:rPr>
              <a:t>request</a:t>
            </a:r>
            <a:endParaRPr lang="it-IT" sz="1600" b="1" dirty="0">
              <a:solidFill>
                <a:schemeClr val="tx1"/>
              </a:solidFill>
            </a:endParaRPr>
          </a:p>
          <a:p>
            <a:pPr marL="0" indent="0" algn="just">
              <a:buNone/>
            </a:pPr>
            <a:r>
              <a:rPr lang="it-IT" sz="1600" dirty="0">
                <a:solidFill>
                  <a:schemeClr val="tx1"/>
                </a:solidFill>
              </a:rPr>
              <a:t> </a:t>
            </a:r>
          </a:p>
        </p:txBody>
      </p:sp>
      <p:pic>
        <p:nvPicPr>
          <p:cNvPr id="4" name="Picture 3">
            <a:extLst>
              <a:ext uri="{FF2B5EF4-FFF2-40B4-BE49-F238E27FC236}">
                <a16:creationId xmlns:a16="http://schemas.microsoft.com/office/drawing/2014/main" id="{A03A1F2B-0E7F-07F0-0106-ECE721E9610D}"/>
              </a:ext>
            </a:extLst>
          </p:cNvPr>
          <p:cNvPicPr>
            <a:picLocks noChangeAspect="1"/>
          </p:cNvPicPr>
          <p:nvPr/>
        </p:nvPicPr>
        <p:blipFill rotWithShape="1">
          <a:blip r:embed="rId2"/>
          <a:srcRect r="1203"/>
          <a:stretch/>
        </p:blipFill>
        <p:spPr>
          <a:xfrm>
            <a:off x="5142465" y="1320800"/>
            <a:ext cx="6535186" cy="1501270"/>
          </a:xfrm>
          <a:prstGeom prst="rect">
            <a:avLst/>
          </a:prstGeom>
        </p:spPr>
      </p:pic>
      <p:sp>
        <p:nvSpPr>
          <p:cNvPr id="5" name="Right Brace 4">
            <a:extLst>
              <a:ext uri="{FF2B5EF4-FFF2-40B4-BE49-F238E27FC236}">
                <a16:creationId xmlns:a16="http://schemas.microsoft.com/office/drawing/2014/main" id="{79E9A070-E039-76D6-59C5-91B38706F6D5}"/>
              </a:ext>
            </a:extLst>
          </p:cNvPr>
          <p:cNvSpPr/>
          <p:nvPr/>
        </p:nvSpPr>
        <p:spPr>
          <a:xfrm>
            <a:off x="4289569" y="1077832"/>
            <a:ext cx="425306" cy="197969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 name="Right Brace 6">
            <a:extLst>
              <a:ext uri="{FF2B5EF4-FFF2-40B4-BE49-F238E27FC236}">
                <a16:creationId xmlns:a16="http://schemas.microsoft.com/office/drawing/2014/main" id="{617B6C6E-F965-3207-C552-5162F3FB6773}"/>
              </a:ext>
            </a:extLst>
          </p:cNvPr>
          <p:cNvSpPr/>
          <p:nvPr/>
        </p:nvSpPr>
        <p:spPr>
          <a:xfrm>
            <a:off x="4369115" y="3340359"/>
            <a:ext cx="345760" cy="19034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TextBox 8">
            <a:extLst>
              <a:ext uri="{FF2B5EF4-FFF2-40B4-BE49-F238E27FC236}">
                <a16:creationId xmlns:a16="http://schemas.microsoft.com/office/drawing/2014/main" id="{5774C377-B56C-93AB-6351-D7895873E63C}"/>
              </a:ext>
            </a:extLst>
          </p:cNvPr>
          <p:cNvSpPr txBox="1"/>
          <p:nvPr/>
        </p:nvSpPr>
        <p:spPr>
          <a:xfrm>
            <a:off x="4975447" y="3968915"/>
            <a:ext cx="5624127" cy="646331"/>
          </a:xfrm>
          <a:prstGeom prst="rect">
            <a:avLst/>
          </a:prstGeom>
          <a:noFill/>
        </p:spPr>
        <p:txBody>
          <a:bodyPr wrap="square" rtlCol="0">
            <a:spAutoFit/>
          </a:bodyPr>
          <a:lstStyle/>
          <a:p>
            <a:r>
              <a:rPr lang="it-IT" dirty="0" err="1"/>
              <a:t>You</a:t>
            </a:r>
            <a:r>
              <a:rPr lang="it-IT" dirty="0"/>
              <a:t> can </a:t>
            </a:r>
            <a:r>
              <a:rPr lang="it-IT" dirty="0" err="1"/>
              <a:t>continuosly</a:t>
            </a:r>
            <a:r>
              <a:rPr lang="it-IT" dirty="0"/>
              <a:t> </a:t>
            </a:r>
            <a:r>
              <a:rPr lang="it-IT" dirty="0" err="1"/>
              <a:t>send</a:t>
            </a:r>
            <a:r>
              <a:rPr lang="it-IT" dirty="0"/>
              <a:t> a </a:t>
            </a:r>
            <a:r>
              <a:rPr lang="it-IT" dirty="0" err="1"/>
              <a:t>charger</a:t>
            </a:r>
            <a:r>
              <a:rPr lang="it-IT" dirty="0"/>
              <a:t> </a:t>
            </a:r>
            <a:r>
              <a:rPr lang="it-IT" dirty="0" err="1"/>
              <a:t>actuation</a:t>
            </a:r>
            <a:r>
              <a:rPr lang="it-IT" dirty="0"/>
              <a:t>, </a:t>
            </a:r>
            <a:r>
              <a:rPr lang="it-IT" dirty="0" err="1"/>
              <a:t>until</a:t>
            </a:r>
            <a:r>
              <a:rPr lang="it-IT" dirty="0"/>
              <a:t> </a:t>
            </a:r>
            <a:r>
              <a:rPr lang="it-IT" dirty="0" err="1"/>
              <a:t>you</a:t>
            </a:r>
            <a:r>
              <a:rPr lang="it-IT" dirty="0"/>
              <a:t> </a:t>
            </a:r>
            <a:r>
              <a:rPr lang="it-IT" dirty="0" err="1"/>
              <a:t>don’t</a:t>
            </a:r>
            <a:r>
              <a:rPr lang="it-IT" dirty="0"/>
              <a:t> </a:t>
            </a:r>
            <a:r>
              <a:rPr lang="it-IT" dirty="0" err="1"/>
              <a:t>send</a:t>
            </a:r>
            <a:r>
              <a:rPr lang="it-IT" dirty="0"/>
              <a:t> </a:t>
            </a:r>
            <a:r>
              <a:rPr lang="it-IT" dirty="0" err="1"/>
              <a:t>another</a:t>
            </a:r>
            <a:r>
              <a:rPr lang="it-IT" dirty="0"/>
              <a:t> </a:t>
            </a:r>
            <a:r>
              <a:rPr lang="it-IT" dirty="0" err="1"/>
              <a:t>command</a:t>
            </a:r>
            <a:r>
              <a:rPr lang="it-IT" dirty="0"/>
              <a:t> or </a:t>
            </a:r>
            <a:r>
              <a:rPr lang="it-IT" dirty="0" err="1"/>
              <a:t>send</a:t>
            </a:r>
            <a:r>
              <a:rPr lang="it-IT" dirty="0"/>
              <a:t> /exit</a:t>
            </a:r>
          </a:p>
        </p:txBody>
      </p:sp>
    </p:spTree>
    <p:extLst>
      <p:ext uri="{BB962C8B-B14F-4D97-AF65-F5344CB8AC3E}">
        <p14:creationId xmlns:p14="http://schemas.microsoft.com/office/powerpoint/2010/main" val="3990482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1497-F8A2-4394-8976-7D9B85659D44}"/>
              </a:ext>
            </a:extLst>
          </p:cNvPr>
          <p:cNvSpPr>
            <a:spLocks noGrp="1"/>
          </p:cNvSpPr>
          <p:nvPr>
            <p:ph type="title"/>
          </p:nvPr>
        </p:nvSpPr>
        <p:spPr>
          <a:xfrm>
            <a:off x="444252" y="546847"/>
            <a:ext cx="8596668" cy="1320800"/>
          </a:xfrm>
        </p:spPr>
        <p:txBody>
          <a:bodyPr/>
          <a:lstStyle/>
          <a:p>
            <a:r>
              <a:rPr lang="it-IT" dirty="0"/>
              <a:t>DEMO</a:t>
            </a:r>
          </a:p>
        </p:txBody>
      </p:sp>
      <p:sp>
        <p:nvSpPr>
          <p:cNvPr id="3" name="Title 1">
            <a:extLst>
              <a:ext uri="{FF2B5EF4-FFF2-40B4-BE49-F238E27FC236}">
                <a16:creationId xmlns:a16="http://schemas.microsoft.com/office/drawing/2014/main" id="{1DF72D31-0373-4636-880F-C42885BD3CA3}"/>
              </a:ext>
            </a:extLst>
          </p:cNvPr>
          <p:cNvSpPr txBox="1">
            <a:spLocks/>
          </p:cNvSpPr>
          <p:nvPr/>
        </p:nvSpPr>
        <p:spPr>
          <a:xfrm>
            <a:off x="444252" y="1407459"/>
            <a:ext cx="8905936" cy="4500281"/>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t>3 users and 3 </a:t>
            </a:r>
            <a:r>
              <a:rPr lang="it-IT" dirty="0" err="1"/>
              <a:t>different</a:t>
            </a:r>
            <a:r>
              <a:rPr lang="it-IT" dirty="0"/>
              <a:t> scenario: </a:t>
            </a:r>
            <a:br>
              <a:rPr lang="it-IT" dirty="0"/>
            </a:br>
            <a:endParaRPr lang="it-IT" dirty="0"/>
          </a:p>
          <a:p>
            <a:pPr marL="571500" indent="-571500">
              <a:buFont typeface="Arial" panose="020B0604020202020204" pitchFamily="34" charset="0"/>
              <a:buChar char="•"/>
            </a:pPr>
            <a:r>
              <a:rPr lang="it-IT" b="1" dirty="0">
                <a:solidFill>
                  <a:schemeClr val="accent2">
                    <a:lumMod val="75000"/>
                  </a:schemeClr>
                </a:solidFill>
              </a:rPr>
              <a:t>User 1 </a:t>
            </a:r>
            <a:r>
              <a:rPr lang="it-IT" dirty="0"/>
              <a:t>– </a:t>
            </a:r>
            <a:r>
              <a:rPr lang="it-IT" dirty="0" err="1"/>
              <a:t>Sunny</a:t>
            </a:r>
            <a:r>
              <a:rPr lang="it-IT" dirty="0"/>
              <a:t> day. </a:t>
            </a:r>
            <a:br>
              <a:rPr lang="it-IT" dirty="0"/>
            </a:br>
            <a:r>
              <a:rPr lang="it-IT" dirty="0"/>
              <a:t>The </a:t>
            </a:r>
            <a:r>
              <a:rPr lang="it-IT" dirty="0" err="1"/>
              <a:t>photovoltaic</a:t>
            </a:r>
            <a:r>
              <a:rPr lang="it-IT" dirty="0"/>
              <a:t> panel are </a:t>
            </a:r>
            <a:r>
              <a:rPr lang="it-IT" dirty="0" err="1"/>
              <a:t>able</a:t>
            </a:r>
            <a:r>
              <a:rPr lang="it-IT" dirty="0"/>
              <a:t> to produce a </a:t>
            </a:r>
            <a:r>
              <a:rPr lang="it-IT" dirty="0" err="1"/>
              <a:t>lot</a:t>
            </a:r>
            <a:r>
              <a:rPr lang="it-IT" dirty="0"/>
              <a:t> of </a:t>
            </a:r>
            <a:r>
              <a:rPr lang="it-IT" dirty="0" err="1"/>
              <a:t>electric</a:t>
            </a:r>
            <a:r>
              <a:rPr lang="it-IT" dirty="0"/>
              <a:t> energy. </a:t>
            </a:r>
            <a:br>
              <a:rPr lang="it-IT" dirty="0"/>
            </a:br>
            <a:r>
              <a:rPr lang="it-IT" dirty="0">
                <a:solidFill>
                  <a:schemeClr val="accent2">
                    <a:lumMod val="75000"/>
                  </a:schemeClr>
                </a:solidFill>
              </a:rPr>
              <a:t>The </a:t>
            </a:r>
            <a:r>
              <a:rPr lang="it-IT" dirty="0" err="1">
                <a:solidFill>
                  <a:schemeClr val="accent2">
                    <a:lumMod val="75000"/>
                  </a:schemeClr>
                </a:solidFill>
              </a:rPr>
              <a:t>charger</a:t>
            </a:r>
            <a:r>
              <a:rPr lang="it-IT" dirty="0">
                <a:solidFill>
                  <a:schemeClr val="accent2">
                    <a:lumMod val="75000"/>
                  </a:schemeClr>
                </a:solidFill>
              </a:rPr>
              <a:t> </a:t>
            </a:r>
            <a:r>
              <a:rPr lang="it-IT" dirty="0" err="1">
                <a:solidFill>
                  <a:schemeClr val="accent2">
                    <a:lumMod val="75000"/>
                  </a:schemeClr>
                </a:solidFill>
              </a:rPr>
              <a:t>is</a:t>
            </a:r>
            <a:r>
              <a:rPr lang="it-IT" dirty="0">
                <a:solidFill>
                  <a:schemeClr val="accent2">
                    <a:lumMod val="75000"/>
                  </a:schemeClr>
                </a:solidFill>
              </a:rPr>
              <a:t> set on </a:t>
            </a:r>
            <a:r>
              <a:rPr lang="it-IT" dirty="0" err="1">
                <a:solidFill>
                  <a:schemeClr val="accent2">
                    <a:lumMod val="75000"/>
                  </a:schemeClr>
                </a:solidFill>
              </a:rPr>
              <a:t>ON</a:t>
            </a:r>
            <a:r>
              <a:rPr lang="it-IT" dirty="0">
                <a:solidFill>
                  <a:schemeClr val="accent2">
                    <a:lumMod val="75000"/>
                  </a:schemeClr>
                </a:solidFill>
              </a:rPr>
              <a:t> state. </a:t>
            </a:r>
            <a:br>
              <a:rPr lang="it-IT" dirty="0">
                <a:solidFill>
                  <a:schemeClr val="accent2">
                    <a:lumMod val="75000"/>
                  </a:schemeClr>
                </a:solidFill>
              </a:rPr>
            </a:br>
            <a:endParaRPr lang="it-IT" dirty="0">
              <a:solidFill>
                <a:schemeClr val="accent2">
                  <a:lumMod val="75000"/>
                </a:schemeClr>
              </a:solidFill>
            </a:endParaRPr>
          </a:p>
          <a:p>
            <a:pPr marL="571500" indent="-571500">
              <a:buFont typeface="Arial" panose="020B0604020202020204" pitchFamily="34" charset="0"/>
              <a:buChar char="•"/>
            </a:pPr>
            <a:r>
              <a:rPr lang="it-IT" b="1" dirty="0">
                <a:solidFill>
                  <a:schemeClr val="accent2">
                    <a:lumMod val="75000"/>
                  </a:schemeClr>
                </a:solidFill>
              </a:rPr>
              <a:t>User 2 </a:t>
            </a:r>
            <a:r>
              <a:rPr lang="it-IT" dirty="0"/>
              <a:t>– Rainy day.</a:t>
            </a:r>
            <a:br>
              <a:rPr lang="it-IT" dirty="0"/>
            </a:br>
            <a:r>
              <a:rPr lang="it-IT" dirty="0" err="1"/>
              <a:t>Battery</a:t>
            </a:r>
            <a:r>
              <a:rPr lang="it-IT" dirty="0"/>
              <a:t> </a:t>
            </a:r>
            <a:r>
              <a:rPr lang="it-IT" dirty="0" err="1"/>
              <a:t>percentage</a:t>
            </a:r>
            <a:r>
              <a:rPr lang="it-IT" dirty="0"/>
              <a:t> </a:t>
            </a:r>
            <a:r>
              <a:rPr lang="it-IT" dirty="0" err="1"/>
              <a:t>necessary</a:t>
            </a:r>
            <a:r>
              <a:rPr lang="it-IT" dirty="0"/>
              <a:t> for cover </a:t>
            </a:r>
            <a:r>
              <a:rPr lang="it-IT" dirty="0" err="1"/>
              <a:t>all</a:t>
            </a:r>
            <a:r>
              <a:rPr lang="it-IT" dirty="0"/>
              <a:t> the day </a:t>
            </a:r>
            <a:r>
              <a:rPr lang="it-IT" dirty="0" err="1"/>
              <a:t>appointment</a:t>
            </a:r>
            <a:r>
              <a:rPr lang="it-IT" dirty="0"/>
              <a:t> </a:t>
            </a:r>
            <a:r>
              <a:rPr lang="it-IT" dirty="0" err="1"/>
              <a:t>is</a:t>
            </a:r>
            <a:r>
              <a:rPr lang="it-IT" dirty="0"/>
              <a:t> 27%+15% (</a:t>
            </a:r>
            <a:r>
              <a:rPr lang="it-IT" dirty="0" err="1"/>
              <a:t>safe</a:t>
            </a:r>
            <a:r>
              <a:rPr lang="it-IT" dirty="0"/>
              <a:t> state)=42%.</a:t>
            </a:r>
            <a:br>
              <a:rPr lang="it-IT" dirty="0"/>
            </a:br>
            <a:r>
              <a:rPr lang="it-IT" dirty="0" err="1"/>
              <a:t>Battery</a:t>
            </a:r>
            <a:r>
              <a:rPr lang="it-IT" dirty="0"/>
              <a:t> </a:t>
            </a:r>
            <a:r>
              <a:rPr lang="it-IT" dirty="0" err="1"/>
              <a:t>percentage</a:t>
            </a:r>
            <a:r>
              <a:rPr lang="it-IT" dirty="0"/>
              <a:t> </a:t>
            </a:r>
            <a:r>
              <a:rPr lang="it-IT" dirty="0" err="1"/>
              <a:t>available</a:t>
            </a:r>
            <a:r>
              <a:rPr lang="it-IT" dirty="0"/>
              <a:t> </a:t>
            </a:r>
            <a:r>
              <a:rPr lang="it-IT" dirty="0" err="1"/>
              <a:t>is</a:t>
            </a:r>
            <a:r>
              <a:rPr lang="it-IT" dirty="0"/>
              <a:t> 34%. </a:t>
            </a:r>
            <a:br>
              <a:rPr lang="it-IT" dirty="0"/>
            </a:br>
            <a:r>
              <a:rPr lang="it-IT" dirty="0">
                <a:solidFill>
                  <a:schemeClr val="accent2">
                    <a:lumMod val="75000"/>
                  </a:schemeClr>
                </a:solidFill>
              </a:rPr>
              <a:t>The </a:t>
            </a:r>
            <a:r>
              <a:rPr lang="it-IT" dirty="0" err="1">
                <a:solidFill>
                  <a:schemeClr val="accent2">
                    <a:lumMod val="75000"/>
                  </a:schemeClr>
                </a:solidFill>
              </a:rPr>
              <a:t>charger</a:t>
            </a:r>
            <a:r>
              <a:rPr lang="it-IT" dirty="0">
                <a:solidFill>
                  <a:schemeClr val="accent2">
                    <a:lumMod val="75000"/>
                  </a:schemeClr>
                </a:solidFill>
              </a:rPr>
              <a:t> </a:t>
            </a:r>
            <a:r>
              <a:rPr lang="it-IT" dirty="0" err="1">
                <a:solidFill>
                  <a:schemeClr val="accent2">
                    <a:lumMod val="75000"/>
                  </a:schemeClr>
                </a:solidFill>
              </a:rPr>
              <a:t>is</a:t>
            </a:r>
            <a:r>
              <a:rPr lang="it-IT" dirty="0">
                <a:solidFill>
                  <a:schemeClr val="accent2">
                    <a:lumMod val="75000"/>
                  </a:schemeClr>
                </a:solidFill>
              </a:rPr>
              <a:t> set on </a:t>
            </a:r>
            <a:r>
              <a:rPr lang="it-IT" dirty="0" err="1">
                <a:solidFill>
                  <a:schemeClr val="accent2">
                    <a:lumMod val="75000"/>
                  </a:schemeClr>
                </a:solidFill>
              </a:rPr>
              <a:t>ON</a:t>
            </a:r>
            <a:r>
              <a:rPr lang="it-IT" dirty="0">
                <a:solidFill>
                  <a:schemeClr val="accent2">
                    <a:lumMod val="75000"/>
                  </a:schemeClr>
                </a:solidFill>
              </a:rPr>
              <a:t> state.</a:t>
            </a:r>
            <a:br>
              <a:rPr lang="it-IT" dirty="0">
                <a:solidFill>
                  <a:schemeClr val="accent2">
                    <a:lumMod val="75000"/>
                  </a:schemeClr>
                </a:solidFill>
              </a:rPr>
            </a:br>
            <a:endParaRPr lang="it-IT" dirty="0">
              <a:solidFill>
                <a:schemeClr val="accent2">
                  <a:lumMod val="75000"/>
                </a:schemeClr>
              </a:solidFill>
            </a:endParaRPr>
          </a:p>
          <a:p>
            <a:pPr marL="571500" indent="-571500">
              <a:buFont typeface="Arial" panose="020B0604020202020204" pitchFamily="34" charset="0"/>
              <a:buChar char="•"/>
            </a:pPr>
            <a:r>
              <a:rPr lang="it-IT" b="1" dirty="0">
                <a:solidFill>
                  <a:schemeClr val="accent2">
                    <a:lumMod val="75000"/>
                  </a:schemeClr>
                </a:solidFill>
              </a:rPr>
              <a:t>User 4 </a:t>
            </a:r>
            <a:r>
              <a:rPr lang="it-IT" dirty="0"/>
              <a:t>– Rainy day.</a:t>
            </a:r>
            <a:br>
              <a:rPr lang="it-IT" dirty="0"/>
            </a:br>
            <a:r>
              <a:rPr lang="it-IT" dirty="0" err="1"/>
              <a:t>Battery</a:t>
            </a:r>
            <a:r>
              <a:rPr lang="it-IT" dirty="0"/>
              <a:t> </a:t>
            </a:r>
            <a:r>
              <a:rPr lang="it-IT" dirty="0" err="1"/>
              <a:t>percentage</a:t>
            </a:r>
            <a:r>
              <a:rPr lang="it-IT" dirty="0"/>
              <a:t> </a:t>
            </a:r>
            <a:r>
              <a:rPr lang="it-IT" dirty="0" err="1"/>
              <a:t>necessary</a:t>
            </a:r>
            <a:r>
              <a:rPr lang="it-IT" dirty="0"/>
              <a:t> to cover </a:t>
            </a:r>
            <a:r>
              <a:rPr lang="it-IT" dirty="0" err="1"/>
              <a:t>all</a:t>
            </a:r>
            <a:r>
              <a:rPr lang="it-IT" dirty="0"/>
              <a:t> the day </a:t>
            </a:r>
            <a:r>
              <a:rPr lang="it-IT" dirty="0" err="1"/>
              <a:t>appointment</a:t>
            </a:r>
            <a:r>
              <a:rPr lang="it-IT" dirty="0"/>
              <a:t> </a:t>
            </a:r>
            <a:r>
              <a:rPr lang="it-IT" dirty="0" err="1"/>
              <a:t>is</a:t>
            </a:r>
            <a:r>
              <a:rPr lang="it-IT" dirty="0"/>
              <a:t> 33% +15% (</a:t>
            </a:r>
            <a:r>
              <a:rPr lang="it-IT" dirty="0" err="1"/>
              <a:t>safe</a:t>
            </a:r>
            <a:r>
              <a:rPr lang="it-IT" dirty="0"/>
              <a:t> state) = 48%.</a:t>
            </a:r>
            <a:br>
              <a:rPr lang="it-IT" dirty="0"/>
            </a:br>
            <a:r>
              <a:rPr lang="it-IT" dirty="0" err="1"/>
              <a:t>Battery</a:t>
            </a:r>
            <a:r>
              <a:rPr lang="it-IT" dirty="0"/>
              <a:t> </a:t>
            </a:r>
            <a:r>
              <a:rPr lang="it-IT" dirty="0" err="1"/>
              <a:t>percentage</a:t>
            </a:r>
            <a:r>
              <a:rPr lang="it-IT" dirty="0"/>
              <a:t> </a:t>
            </a:r>
            <a:r>
              <a:rPr lang="it-IT" dirty="0" err="1"/>
              <a:t>available</a:t>
            </a:r>
            <a:r>
              <a:rPr lang="it-IT" dirty="0"/>
              <a:t> </a:t>
            </a:r>
            <a:r>
              <a:rPr lang="it-IT" dirty="0" err="1"/>
              <a:t>is</a:t>
            </a:r>
            <a:r>
              <a:rPr lang="it-IT" dirty="0"/>
              <a:t> 80 %. </a:t>
            </a:r>
            <a:br>
              <a:rPr lang="it-IT" dirty="0"/>
            </a:br>
            <a:r>
              <a:rPr lang="it-IT" dirty="0">
                <a:solidFill>
                  <a:schemeClr val="accent2">
                    <a:lumMod val="75000"/>
                  </a:schemeClr>
                </a:solidFill>
              </a:rPr>
              <a:t>The </a:t>
            </a:r>
            <a:r>
              <a:rPr lang="it-IT" dirty="0" err="1">
                <a:solidFill>
                  <a:schemeClr val="accent2">
                    <a:lumMod val="75000"/>
                  </a:schemeClr>
                </a:solidFill>
              </a:rPr>
              <a:t>charger</a:t>
            </a:r>
            <a:r>
              <a:rPr lang="it-IT" dirty="0">
                <a:solidFill>
                  <a:schemeClr val="accent2">
                    <a:lumMod val="75000"/>
                  </a:schemeClr>
                </a:solidFill>
              </a:rPr>
              <a:t> </a:t>
            </a:r>
            <a:r>
              <a:rPr lang="it-IT" dirty="0" err="1">
                <a:solidFill>
                  <a:schemeClr val="accent2">
                    <a:lumMod val="75000"/>
                  </a:schemeClr>
                </a:solidFill>
              </a:rPr>
              <a:t>is</a:t>
            </a:r>
            <a:r>
              <a:rPr lang="it-IT" dirty="0">
                <a:solidFill>
                  <a:schemeClr val="accent2">
                    <a:lumMod val="75000"/>
                  </a:schemeClr>
                </a:solidFill>
              </a:rPr>
              <a:t> set on OFF state.  </a:t>
            </a:r>
          </a:p>
        </p:txBody>
      </p:sp>
    </p:spTree>
    <p:extLst>
      <p:ext uri="{BB962C8B-B14F-4D97-AF65-F5344CB8AC3E}">
        <p14:creationId xmlns:p14="http://schemas.microsoft.com/office/powerpoint/2010/main" val="393134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EF39-2563-D5D8-701B-834175A2DF51}"/>
              </a:ext>
            </a:extLst>
          </p:cNvPr>
          <p:cNvSpPr>
            <a:spLocks noGrp="1"/>
          </p:cNvSpPr>
          <p:nvPr>
            <p:ph type="title"/>
          </p:nvPr>
        </p:nvSpPr>
        <p:spPr>
          <a:xfrm>
            <a:off x="658673" y="422987"/>
            <a:ext cx="8596668" cy="1320800"/>
          </a:xfrm>
        </p:spPr>
        <p:txBody>
          <a:bodyPr/>
          <a:lstStyle/>
          <a:p>
            <a:pPr algn="ctr"/>
            <a:r>
              <a:rPr lang="it-IT" dirty="0"/>
              <a:t>Use Case </a:t>
            </a:r>
            <a:r>
              <a:rPr lang="it-IT" dirty="0" err="1"/>
              <a:t>Diagram</a:t>
            </a:r>
            <a:r>
              <a:rPr lang="it-IT" dirty="0"/>
              <a:t> - </a:t>
            </a:r>
            <a:r>
              <a:rPr lang="it-IT" dirty="0" err="1"/>
              <a:t>Proposal</a:t>
            </a:r>
            <a:endParaRPr lang="it-IT" dirty="0"/>
          </a:p>
        </p:txBody>
      </p:sp>
      <p:pic>
        <p:nvPicPr>
          <p:cNvPr id="4" name="Picture 3">
            <a:extLst>
              <a:ext uri="{FF2B5EF4-FFF2-40B4-BE49-F238E27FC236}">
                <a16:creationId xmlns:a16="http://schemas.microsoft.com/office/drawing/2014/main" id="{A937875E-F5DB-0F12-6BCC-55C83DCBA47A}"/>
              </a:ext>
            </a:extLst>
          </p:cNvPr>
          <p:cNvPicPr>
            <a:picLocks noChangeAspect="1"/>
          </p:cNvPicPr>
          <p:nvPr/>
        </p:nvPicPr>
        <p:blipFill rotWithShape="1">
          <a:blip r:embed="rId2"/>
          <a:srcRect l="1668" t="1203" b="523"/>
          <a:stretch/>
        </p:blipFill>
        <p:spPr>
          <a:xfrm>
            <a:off x="533570" y="1307323"/>
            <a:ext cx="8596668" cy="4869543"/>
          </a:xfrm>
          <a:prstGeom prst="rect">
            <a:avLst/>
          </a:prstGeom>
        </p:spPr>
      </p:pic>
    </p:spTree>
    <p:extLst>
      <p:ext uri="{BB962C8B-B14F-4D97-AF65-F5344CB8AC3E}">
        <p14:creationId xmlns:p14="http://schemas.microsoft.com/office/powerpoint/2010/main" val="213954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559F-4C03-9579-D5B9-C1269C2DB0A6}"/>
              </a:ext>
            </a:extLst>
          </p:cNvPr>
          <p:cNvSpPr>
            <a:spLocks noGrp="1"/>
          </p:cNvSpPr>
          <p:nvPr>
            <p:ph type="title"/>
          </p:nvPr>
        </p:nvSpPr>
        <p:spPr>
          <a:xfrm>
            <a:off x="877078" y="171061"/>
            <a:ext cx="8596668" cy="1320800"/>
          </a:xfrm>
        </p:spPr>
        <p:txBody>
          <a:bodyPr/>
          <a:lstStyle/>
          <a:p>
            <a:pPr algn="ctr"/>
            <a:r>
              <a:rPr lang="it-IT" dirty="0" err="1"/>
              <a:t>Catalog</a:t>
            </a:r>
            <a:endParaRPr lang="it-IT" dirty="0"/>
          </a:p>
        </p:txBody>
      </p:sp>
      <p:sp>
        <p:nvSpPr>
          <p:cNvPr id="3" name="Content Placeholder 5">
            <a:extLst>
              <a:ext uri="{FF2B5EF4-FFF2-40B4-BE49-F238E27FC236}">
                <a16:creationId xmlns:a16="http://schemas.microsoft.com/office/drawing/2014/main" id="{9B5CBBC1-1553-3470-3B1C-17191E9210CB}"/>
              </a:ext>
            </a:extLst>
          </p:cNvPr>
          <p:cNvSpPr txBox="1">
            <a:spLocks/>
          </p:cNvSpPr>
          <p:nvPr/>
        </p:nvSpPr>
        <p:spPr>
          <a:xfrm>
            <a:off x="350788" y="831461"/>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it-IT" sz="1600" b="1" dirty="0">
                <a:solidFill>
                  <a:schemeClr val="tx1"/>
                </a:solidFill>
              </a:rPr>
              <a:t>The </a:t>
            </a:r>
            <a:r>
              <a:rPr lang="it-IT" sz="1600" b="1" dirty="0" err="1">
                <a:solidFill>
                  <a:schemeClr val="tx1"/>
                </a:solidFill>
              </a:rPr>
              <a:t>Catalog.json</a:t>
            </a:r>
            <a:r>
              <a:rPr lang="it-IT" sz="1600" b="1" dirty="0">
                <a:solidFill>
                  <a:schemeClr val="tx1"/>
                </a:solidFill>
              </a:rPr>
              <a:t> </a:t>
            </a:r>
            <a:r>
              <a:rPr lang="it-IT" sz="1600" b="1" dirty="0" err="1">
                <a:solidFill>
                  <a:schemeClr val="tx1"/>
                </a:solidFill>
              </a:rPr>
              <a:t>contain</a:t>
            </a:r>
            <a:r>
              <a:rPr lang="it-IT" sz="1600" b="1" dirty="0">
                <a:solidFill>
                  <a:schemeClr val="tx1"/>
                </a:solidFill>
              </a:rPr>
              <a:t> </a:t>
            </a:r>
            <a:r>
              <a:rPr lang="it-IT" sz="1600" b="1" dirty="0" err="1">
                <a:solidFill>
                  <a:schemeClr val="tx1"/>
                </a:solidFill>
              </a:rPr>
              <a:t>all</a:t>
            </a:r>
            <a:r>
              <a:rPr lang="it-IT" sz="1600" b="1" dirty="0">
                <a:solidFill>
                  <a:schemeClr val="tx1"/>
                </a:solidFill>
              </a:rPr>
              <a:t> the information </a:t>
            </a:r>
            <a:r>
              <a:rPr lang="it-IT" sz="1600" b="1" dirty="0" err="1">
                <a:solidFill>
                  <a:schemeClr val="tx1"/>
                </a:solidFill>
              </a:rPr>
              <a:t>about</a:t>
            </a:r>
            <a:r>
              <a:rPr lang="it-IT" sz="1600" b="1" dirty="0">
                <a:solidFill>
                  <a:schemeClr val="tx1"/>
                </a:solidFill>
              </a:rPr>
              <a:t>:</a:t>
            </a:r>
          </a:p>
          <a:p>
            <a:pPr algn="just"/>
            <a:r>
              <a:rPr lang="it-IT" sz="1600" b="1" dirty="0">
                <a:solidFill>
                  <a:schemeClr val="tx1"/>
                </a:solidFill>
              </a:rPr>
              <a:t>General </a:t>
            </a:r>
            <a:r>
              <a:rPr lang="it-IT" sz="1600" b="1" dirty="0" err="1">
                <a:solidFill>
                  <a:schemeClr val="tx1"/>
                </a:solidFill>
              </a:rPr>
              <a:t>Configuration</a:t>
            </a:r>
            <a:r>
              <a:rPr lang="it-IT" sz="1600" b="1" dirty="0">
                <a:solidFill>
                  <a:schemeClr val="tx1"/>
                </a:solidFill>
              </a:rPr>
              <a:t>:</a:t>
            </a:r>
          </a:p>
          <a:p>
            <a:pPr marL="0" indent="0" algn="just">
              <a:buNone/>
            </a:pPr>
            <a:r>
              <a:rPr lang="it-IT" sz="1600" dirty="0" err="1">
                <a:solidFill>
                  <a:schemeClr val="tx1"/>
                </a:solidFill>
              </a:rPr>
              <a:t>Contain</a:t>
            </a:r>
            <a:r>
              <a:rPr lang="it-IT" sz="1600" dirty="0">
                <a:solidFill>
                  <a:schemeClr val="tx1"/>
                </a:solidFill>
              </a:rPr>
              <a:t> information common to the </a:t>
            </a:r>
            <a:r>
              <a:rPr lang="it-IT" sz="1600" dirty="0" err="1">
                <a:solidFill>
                  <a:schemeClr val="tx1"/>
                </a:solidFill>
              </a:rPr>
              <a:t>whole</a:t>
            </a:r>
            <a:r>
              <a:rPr lang="it-IT" sz="1600" dirty="0">
                <a:solidFill>
                  <a:schemeClr val="tx1"/>
                </a:solidFill>
              </a:rPr>
              <a:t> </a:t>
            </a:r>
            <a:r>
              <a:rPr lang="it-IT" sz="1600" dirty="0" err="1">
                <a:solidFill>
                  <a:schemeClr val="tx1"/>
                </a:solidFill>
              </a:rPr>
              <a:t>application</a:t>
            </a:r>
            <a:r>
              <a:rPr lang="it-IT" sz="1600" dirty="0">
                <a:solidFill>
                  <a:schemeClr val="tx1"/>
                </a:solidFill>
              </a:rPr>
              <a:t>:</a:t>
            </a:r>
          </a:p>
          <a:p>
            <a:pPr algn="just">
              <a:buFont typeface="+mj-lt"/>
              <a:buAutoNum type="arabicPeriod"/>
            </a:pPr>
            <a:r>
              <a:rPr lang="it-IT" sz="1600" dirty="0">
                <a:solidFill>
                  <a:schemeClr val="tx1"/>
                </a:solidFill>
              </a:rPr>
              <a:t>IP </a:t>
            </a:r>
            <a:r>
              <a:rPr lang="it-IT" sz="1600" dirty="0" err="1">
                <a:solidFill>
                  <a:schemeClr val="tx1"/>
                </a:solidFill>
              </a:rPr>
              <a:t>address</a:t>
            </a:r>
            <a:r>
              <a:rPr lang="it-IT" sz="1600" dirty="0">
                <a:solidFill>
                  <a:schemeClr val="tx1"/>
                </a:solidFill>
              </a:rPr>
              <a:t> of the </a:t>
            </a:r>
            <a:r>
              <a:rPr lang="it-IT" sz="1600" dirty="0" err="1">
                <a:solidFill>
                  <a:schemeClr val="tx1"/>
                </a:solidFill>
              </a:rPr>
              <a:t>Catalog</a:t>
            </a:r>
            <a:r>
              <a:rPr lang="it-IT" sz="1600" dirty="0">
                <a:solidFill>
                  <a:schemeClr val="tx1"/>
                </a:solidFill>
              </a:rPr>
              <a:t>, </a:t>
            </a:r>
            <a:r>
              <a:rPr lang="it-IT" sz="1600" dirty="0" err="1">
                <a:solidFill>
                  <a:schemeClr val="tx1"/>
                </a:solidFill>
              </a:rPr>
              <a:t>indeed</a:t>
            </a:r>
            <a:r>
              <a:rPr lang="it-IT" sz="1600" dirty="0">
                <a:solidFill>
                  <a:schemeClr val="tx1"/>
                </a:solidFill>
              </a:rPr>
              <a:t> </a:t>
            </a:r>
            <a:r>
              <a:rPr lang="it-IT" sz="1600" dirty="0" err="1">
                <a:solidFill>
                  <a:schemeClr val="tx1"/>
                </a:solidFill>
              </a:rPr>
              <a:t>it</a:t>
            </a:r>
            <a:r>
              <a:rPr lang="it-IT" sz="1600" dirty="0">
                <a:solidFill>
                  <a:schemeClr val="tx1"/>
                </a:solidFill>
              </a:rPr>
              <a:t> </a:t>
            </a:r>
            <a:r>
              <a:rPr lang="it-IT" sz="1600" dirty="0" err="1">
                <a:solidFill>
                  <a:schemeClr val="tx1"/>
                </a:solidFill>
              </a:rPr>
              <a:t>communicates</a:t>
            </a:r>
            <a:r>
              <a:rPr lang="it-IT" sz="1600" dirty="0">
                <a:solidFill>
                  <a:schemeClr val="tx1"/>
                </a:solidFill>
              </a:rPr>
              <a:t> with the </a:t>
            </a:r>
            <a:r>
              <a:rPr lang="it-IT" sz="1600" dirty="0" err="1">
                <a:solidFill>
                  <a:schemeClr val="tx1"/>
                </a:solidFill>
              </a:rPr>
              <a:t>other</a:t>
            </a:r>
            <a:r>
              <a:rPr lang="it-IT" sz="1600" dirty="0">
                <a:solidFill>
                  <a:schemeClr val="tx1"/>
                </a:solidFill>
              </a:rPr>
              <a:t> component with REST.</a:t>
            </a:r>
          </a:p>
          <a:p>
            <a:pPr algn="just">
              <a:buFont typeface="+mj-lt"/>
              <a:buAutoNum type="arabicPeriod"/>
            </a:pPr>
            <a:r>
              <a:rPr lang="it-IT" sz="1600" dirty="0">
                <a:solidFill>
                  <a:schemeClr val="tx1"/>
                </a:solidFill>
              </a:rPr>
              <a:t>Information for the MQTT </a:t>
            </a:r>
            <a:r>
              <a:rPr lang="it-IT" sz="1600" dirty="0" err="1">
                <a:solidFill>
                  <a:schemeClr val="tx1"/>
                </a:solidFill>
              </a:rPr>
              <a:t>communication</a:t>
            </a:r>
            <a:r>
              <a:rPr lang="it-IT" sz="1600" dirty="0">
                <a:solidFill>
                  <a:schemeClr val="tx1"/>
                </a:solidFill>
              </a:rPr>
              <a:t> exploit by the </a:t>
            </a:r>
            <a:r>
              <a:rPr lang="it-IT" sz="1600" dirty="0" err="1">
                <a:solidFill>
                  <a:schemeClr val="tx1"/>
                </a:solidFill>
              </a:rPr>
              <a:t>sensors</a:t>
            </a:r>
            <a:r>
              <a:rPr lang="it-IT" sz="1600" dirty="0">
                <a:solidFill>
                  <a:schemeClr val="tx1"/>
                </a:solidFill>
              </a:rPr>
              <a:t>: base </a:t>
            </a:r>
            <a:r>
              <a:rPr lang="it-IT" sz="1600" dirty="0" err="1">
                <a:solidFill>
                  <a:schemeClr val="tx1"/>
                </a:solidFill>
              </a:rPr>
              <a:t>topic</a:t>
            </a:r>
            <a:r>
              <a:rPr lang="it-IT" sz="1600" dirty="0">
                <a:solidFill>
                  <a:schemeClr val="tx1"/>
                </a:solidFill>
              </a:rPr>
              <a:t>, IP and port of the broker.</a:t>
            </a:r>
          </a:p>
          <a:p>
            <a:pPr algn="just">
              <a:buFont typeface="+mj-lt"/>
              <a:buAutoNum type="arabicPeriod"/>
            </a:pPr>
            <a:r>
              <a:rPr lang="it-IT" sz="1600" dirty="0">
                <a:solidFill>
                  <a:schemeClr val="tx1"/>
                </a:solidFill>
              </a:rPr>
              <a:t>Telegram token of the bot.</a:t>
            </a:r>
          </a:p>
          <a:p>
            <a:pPr algn="just">
              <a:buFont typeface="+mj-lt"/>
              <a:buAutoNum type="arabicPeriod"/>
            </a:pPr>
            <a:r>
              <a:rPr lang="it-IT" sz="1600" dirty="0">
                <a:solidFill>
                  <a:schemeClr val="tx1"/>
                </a:solidFill>
              </a:rPr>
              <a:t>API keys of </a:t>
            </a:r>
            <a:r>
              <a:rPr lang="it-IT" sz="1600" dirty="0" err="1">
                <a:solidFill>
                  <a:schemeClr val="tx1"/>
                </a:solidFill>
              </a:rPr>
              <a:t>ThingSpeak</a:t>
            </a:r>
            <a:r>
              <a:rPr lang="it-IT" sz="1600" dirty="0">
                <a:solidFill>
                  <a:schemeClr val="tx1"/>
                </a:solidFill>
              </a:rPr>
              <a:t>.</a:t>
            </a:r>
          </a:p>
          <a:p>
            <a:pPr marL="0" indent="0" algn="just">
              <a:buNone/>
            </a:pPr>
            <a:r>
              <a:rPr lang="it-IT" sz="1600" b="1" dirty="0" err="1">
                <a:solidFill>
                  <a:schemeClr val="tx1"/>
                </a:solidFill>
              </a:rPr>
              <a:t>This</a:t>
            </a:r>
            <a:r>
              <a:rPr lang="it-IT" sz="1600" b="1" dirty="0">
                <a:solidFill>
                  <a:schemeClr val="tx1"/>
                </a:solidFill>
              </a:rPr>
              <a:t> part </a:t>
            </a:r>
            <a:r>
              <a:rPr lang="it-IT" sz="1600" b="1" dirty="0" err="1">
                <a:solidFill>
                  <a:schemeClr val="tx1"/>
                </a:solidFill>
              </a:rPr>
              <a:t>is</a:t>
            </a:r>
            <a:r>
              <a:rPr lang="it-IT" sz="1600" b="1" dirty="0">
                <a:solidFill>
                  <a:schemeClr val="tx1"/>
                </a:solidFill>
              </a:rPr>
              <a:t> </a:t>
            </a:r>
            <a:r>
              <a:rPr lang="it-IT" sz="1600" b="1" dirty="0" err="1">
                <a:solidFill>
                  <a:schemeClr val="tx1"/>
                </a:solidFill>
              </a:rPr>
              <a:t>contained</a:t>
            </a:r>
            <a:r>
              <a:rPr lang="it-IT" sz="1600" b="1" dirty="0">
                <a:solidFill>
                  <a:schemeClr val="tx1"/>
                </a:solidFill>
              </a:rPr>
              <a:t> </a:t>
            </a:r>
            <a:r>
              <a:rPr lang="it-IT" sz="1600" b="1" dirty="0" err="1">
                <a:solidFill>
                  <a:schemeClr val="tx1"/>
                </a:solidFill>
              </a:rPr>
              <a:t>also</a:t>
            </a:r>
            <a:r>
              <a:rPr lang="it-IT" sz="1600" b="1" dirty="0">
                <a:solidFill>
                  <a:schemeClr val="tx1"/>
                </a:solidFill>
              </a:rPr>
              <a:t> in the file </a:t>
            </a:r>
            <a:r>
              <a:rPr lang="it-IT" sz="1600" b="1" dirty="0" err="1">
                <a:solidFill>
                  <a:schemeClr val="tx1"/>
                </a:solidFill>
              </a:rPr>
              <a:t>settings.json</a:t>
            </a:r>
            <a:r>
              <a:rPr lang="it-IT" sz="1600" b="1" dirty="0">
                <a:solidFill>
                  <a:schemeClr val="tx1"/>
                </a:solidFill>
              </a:rPr>
              <a:t> common to </a:t>
            </a:r>
            <a:r>
              <a:rPr lang="it-IT" sz="1600" b="1" dirty="0" err="1">
                <a:solidFill>
                  <a:schemeClr val="tx1"/>
                </a:solidFill>
              </a:rPr>
              <a:t>all</a:t>
            </a:r>
            <a:r>
              <a:rPr lang="it-IT" sz="1600" b="1" dirty="0">
                <a:solidFill>
                  <a:schemeClr val="tx1"/>
                </a:solidFill>
              </a:rPr>
              <a:t> the </a:t>
            </a:r>
            <a:r>
              <a:rPr lang="it-IT" sz="1600" b="1" dirty="0" err="1">
                <a:solidFill>
                  <a:schemeClr val="tx1"/>
                </a:solidFill>
              </a:rPr>
              <a:t>actor</a:t>
            </a:r>
            <a:r>
              <a:rPr lang="it-IT" sz="1600" b="1" dirty="0">
                <a:solidFill>
                  <a:schemeClr val="tx1"/>
                </a:solidFill>
              </a:rPr>
              <a:t>. </a:t>
            </a:r>
          </a:p>
          <a:p>
            <a:pPr marL="0" indent="0" algn="just">
              <a:buNone/>
            </a:pPr>
            <a:endParaRPr lang="it-IT" sz="1600" dirty="0">
              <a:solidFill>
                <a:schemeClr val="tx1"/>
              </a:solidFill>
            </a:endParaRPr>
          </a:p>
        </p:txBody>
      </p:sp>
      <p:pic>
        <p:nvPicPr>
          <p:cNvPr id="9" name="Picture 8">
            <a:extLst>
              <a:ext uri="{FF2B5EF4-FFF2-40B4-BE49-F238E27FC236}">
                <a16:creationId xmlns:a16="http://schemas.microsoft.com/office/drawing/2014/main" id="{1CDACBA9-FF53-4DE7-9CCA-E29FC14CD7CE}"/>
              </a:ext>
            </a:extLst>
          </p:cNvPr>
          <p:cNvPicPr>
            <a:picLocks noChangeAspect="1"/>
          </p:cNvPicPr>
          <p:nvPr/>
        </p:nvPicPr>
        <p:blipFill rotWithShape="1">
          <a:blip r:embed="rId2"/>
          <a:srcRect b="-3238"/>
          <a:stretch/>
        </p:blipFill>
        <p:spPr>
          <a:xfrm>
            <a:off x="6387615" y="1684709"/>
            <a:ext cx="5014395" cy="2116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666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USER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User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USER, </a:t>
            </a:r>
            <a:r>
              <a:rPr lang="it-IT" sz="1600" dirty="0" err="1">
                <a:solidFill>
                  <a:schemeClr val="tx1"/>
                </a:solidFill>
              </a:rPr>
              <a:t>each</a:t>
            </a:r>
            <a:r>
              <a:rPr lang="it-IT" sz="1600" dirty="0">
                <a:solidFill>
                  <a:schemeClr val="tx1"/>
                </a:solidFill>
              </a:rPr>
              <a:t> USER </a:t>
            </a:r>
            <a:r>
              <a:rPr lang="it-IT" sz="1600" dirty="0" err="1">
                <a:solidFill>
                  <a:schemeClr val="tx1"/>
                </a:solidFill>
              </a:rPr>
              <a:t>has</a:t>
            </a:r>
            <a:r>
              <a:rPr lang="it-IT" sz="1600" dirty="0">
                <a:solidFill>
                  <a:schemeClr val="tx1"/>
                </a:solidFill>
              </a:rPr>
              <a:t>:</a:t>
            </a:r>
          </a:p>
          <a:p>
            <a:pPr algn="just">
              <a:buFont typeface="+mj-lt"/>
              <a:buAutoNum type="arabicPeriod"/>
            </a:pPr>
            <a:r>
              <a:rPr lang="it-IT" sz="1600" dirty="0" err="1">
                <a:solidFill>
                  <a:schemeClr val="tx1"/>
                </a:solidFill>
              </a:rPr>
              <a:t>UserID</a:t>
            </a:r>
            <a:r>
              <a:rPr lang="it-IT" sz="1600" dirty="0">
                <a:solidFill>
                  <a:schemeClr val="tx1"/>
                </a:solidFill>
              </a:rPr>
              <a:t> </a:t>
            </a:r>
            <a:r>
              <a:rPr lang="it-IT" sz="1600" dirty="0" err="1">
                <a:solidFill>
                  <a:schemeClr val="tx1"/>
                </a:solidFill>
              </a:rPr>
              <a:t>associated</a:t>
            </a:r>
            <a:r>
              <a:rPr lang="it-IT" sz="1600" dirty="0">
                <a:solidFill>
                  <a:schemeClr val="tx1"/>
                </a:solidFill>
              </a:rPr>
              <a:t>.</a:t>
            </a:r>
          </a:p>
          <a:p>
            <a:pPr algn="just">
              <a:buFont typeface="+mj-lt"/>
              <a:buAutoNum type="arabicPeriod"/>
            </a:pPr>
            <a:r>
              <a:rPr lang="it-IT" sz="1600" dirty="0" err="1">
                <a:solidFill>
                  <a:schemeClr val="tx1"/>
                </a:solidFill>
              </a:rPr>
              <a:t>Capacity</a:t>
            </a:r>
            <a:r>
              <a:rPr lang="it-IT" sz="1600" dirty="0">
                <a:solidFill>
                  <a:schemeClr val="tx1"/>
                </a:solidFill>
              </a:rPr>
              <a:t> and </a:t>
            </a:r>
            <a:r>
              <a:rPr lang="it-IT" sz="1600" dirty="0" err="1">
                <a:solidFill>
                  <a:schemeClr val="tx1"/>
                </a:solidFill>
              </a:rPr>
              <a:t>consumption</a:t>
            </a:r>
            <a:r>
              <a:rPr lang="it-IT" sz="1600" dirty="0">
                <a:solidFill>
                  <a:schemeClr val="tx1"/>
                </a:solidFill>
              </a:rPr>
              <a:t> of the </a:t>
            </a:r>
            <a:r>
              <a:rPr lang="it-IT" sz="1600" dirty="0" err="1">
                <a:solidFill>
                  <a:schemeClr val="tx1"/>
                </a:solidFill>
              </a:rPr>
              <a:t>USER’s</a:t>
            </a:r>
            <a:r>
              <a:rPr lang="it-IT" sz="1600" dirty="0">
                <a:solidFill>
                  <a:schemeClr val="tx1"/>
                </a:solidFill>
              </a:rPr>
              <a:t> </a:t>
            </a:r>
            <a:r>
              <a:rPr lang="it-IT" sz="1600" dirty="0" err="1">
                <a:solidFill>
                  <a:schemeClr val="tx1"/>
                </a:solidFill>
              </a:rPr>
              <a:t>battery</a:t>
            </a:r>
            <a:r>
              <a:rPr lang="it-IT" sz="1600" dirty="0">
                <a:solidFill>
                  <a:schemeClr val="tx1"/>
                </a:solidFill>
              </a:rPr>
              <a:t>, </a:t>
            </a:r>
            <a:r>
              <a:rPr lang="it-IT" sz="1600" dirty="0" err="1">
                <a:solidFill>
                  <a:schemeClr val="tx1"/>
                </a:solidFill>
              </a:rPr>
              <a:t>specific</a:t>
            </a:r>
            <a:r>
              <a:rPr lang="it-IT" sz="1600" dirty="0">
                <a:solidFill>
                  <a:schemeClr val="tx1"/>
                </a:solidFill>
              </a:rPr>
              <a:t> for </a:t>
            </a:r>
            <a:r>
              <a:rPr lang="it-IT" sz="1600" dirty="0" err="1">
                <a:solidFill>
                  <a:schemeClr val="tx1"/>
                </a:solidFill>
              </a:rPr>
              <a:t>each</a:t>
            </a:r>
            <a:r>
              <a:rPr lang="it-IT" sz="1600" dirty="0">
                <a:solidFill>
                  <a:schemeClr val="tx1"/>
                </a:solidFill>
              </a:rPr>
              <a:t> </a:t>
            </a:r>
            <a:r>
              <a:rPr lang="it-IT" sz="1600" dirty="0" err="1">
                <a:solidFill>
                  <a:schemeClr val="tx1"/>
                </a:solidFill>
              </a:rPr>
              <a:t>battery</a:t>
            </a:r>
            <a:r>
              <a:rPr lang="it-IT" sz="1600" dirty="0">
                <a:solidFill>
                  <a:schemeClr val="tx1"/>
                </a:solidFill>
              </a:rPr>
              <a:t>.</a:t>
            </a:r>
          </a:p>
          <a:p>
            <a:pPr algn="just">
              <a:buFont typeface="+mj-lt"/>
              <a:buAutoNum type="arabicPeriod"/>
            </a:pPr>
            <a:r>
              <a:rPr lang="it-IT" sz="1600" dirty="0" err="1">
                <a:solidFill>
                  <a:schemeClr val="tx1"/>
                </a:solidFill>
              </a:rPr>
              <a:t>ChatID</a:t>
            </a:r>
            <a:r>
              <a:rPr lang="it-IT" sz="1600" dirty="0">
                <a:solidFill>
                  <a:schemeClr val="tx1"/>
                </a:solidFill>
              </a:rPr>
              <a:t> of Telegram, to associate the Telegram </a:t>
            </a:r>
            <a:r>
              <a:rPr lang="it-IT" sz="1600" dirty="0" err="1">
                <a:solidFill>
                  <a:schemeClr val="tx1"/>
                </a:solidFill>
              </a:rPr>
              <a:t>profile</a:t>
            </a:r>
            <a:r>
              <a:rPr lang="it-IT" sz="1600" dirty="0">
                <a:solidFill>
                  <a:schemeClr val="tx1"/>
                </a:solidFill>
              </a:rPr>
              <a:t> of the USER to the Bot of the </a:t>
            </a:r>
            <a:r>
              <a:rPr lang="it-IT" sz="1600" dirty="0" err="1">
                <a:solidFill>
                  <a:schemeClr val="tx1"/>
                </a:solidFill>
              </a:rPr>
              <a:t>application</a:t>
            </a:r>
            <a:r>
              <a:rPr lang="it-IT" sz="1600" dirty="0">
                <a:solidFill>
                  <a:schemeClr val="tx1"/>
                </a:solidFill>
              </a:rPr>
              <a:t>. </a:t>
            </a:r>
          </a:p>
          <a:p>
            <a:pPr algn="just">
              <a:buFont typeface="+mj-lt"/>
              <a:buAutoNum type="arabicPeriod"/>
            </a:pPr>
            <a:r>
              <a:rPr lang="it-IT" sz="1600" dirty="0" err="1">
                <a:solidFill>
                  <a:schemeClr val="tx1"/>
                </a:solidFill>
              </a:rPr>
              <a:t>ThingSpeak</a:t>
            </a:r>
            <a:r>
              <a:rPr lang="it-IT" sz="1600" dirty="0">
                <a:solidFill>
                  <a:schemeClr val="tx1"/>
                </a:solidFill>
              </a:rPr>
              <a:t> </a:t>
            </a:r>
            <a:r>
              <a:rPr lang="it-IT" sz="1600" dirty="0" err="1">
                <a:solidFill>
                  <a:schemeClr val="tx1"/>
                </a:solidFill>
              </a:rPr>
              <a:t>channel</a:t>
            </a:r>
            <a:r>
              <a:rPr lang="it-IT" sz="1600" dirty="0">
                <a:solidFill>
                  <a:schemeClr val="tx1"/>
                </a:solidFill>
              </a:rPr>
              <a:t> ID, </a:t>
            </a:r>
            <a:r>
              <a:rPr lang="it-IT" sz="1600" dirty="0" err="1">
                <a:solidFill>
                  <a:schemeClr val="tx1"/>
                </a:solidFill>
              </a:rPr>
              <a:t>associated</a:t>
            </a:r>
            <a:r>
              <a:rPr lang="it-IT" sz="1600" dirty="0">
                <a:solidFill>
                  <a:schemeClr val="tx1"/>
                </a:solidFill>
              </a:rPr>
              <a:t> to the USER.</a:t>
            </a:r>
          </a:p>
          <a:p>
            <a:pPr algn="just">
              <a:buFont typeface="+mj-lt"/>
              <a:buAutoNum type="arabicPeriod"/>
            </a:pPr>
            <a:r>
              <a:rPr lang="it-IT" sz="1600" dirty="0">
                <a:solidFill>
                  <a:schemeClr val="tx1"/>
                </a:solidFill>
              </a:rPr>
              <a:t>List of </a:t>
            </a:r>
            <a:r>
              <a:rPr lang="it-IT" sz="1600" dirty="0" err="1">
                <a:solidFill>
                  <a:schemeClr val="tx1"/>
                </a:solidFill>
              </a:rPr>
              <a:t>connected</a:t>
            </a:r>
            <a:r>
              <a:rPr lang="it-IT" sz="1600" dirty="0">
                <a:solidFill>
                  <a:schemeClr val="tx1"/>
                </a:solidFill>
              </a:rPr>
              <a:t> devices. </a:t>
            </a:r>
          </a:p>
          <a:p>
            <a:pPr algn="just">
              <a:buFont typeface="+mj-lt"/>
              <a:buAutoNum type="arabicPeriod"/>
            </a:pPr>
            <a:r>
              <a:rPr lang="it-IT" sz="1600" dirty="0">
                <a:solidFill>
                  <a:schemeClr val="tx1"/>
                </a:solidFill>
              </a:rPr>
              <a:t>Agenda of the USR.</a:t>
            </a:r>
          </a:p>
        </p:txBody>
      </p:sp>
      <p:pic>
        <p:nvPicPr>
          <p:cNvPr id="4" name="Picture 3">
            <a:extLst>
              <a:ext uri="{FF2B5EF4-FFF2-40B4-BE49-F238E27FC236}">
                <a16:creationId xmlns:a16="http://schemas.microsoft.com/office/drawing/2014/main" id="{8B83FAF8-FA7F-4CAB-A946-970604CE2971}"/>
              </a:ext>
            </a:extLst>
          </p:cNvPr>
          <p:cNvPicPr>
            <a:picLocks noChangeAspect="1"/>
          </p:cNvPicPr>
          <p:nvPr/>
        </p:nvPicPr>
        <p:blipFill rotWithShape="1">
          <a:blip r:embed="rId2"/>
          <a:srcRect r="28210"/>
          <a:stretch/>
        </p:blipFill>
        <p:spPr>
          <a:xfrm>
            <a:off x="5849999" y="95379"/>
            <a:ext cx="3053326" cy="225359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FAF20379-6305-4EFD-866F-637DC7E14562}"/>
              </a:ext>
            </a:extLst>
          </p:cNvPr>
          <p:cNvPicPr>
            <a:picLocks noChangeAspect="1"/>
          </p:cNvPicPr>
          <p:nvPr/>
        </p:nvPicPr>
        <p:blipFill rotWithShape="1">
          <a:blip r:embed="rId3"/>
          <a:srcRect l="742" t="1589" r="-742" b="861"/>
          <a:stretch/>
        </p:blipFill>
        <p:spPr>
          <a:xfrm>
            <a:off x="9288963" y="1222057"/>
            <a:ext cx="2903037"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82D0907-6EE1-4B1A-B4D1-DB367D48EBD2}"/>
              </a:ext>
            </a:extLst>
          </p:cNvPr>
          <p:cNvPicPr>
            <a:picLocks noChangeAspect="1"/>
          </p:cNvPicPr>
          <p:nvPr/>
        </p:nvPicPr>
        <p:blipFill>
          <a:blip r:embed="rId4"/>
          <a:stretch>
            <a:fillRect/>
          </a:stretch>
        </p:blipFill>
        <p:spPr>
          <a:xfrm>
            <a:off x="6224698" y="2500473"/>
            <a:ext cx="2950159" cy="411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0" name="Straight Arrow Connector 9">
            <a:extLst>
              <a:ext uri="{FF2B5EF4-FFF2-40B4-BE49-F238E27FC236}">
                <a16:creationId xmlns:a16="http://schemas.microsoft.com/office/drawing/2014/main" id="{805D129B-7DEE-42C2-9315-D429FF95ED2A}"/>
              </a:ext>
            </a:extLst>
          </p:cNvPr>
          <p:cNvCxnSpPr>
            <a:cxnSpLocks/>
          </p:cNvCxnSpPr>
          <p:nvPr/>
        </p:nvCxnSpPr>
        <p:spPr>
          <a:xfrm>
            <a:off x="6669741" y="2124635"/>
            <a:ext cx="0" cy="3048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9DBFED-633C-4CB3-894B-A90B323C4D03}"/>
              </a:ext>
            </a:extLst>
          </p:cNvPr>
          <p:cNvCxnSpPr>
            <a:cxnSpLocks/>
          </p:cNvCxnSpPr>
          <p:nvPr/>
        </p:nvCxnSpPr>
        <p:spPr>
          <a:xfrm flipV="1">
            <a:off x="8587312" y="1353671"/>
            <a:ext cx="686690" cy="495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35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1164-D611-468D-BEF1-08B09379C3FA}"/>
              </a:ext>
            </a:extLst>
          </p:cNvPr>
          <p:cNvSpPr>
            <a:spLocks noGrp="1"/>
          </p:cNvSpPr>
          <p:nvPr>
            <p:ph type="title"/>
          </p:nvPr>
        </p:nvSpPr>
        <p:spPr/>
        <p:txBody>
          <a:bodyPr/>
          <a:lstStyle/>
          <a:p>
            <a:r>
              <a:rPr lang="it-IT" dirty="0" err="1"/>
              <a:t>Catalog</a:t>
            </a:r>
            <a:r>
              <a:rPr lang="it-IT" dirty="0"/>
              <a:t> DEVICE list </a:t>
            </a:r>
          </a:p>
        </p:txBody>
      </p:sp>
      <p:sp>
        <p:nvSpPr>
          <p:cNvPr id="3" name="Content Placeholder 5">
            <a:extLst>
              <a:ext uri="{FF2B5EF4-FFF2-40B4-BE49-F238E27FC236}">
                <a16:creationId xmlns:a16="http://schemas.microsoft.com/office/drawing/2014/main" id="{B41B6591-0748-4B09-BEC1-372021D4827E}"/>
              </a:ext>
            </a:extLst>
          </p:cNvPr>
          <p:cNvSpPr txBox="1">
            <a:spLocks/>
          </p:cNvSpPr>
          <p:nvPr/>
        </p:nvSpPr>
        <p:spPr>
          <a:xfrm>
            <a:off x="521117" y="1930400"/>
            <a:ext cx="5453599" cy="483222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it-IT" sz="1600" b="1" dirty="0">
                <a:solidFill>
                  <a:schemeClr val="tx1"/>
                </a:solidFill>
              </a:rPr>
              <a:t>Device List: </a:t>
            </a:r>
          </a:p>
          <a:p>
            <a:pPr marL="0" indent="0" algn="just">
              <a:buNone/>
            </a:pPr>
            <a:r>
              <a:rPr lang="it-IT" sz="1600" dirty="0" err="1">
                <a:solidFill>
                  <a:schemeClr val="tx1"/>
                </a:solidFill>
              </a:rPr>
              <a:t>Contain</a:t>
            </a:r>
            <a:r>
              <a:rPr lang="it-IT" sz="1600" dirty="0">
                <a:solidFill>
                  <a:schemeClr val="tx1"/>
                </a:solidFill>
              </a:rPr>
              <a:t> information </a:t>
            </a:r>
            <a:r>
              <a:rPr lang="it-IT" sz="1600" dirty="0" err="1">
                <a:solidFill>
                  <a:schemeClr val="tx1"/>
                </a:solidFill>
              </a:rPr>
              <a:t>about</a:t>
            </a:r>
            <a:r>
              <a:rPr lang="it-IT" sz="1600" dirty="0">
                <a:solidFill>
                  <a:schemeClr val="tx1"/>
                </a:solidFill>
              </a:rPr>
              <a:t> </a:t>
            </a:r>
            <a:r>
              <a:rPr lang="it-IT" sz="1600" dirty="0" err="1">
                <a:solidFill>
                  <a:schemeClr val="tx1"/>
                </a:solidFill>
              </a:rPr>
              <a:t>all</a:t>
            </a:r>
            <a:r>
              <a:rPr lang="it-IT" sz="1600" dirty="0">
                <a:solidFill>
                  <a:schemeClr val="tx1"/>
                </a:solidFill>
              </a:rPr>
              <a:t> the Devices </a:t>
            </a:r>
            <a:r>
              <a:rPr lang="it-IT" sz="1600" dirty="0" err="1">
                <a:solidFill>
                  <a:schemeClr val="tx1"/>
                </a:solidFill>
              </a:rPr>
              <a:t>that</a:t>
            </a:r>
            <a:r>
              <a:rPr lang="it-IT" sz="1600" dirty="0">
                <a:solidFill>
                  <a:schemeClr val="tx1"/>
                </a:solidFill>
              </a:rPr>
              <a:t> the </a:t>
            </a:r>
            <a:r>
              <a:rPr lang="it-IT" sz="1600" dirty="0" err="1">
                <a:solidFill>
                  <a:schemeClr val="tx1"/>
                </a:solidFill>
              </a:rPr>
              <a:t>application</a:t>
            </a:r>
            <a:r>
              <a:rPr lang="it-IT" sz="1600" dirty="0">
                <a:solidFill>
                  <a:schemeClr val="tx1"/>
                </a:solidFill>
              </a:rPr>
              <a:t> </a:t>
            </a:r>
            <a:r>
              <a:rPr lang="it-IT" sz="1600" dirty="0" err="1">
                <a:solidFill>
                  <a:schemeClr val="tx1"/>
                </a:solidFill>
              </a:rPr>
              <a:t>should</a:t>
            </a:r>
            <a:r>
              <a:rPr lang="it-IT" sz="1600" dirty="0">
                <a:solidFill>
                  <a:schemeClr val="tx1"/>
                </a:solidFill>
              </a:rPr>
              <a:t> </a:t>
            </a:r>
            <a:r>
              <a:rPr lang="it-IT" sz="1600" dirty="0" err="1">
                <a:solidFill>
                  <a:schemeClr val="tx1"/>
                </a:solidFill>
              </a:rPr>
              <a:t>manage</a:t>
            </a:r>
            <a:r>
              <a:rPr lang="it-IT" sz="1600" dirty="0">
                <a:solidFill>
                  <a:schemeClr val="tx1"/>
                </a:solidFill>
              </a:rPr>
              <a:t>:</a:t>
            </a:r>
          </a:p>
          <a:p>
            <a:pPr algn="just">
              <a:buFont typeface="+mj-lt"/>
              <a:buAutoNum type="arabicPeriod"/>
            </a:pPr>
            <a:r>
              <a:rPr lang="it-IT" sz="1600" dirty="0">
                <a:solidFill>
                  <a:schemeClr val="tx1"/>
                </a:solidFill>
              </a:rPr>
              <a:t>Device ID </a:t>
            </a:r>
            <a:r>
              <a:rPr lang="it-IT" sz="1600" dirty="0" err="1">
                <a:solidFill>
                  <a:schemeClr val="tx1"/>
                </a:solidFill>
              </a:rPr>
              <a:t>associated</a:t>
            </a:r>
            <a:r>
              <a:rPr lang="it-IT" sz="1600" dirty="0">
                <a:solidFill>
                  <a:schemeClr val="tx1"/>
                </a:solidFill>
              </a:rPr>
              <a:t> to the </a:t>
            </a:r>
            <a:r>
              <a:rPr lang="it-IT" sz="1600" dirty="0" err="1">
                <a:solidFill>
                  <a:schemeClr val="tx1"/>
                </a:solidFill>
              </a:rPr>
              <a:t>sensor</a:t>
            </a:r>
            <a:r>
              <a:rPr lang="it-IT" sz="1600" dirty="0">
                <a:solidFill>
                  <a:schemeClr val="tx1"/>
                </a:solidFill>
              </a:rPr>
              <a:t>.</a:t>
            </a:r>
          </a:p>
          <a:p>
            <a:pPr algn="just">
              <a:buFont typeface="+mj-lt"/>
              <a:buAutoNum type="arabicPeriod"/>
            </a:pPr>
            <a:r>
              <a:rPr lang="it-IT" sz="1600" dirty="0">
                <a:solidFill>
                  <a:schemeClr val="tx1"/>
                </a:solidFill>
              </a:rPr>
              <a:t>USER ID of the USER </a:t>
            </a:r>
            <a:r>
              <a:rPr lang="it-IT" sz="1600" dirty="0" err="1">
                <a:solidFill>
                  <a:schemeClr val="tx1"/>
                </a:solidFill>
              </a:rPr>
              <a:t>associated</a:t>
            </a:r>
            <a:r>
              <a:rPr lang="it-IT" sz="1600" dirty="0">
                <a:solidFill>
                  <a:schemeClr val="tx1"/>
                </a:solidFill>
              </a:rPr>
              <a:t> with </a:t>
            </a:r>
            <a:r>
              <a:rPr lang="it-IT" sz="1600" dirty="0" err="1">
                <a:solidFill>
                  <a:schemeClr val="tx1"/>
                </a:solidFill>
              </a:rPr>
              <a:t>this</a:t>
            </a:r>
            <a:r>
              <a:rPr lang="it-IT" sz="1600" dirty="0">
                <a:solidFill>
                  <a:schemeClr val="tx1"/>
                </a:solidFill>
              </a:rPr>
              <a:t> device.</a:t>
            </a:r>
          </a:p>
          <a:p>
            <a:pPr algn="just">
              <a:buFont typeface="+mj-lt"/>
              <a:buAutoNum type="arabicPeriod"/>
            </a:pPr>
            <a:r>
              <a:rPr lang="it-IT" sz="1600" dirty="0" err="1">
                <a:solidFill>
                  <a:schemeClr val="tx1"/>
                </a:solidFill>
              </a:rPr>
              <a:t>Communication</a:t>
            </a:r>
            <a:r>
              <a:rPr lang="it-IT" sz="1600" dirty="0">
                <a:solidFill>
                  <a:schemeClr val="tx1"/>
                </a:solidFill>
              </a:rPr>
              <a:t> </a:t>
            </a:r>
            <a:r>
              <a:rPr lang="it-IT" sz="1600" dirty="0" err="1">
                <a:solidFill>
                  <a:schemeClr val="tx1"/>
                </a:solidFill>
              </a:rPr>
              <a:t>paradigm</a:t>
            </a:r>
            <a:r>
              <a:rPr lang="it-IT" sz="1600" dirty="0">
                <a:solidFill>
                  <a:schemeClr val="tx1"/>
                </a:solidFill>
              </a:rPr>
              <a:t> </a:t>
            </a:r>
            <a:r>
              <a:rPr lang="it-IT" sz="1600" dirty="0" err="1">
                <a:solidFill>
                  <a:schemeClr val="tx1"/>
                </a:solidFill>
              </a:rPr>
              <a:t>used</a:t>
            </a:r>
            <a:r>
              <a:rPr lang="it-IT" sz="1600" dirty="0">
                <a:solidFill>
                  <a:schemeClr val="tx1"/>
                </a:solidFill>
              </a:rPr>
              <a:t> by the </a:t>
            </a:r>
            <a:r>
              <a:rPr lang="it-IT" sz="1600" dirty="0" err="1">
                <a:solidFill>
                  <a:schemeClr val="tx1"/>
                </a:solidFill>
              </a:rPr>
              <a:t>sensor</a:t>
            </a:r>
            <a:r>
              <a:rPr lang="it-IT" sz="1600" dirty="0">
                <a:solidFill>
                  <a:schemeClr val="tx1"/>
                </a:solidFill>
              </a:rPr>
              <a:t> and in case of MQTT the </a:t>
            </a:r>
            <a:r>
              <a:rPr lang="it-IT" sz="1600" dirty="0" err="1">
                <a:solidFill>
                  <a:schemeClr val="tx1"/>
                </a:solidFill>
              </a:rPr>
              <a:t>topic</a:t>
            </a:r>
            <a:r>
              <a:rPr lang="it-IT" sz="1600" dirty="0">
                <a:solidFill>
                  <a:schemeClr val="tx1"/>
                </a:solidFill>
              </a:rPr>
              <a:t> </a:t>
            </a:r>
            <a:r>
              <a:rPr lang="it-IT" sz="1600" dirty="0" err="1">
                <a:solidFill>
                  <a:schemeClr val="tx1"/>
                </a:solidFill>
              </a:rPr>
              <a:t>associated</a:t>
            </a:r>
            <a:r>
              <a:rPr lang="it-IT" sz="1600" dirty="0">
                <a:solidFill>
                  <a:schemeClr val="tx1"/>
                </a:solidFill>
              </a:rPr>
              <a:t> with </a:t>
            </a:r>
            <a:r>
              <a:rPr lang="it-IT" sz="1600" dirty="0" err="1">
                <a:solidFill>
                  <a:schemeClr val="tx1"/>
                </a:solidFill>
              </a:rPr>
              <a:t>its</a:t>
            </a:r>
            <a:r>
              <a:rPr lang="it-IT" sz="1600" dirty="0">
                <a:solidFill>
                  <a:schemeClr val="tx1"/>
                </a:solidFill>
              </a:rPr>
              <a:t>.</a:t>
            </a:r>
          </a:p>
          <a:p>
            <a:pPr algn="just">
              <a:buFont typeface="+mj-lt"/>
              <a:buAutoNum type="arabicPeriod"/>
            </a:pPr>
            <a:r>
              <a:rPr lang="it-IT" sz="1600" dirty="0">
                <a:solidFill>
                  <a:schemeClr val="tx1"/>
                </a:solidFill>
              </a:rPr>
              <a:t>Value </a:t>
            </a:r>
            <a:r>
              <a:rPr lang="it-IT" sz="1600" dirty="0" err="1">
                <a:solidFill>
                  <a:schemeClr val="tx1"/>
                </a:solidFill>
              </a:rPr>
              <a:t>sampled</a:t>
            </a:r>
            <a:r>
              <a:rPr lang="it-IT" sz="1600" dirty="0">
                <a:solidFill>
                  <a:schemeClr val="tx1"/>
                </a:solidFill>
              </a:rPr>
              <a:t> from the </a:t>
            </a:r>
            <a:r>
              <a:rPr lang="it-IT" sz="1600" dirty="0" err="1">
                <a:solidFill>
                  <a:schemeClr val="tx1"/>
                </a:solidFill>
              </a:rPr>
              <a:t>sensor</a:t>
            </a:r>
            <a:r>
              <a:rPr lang="it-IT" sz="1600" dirty="0">
                <a:solidFill>
                  <a:schemeClr val="tx1"/>
                </a:solidFill>
              </a:rPr>
              <a:t>. </a:t>
            </a:r>
          </a:p>
          <a:p>
            <a:pPr algn="just">
              <a:buFont typeface="+mj-lt"/>
              <a:buAutoNum type="arabicPeriod"/>
            </a:pPr>
            <a:r>
              <a:rPr lang="it-IT" sz="1600" dirty="0" err="1">
                <a:solidFill>
                  <a:schemeClr val="tx1"/>
                </a:solidFill>
              </a:rPr>
              <a:t>Timestamp</a:t>
            </a:r>
            <a:r>
              <a:rPr lang="it-IT" sz="1600" dirty="0">
                <a:solidFill>
                  <a:schemeClr val="tx1"/>
                </a:solidFill>
              </a:rPr>
              <a:t> </a:t>
            </a:r>
            <a:r>
              <a:rPr lang="it-IT" sz="1600" dirty="0" err="1">
                <a:solidFill>
                  <a:schemeClr val="tx1"/>
                </a:solidFill>
              </a:rPr>
              <a:t>correspondent</a:t>
            </a:r>
            <a:r>
              <a:rPr lang="it-IT" sz="1600" dirty="0">
                <a:solidFill>
                  <a:schemeClr val="tx1"/>
                </a:solidFill>
              </a:rPr>
              <a:t> to the last time in </a:t>
            </a:r>
            <a:r>
              <a:rPr lang="it-IT" sz="1600" dirty="0" err="1">
                <a:solidFill>
                  <a:schemeClr val="tx1"/>
                </a:solidFill>
              </a:rPr>
              <a:t>which</a:t>
            </a:r>
            <a:r>
              <a:rPr lang="it-IT" sz="1600" dirty="0">
                <a:solidFill>
                  <a:schemeClr val="tx1"/>
                </a:solidFill>
              </a:rPr>
              <a:t> the </a:t>
            </a:r>
            <a:r>
              <a:rPr lang="it-IT" sz="1600" dirty="0" err="1">
                <a:solidFill>
                  <a:schemeClr val="tx1"/>
                </a:solidFill>
              </a:rPr>
              <a:t>sensor</a:t>
            </a:r>
            <a:r>
              <a:rPr lang="it-IT" sz="1600" dirty="0">
                <a:solidFill>
                  <a:schemeClr val="tx1"/>
                </a:solidFill>
              </a:rPr>
              <a:t> </a:t>
            </a:r>
            <a:r>
              <a:rPr lang="it-IT" sz="1600" dirty="0" err="1">
                <a:solidFill>
                  <a:schemeClr val="tx1"/>
                </a:solidFill>
              </a:rPr>
              <a:t>sampled</a:t>
            </a:r>
            <a:r>
              <a:rPr lang="it-IT" sz="1600" dirty="0">
                <a:solidFill>
                  <a:schemeClr val="tx1"/>
                </a:solidFill>
              </a:rPr>
              <a:t> </a:t>
            </a:r>
            <a:r>
              <a:rPr lang="it-IT" sz="1600" dirty="0" err="1">
                <a:solidFill>
                  <a:schemeClr val="tx1"/>
                </a:solidFill>
              </a:rPr>
              <a:t>something</a:t>
            </a:r>
            <a:endParaRPr lang="it-IT" sz="1600" dirty="0">
              <a:solidFill>
                <a:schemeClr val="tx1"/>
              </a:solidFill>
            </a:endParaRPr>
          </a:p>
          <a:p>
            <a:pPr marL="0" indent="0" algn="just">
              <a:buNone/>
            </a:pPr>
            <a:endParaRPr lang="it-IT" sz="1600" dirty="0">
              <a:solidFill>
                <a:schemeClr val="tx1"/>
              </a:solidFill>
            </a:endParaRPr>
          </a:p>
        </p:txBody>
      </p:sp>
      <p:pic>
        <p:nvPicPr>
          <p:cNvPr id="5" name="Picture 4">
            <a:extLst>
              <a:ext uri="{FF2B5EF4-FFF2-40B4-BE49-F238E27FC236}">
                <a16:creationId xmlns:a16="http://schemas.microsoft.com/office/drawing/2014/main" id="{D5165C93-C977-47C3-9C59-4E1450D6DD30}"/>
              </a:ext>
            </a:extLst>
          </p:cNvPr>
          <p:cNvPicPr>
            <a:picLocks noChangeAspect="1"/>
          </p:cNvPicPr>
          <p:nvPr/>
        </p:nvPicPr>
        <p:blipFill rotWithShape="1">
          <a:blip r:embed="rId2"/>
          <a:srcRect t="1346" b="969"/>
          <a:stretch/>
        </p:blipFill>
        <p:spPr>
          <a:xfrm>
            <a:off x="6217286" y="1488140"/>
            <a:ext cx="5044877" cy="46526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403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62181" y="397435"/>
            <a:ext cx="8596668" cy="1320800"/>
          </a:xfrm>
        </p:spPr>
        <p:txBody>
          <a:bodyPr/>
          <a:lstStyle/>
          <a:p>
            <a:r>
              <a:rPr lang="it-IT" dirty="0"/>
              <a:t>GET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GET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1057835"/>
            <a:ext cx="2132601" cy="274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79096" y="873169"/>
            <a:ext cx="1507069" cy="369332"/>
          </a:xfrm>
          <a:prstGeom prst="rect">
            <a:avLst/>
          </a:prstGeom>
          <a:noFill/>
          <a:ln w="19050">
            <a:solidFill>
              <a:schemeClr val="tx1"/>
            </a:solidFill>
          </a:ln>
        </p:spPr>
        <p:txBody>
          <a:bodyPr wrap="square" rtlCol="0">
            <a:spAutoFit/>
          </a:bodyPr>
          <a:lstStyle/>
          <a:p>
            <a:r>
              <a:rPr lang="it-IT" dirty="0"/>
              <a:t>IP/</a:t>
            </a:r>
            <a:r>
              <a:rPr lang="it-IT" dirty="0" err="1"/>
              <a:t>AllUsers</a:t>
            </a:r>
            <a:endParaRPr lang="it-IT" dirty="0"/>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1791447"/>
            <a:ext cx="2143557" cy="200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90052" y="1606781"/>
            <a:ext cx="1496113" cy="369332"/>
          </a:xfrm>
          <a:prstGeom prst="rect">
            <a:avLst/>
          </a:prstGeom>
          <a:noFill/>
          <a:ln w="19050">
            <a:solidFill>
              <a:schemeClr val="tx1"/>
            </a:solidFill>
          </a:ln>
        </p:spPr>
        <p:txBody>
          <a:bodyPr wrap="square" rtlCol="0">
            <a:spAutoFit/>
          </a:bodyPr>
          <a:lstStyle/>
          <a:p>
            <a:r>
              <a:rPr lang="it-IT" dirty="0"/>
              <a:t>IP/</a:t>
            </a:r>
            <a:r>
              <a:rPr lang="it-IT" dirty="0" err="1"/>
              <a:t>UserID</a:t>
            </a:r>
            <a:r>
              <a:rPr lang="it-IT" dirty="0"/>
              <a:t>/1</a:t>
            </a:r>
          </a:p>
        </p:txBody>
      </p:sp>
      <p:sp>
        <p:nvSpPr>
          <p:cNvPr id="15" name="TextBox 14">
            <a:extLst>
              <a:ext uri="{FF2B5EF4-FFF2-40B4-BE49-F238E27FC236}">
                <a16:creationId xmlns:a16="http://schemas.microsoft.com/office/drawing/2014/main" id="{64CA5A8E-C3C5-4FAF-B89F-6680B729FAC6}"/>
              </a:ext>
            </a:extLst>
          </p:cNvPr>
          <p:cNvSpPr txBox="1"/>
          <p:nvPr/>
        </p:nvSpPr>
        <p:spPr>
          <a:xfrm>
            <a:off x="6590052" y="2389182"/>
            <a:ext cx="1496113" cy="369332"/>
          </a:xfrm>
          <a:prstGeom prst="rect">
            <a:avLst/>
          </a:prstGeom>
          <a:noFill/>
          <a:ln w="19050">
            <a:solidFill>
              <a:schemeClr val="tx1"/>
            </a:solidFill>
          </a:ln>
        </p:spPr>
        <p:txBody>
          <a:bodyPr wrap="square" rtlCol="0">
            <a:spAutoFit/>
          </a:bodyPr>
          <a:lstStyle/>
          <a:p>
            <a:r>
              <a:rPr lang="it-IT" dirty="0"/>
              <a:t>IP/</a:t>
            </a:r>
            <a:r>
              <a:rPr lang="it-IT" dirty="0" err="1"/>
              <a:t>catalog</a:t>
            </a:r>
            <a:endParaRPr lang="it-IT" dirty="0"/>
          </a:p>
        </p:txBody>
      </p:sp>
      <p:sp>
        <p:nvSpPr>
          <p:cNvPr id="16" name="TextBox 15">
            <a:extLst>
              <a:ext uri="{FF2B5EF4-FFF2-40B4-BE49-F238E27FC236}">
                <a16:creationId xmlns:a16="http://schemas.microsoft.com/office/drawing/2014/main" id="{8BFF5D09-0A22-4F93-BCFD-427CB1379BC8}"/>
              </a:ext>
            </a:extLst>
          </p:cNvPr>
          <p:cNvSpPr txBox="1"/>
          <p:nvPr/>
        </p:nvSpPr>
        <p:spPr>
          <a:xfrm>
            <a:off x="6590052" y="3067139"/>
            <a:ext cx="2258112" cy="369332"/>
          </a:xfrm>
          <a:prstGeom prst="rect">
            <a:avLst/>
          </a:prstGeom>
          <a:noFill/>
          <a:ln w="19050">
            <a:solidFill>
              <a:schemeClr val="tx1"/>
            </a:solidFill>
          </a:ln>
        </p:spPr>
        <p:txBody>
          <a:bodyPr wrap="square" rtlCol="0">
            <a:spAutoFit/>
          </a:bodyPr>
          <a:lstStyle/>
          <a:p>
            <a:r>
              <a:rPr lang="it-IT" dirty="0"/>
              <a:t>IP/</a:t>
            </a:r>
            <a:r>
              <a:rPr lang="it-IT" dirty="0" err="1"/>
              <a:t>MessageBroker</a:t>
            </a:r>
            <a:endParaRPr lang="it-IT" dirty="0"/>
          </a:p>
        </p:txBody>
      </p:sp>
      <p:sp>
        <p:nvSpPr>
          <p:cNvPr id="17" name="TextBox 16">
            <a:extLst>
              <a:ext uri="{FF2B5EF4-FFF2-40B4-BE49-F238E27FC236}">
                <a16:creationId xmlns:a16="http://schemas.microsoft.com/office/drawing/2014/main" id="{48CC320A-A6F5-4A9F-9AC0-0845242FDAE3}"/>
              </a:ext>
            </a:extLst>
          </p:cNvPr>
          <p:cNvSpPr txBox="1"/>
          <p:nvPr/>
        </p:nvSpPr>
        <p:spPr>
          <a:xfrm>
            <a:off x="6590052" y="3738086"/>
            <a:ext cx="2258112" cy="369332"/>
          </a:xfrm>
          <a:prstGeom prst="rect">
            <a:avLst/>
          </a:prstGeom>
          <a:noFill/>
          <a:ln w="19050">
            <a:solidFill>
              <a:schemeClr val="tx1"/>
            </a:solidFill>
          </a:ln>
        </p:spPr>
        <p:txBody>
          <a:bodyPr wrap="square" rtlCol="0">
            <a:spAutoFit/>
          </a:bodyPr>
          <a:lstStyle/>
          <a:p>
            <a:r>
              <a:rPr lang="it-IT" dirty="0"/>
              <a:t>IP/</a:t>
            </a:r>
            <a:r>
              <a:rPr lang="it-IT" dirty="0" err="1"/>
              <a:t>TelegramToken</a:t>
            </a:r>
            <a:endParaRPr lang="it-IT" dirty="0"/>
          </a:p>
        </p:txBody>
      </p:sp>
      <p:sp>
        <p:nvSpPr>
          <p:cNvPr id="18" name="TextBox 17">
            <a:extLst>
              <a:ext uri="{FF2B5EF4-FFF2-40B4-BE49-F238E27FC236}">
                <a16:creationId xmlns:a16="http://schemas.microsoft.com/office/drawing/2014/main" id="{DF27795C-AE8B-4280-B4D0-4464121E51BE}"/>
              </a:ext>
            </a:extLst>
          </p:cNvPr>
          <p:cNvSpPr txBox="1"/>
          <p:nvPr/>
        </p:nvSpPr>
        <p:spPr>
          <a:xfrm>
            <a:off x="6590051" y="4527497"/>
            <a:ext cx="2258113" cy="369332"/>
          </a:xfrm>
          <a:prstGeom prst="rect">
            <a:avLst/>
          </a:prstGeom>
          <a:noFill/>
          <a:ln w="19050">
            <a:solidFill>
              <a:schemeClr val="tx1"/>
            </a:solidFill>
          </a:ln>
        </p:spPr>
        <p:txBody>
          <a:bodyPr wrap="square" rtlCol="0">
            <a:spAutoFit/>
          </a:bodyPr>
          <a:lstStyle/>
          <a:p>
            <a:r>
              <a:rPr lang="it-IT" dirty="0"/>
              <a:t>IP/</a:t>
            </a:r>
            <a:r>
              <a:rPr lang="it-IT" dirty="0" err="1"/>
              <a:t>AllDevices</a:t>
            </a:r>
            <a:endParaRPr lang="it-IT" dirty="0"/>
          </a:p>
        </p:txBody>
      </p:sp>
      <p:sp>
        <p:nvSpPr>
          <p:cNvPr id="19" name="TextBox 18">
            <a:extLst>
              <a:ext uri="{FF2B5EF4-FFF2-40B4-BE49-F238E27FC236}">
                <a16:creationId xmlns:a16="http://schemas.microsoft.com/office/drawing/2014/main" id="{91D846CD-1027-4CC5-8E81-2B242EA056B6}"/>
              </a:ext>
            </a:extLst>
          </p:cNvPr>
          <p:cNvSpPr txBox="1"/>
          <p:nvPr/>
        </p:nvSpPr>
        <p:spPr>
          <a:xfrm>
            <a:off x="6590051" y="5327082"/>
            <a:ext cx="2258114" cy="369332"/>
          </a:xfrm>
          <a:prstGeom prst="rect">
            <a:avLst/>
          </a:prstGeom>
          <a:noFill/>
          <a:ln w="19050">
            <a:solidFill>
              <a:schemeClr val="tx1"/>
            </a:solidFill>
          </a:ln>
        </p:spPr>
        <p:txBody>
          <a:bodyPr wrap="square" rtlCol="0">
            <a:spAutoFit/>
          </a:bodyPr>
          <a:lstStyle/>
          <a:p>
            <a:r>
              <a:rPr lang="it-IT" dirty="0"/>
              <a:t>IP/</a:t>
            </a:r>
            <a:r>
              <a:rPr lang="it-IT" dirty="0" err="1"/>
              <a:t>DeviceID</a:t>
            </a:r>
            <a:r>
              <a:rPr lang="it-IT" dirty="0"/>
              <a:t>/12</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616449" y="6129231"/>
            <a:ext cx="2231716" cy="369332"/>
          </a:xfrm>
          <a:prstGeom prst="rect">
            <a:avLst/>
          </a:prstGeom>
          <a:noFill/>
          <a:ln w="19050">
            <a:solidFill>
              <a:schemeClr val="tx1"/>
            </a:solidFill>
          </a:ln>
        </p:spPr>
        <p:txBody>
          <a:bodyPr wrap="square" rtlCol="0">
            <a:spAutoFit/>
          </a:bodyPr>
          <a:lstStyle/>
          <a:p>
            <a:r>
              <a:rPr lang="it-IT" dirty="0"/>
              <a:t>IP/Agenda/*</a:t>
            </a:r>
            <a:r>
              <a:rPr lang="it-IT" dirty="0" err="1"/>
              <a:t>userID</a:t>
            </a:r>
            <a:r>
              <a:rPr lang="it-IT" dirty="0"/>
              <a:t>*</a:t>
            </a:r>
          </a:p>
        </p:txBody>
      </p:sp>
      <p:cxnSp>
        <p:nvCxnSpPr>
          <p:cNvPr id="23" name="Straight Arrow Connector 22">
            <a:extLst>
              <a:ext uri="{FF2B5EF4-FFF2-40B4-BE49-F238E27FC236}">
                <a16:creationId xmlns:a16="http://schemas.microsoft.com/office/drawing/2014/main" id="{C63F379F-F465-4E46-8660-457BC090AC2B}"/>
              </a:ext>
            </a:extLst>
          </p:cNvPr>
          <p:cNvCxnSpPr>
            <a:cxnSpLocks/>
            <a:stCxn id="4" idx="3"/>
            <a:endCxn id="15" idx="1"/>
          </p:cNvCxnSpPr>
          <p:nvPr/>
        </p:nvCxnSpPr>
        <p:spPr>
          <a:xfrm flipV="1">
            <a:off x="4446495" y="2573848"/>
            <a:ext cx="2143557" cy="1224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667FF-0234-4842-9A33-7BB2A39FF0E5}"/>
              </a:ext>
            </a:extLst>
          </p:cNvPr>
          <p:cNvCxnSpPr>
            <a:cxnSpLocks/>
            <a:stCxn id="4" idx="3"/>
            <a:endCxn id="16" idx="1"/>
          </p:cNvCxnSpPr>
          <p:nvPr/>
        </p:nvCxnSpPr>
        <p:spPr>
          <a:xfrm flipV="1">
            <a:off x="4446495" y="3251805"/>
            <a:ext cx="2143557" cy="5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074F90-EF3E-4BDF-9C13-ED59D4FC5983}"/>
              </a:ext>
            </a:extLst>
          </p:cNvPr>
          <p:cNvCxnSpPr>
            <a:cxnSpLocks/>
            <a:stCxn id="4" idx="3"/>
            <a:endCxn id="17" idx="1"/>
          </p:cNvCxnSpPr>
          <p:nvPr/>
        </p:nvCxnSpPr>
        <p:spPr>
          <a:xfrm>
            <a:off x="4446495" y="3798794"/>
            <a:ext cx="2143557" cy="12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BDD961-2F67-432D-9399-65FE0B14153F}"/>
              </a:ext>
            </a:extLst>
          </p:cNvPr>
          <p:cNvCxnSpPr>
            <a:cxnSpLocks/>
            <a:stCxn id="4" idx="3"/>
            <a:endCxn id="18" idx="1"/>
          </p:cNvCxnSpPr>
          <p:nvPr/>
        </p:nvCxnSpPr>
        <p:spPr>
          <a:xfrm>
            <a:off x="4446495" y="3798794"/>
            <a:ext cx="2143556" cy="913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C9D472-E75C-4EA7-8102-59F65194B913}"/>
              </a:ext>
            </a:extLst>
          </p:cNvPr>
          <p:cNvCxnSpPr>
            <a:cxnSpLocks/>
            <a:stCxn id="4" idx="3"/>
            <a:endCxn id="19" idx="1"/>
          </p:cNvCxnSpPr>
          <p:nvPr/>
        </p:nvCxnSpPr>
        <p:spPr>
          <a:xfrm>
            <a:off x="4446495" y="3798794"/>
            <a:ext cx="2143556" cy="171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69954" cy="251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7" y="2389182"/>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11841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D-CC50-65DA-52B6-3A515E298C8B}"/>
              </a:ext>
            </a:extLst>
          </p:cNvPr>
          <p:cNvSpPr>
            <a:spLocks noGrp="1"/>
          </p:cNvSpPr>
          <p:nvPr>
            <p:ph type="title"/>
          </p:nvPr>
        </p:nvSpPr>
        <p:spPr>
          <a:xfrm>
            <a:off x="430644" y="176282"/>
            <a:ext cx="4339237" cy="1320800"/>
          </a:xfrm>
        </p:spPr>
        <p:txBody>
          <a:bodyPr/>
          <a:lstStyle/>
          <a:p>
            <a:r>
              <a:rPr lang="it-IT" dirty="0"/>
              <a:t>PUT </a:t>
            </a:r>
            <a:r>
              <a:rPr lang="it-IT" dirty="0" err="1"/>
              <a:t>method</a:t>
            </a:r>
            <a:endParaRPr lang="it-IT" dirty="0"/>
          </a:p>
        </p:txBody>
      </p:sp>
      <p:sp>
        <p:nvSpPr>
          <p:cNvPr id="3" name="TextBox 2">
            <a:extLst>
              <a:ext uri="{FF2B5EF4-FFF2-40B4-BE49-F238E27FC236}">
                <a16:creationId xmlns:a16="http://schemas.microsoft.com/office/drawing/2014/main" id="{65A4F1AD-6B4E-43CA-84EB-6BC8163ACBB4}"/>
              </a:ext>
            </a:extLst>
          </p:cNvPr>
          <p:cNvSpPr txBox="1"/>
          <p:nvPr/>
        </p:nvSpPr>
        <p:spPr>
          <a:xfrm>
            <a:off x="677334" y="1544917"/>
            <a:ext cx="3845859" cy="1754326"/>
          </a:xfrm>
          <a:prstGeom prst="rect">
            <a:avLst/>
          </a:prstGeom>
          <a:noFill/>
        </p:spPr>
        <p:txBody>
          <a:bodyPr wrap="square" rtlCol="0">
            <a:spAutoFit/>
          </a:bodyPr>
          <a:lstStyle/>
          <a:p>
            <a:r>
              <a:rPr lang="en-US" dirty="0"/>
              <a:t>It communicates with all the other actors in the platform exploiting REST communication. </a:t>
            </a:r>
          </a:p>
          <a:p>
            <a:pPr marL="285750" indent="-285750">
              <a:buFont typeface="Arial" panose="020B0604020202020204" pitchFamily="34" charset="0"/>
              <a:buChar char="•"/>
            </a:pPr>
            <a:r>
              <a:rPr lang="en-US" dirty="0"/>
              <a:t>GET: Retrieve information</a:t>
            </a:r>
          </a:p>
          <a:p>
            <a:pPr marL="285750" indent="-285750">
              <a:buFont typeface="Arial" panose="020B0604020202020204" pitchFamily="34" charset="0"/>
              <a:buChar char="•"/>
            </a:pPr>
            <a:r>
              <a:rPr lang="en-US" dirty="0"/>
              <a:t>PUT: Update information</a:t>
            </a:r>
          </a:p>
          <a:p>
            <a:pPr marL="285750" indent="-285750">
              <a:buFont typeface="Arial" panose="020B0604020202020204" pitchFamily="34" charset="0"/>
              <a:buChar char="•"/>
            </a:pPr>
            <a:r>
              <a:rPr lang="en-US" dirty="0"/>
              <a:t>POST: Add information</a:t>
            </a:r>
          </a:p>
        </p:txBody>
      </p:sp>
      <p:sp>
        <p:nvSpPr>
          <p:cNvPr id="4" name="Rectangle 3">
            <a:extLst>
              <a:ext uri="{FF2B5EF4-FFF2-40B4-BE49-F238E27FC236}">
                <a16:creationId xmlns:a16="http://schemas.microsoft.com/office/drawing/2014/main" id="{36BEA4F5-6FAD-481B-AFFE-05102E1B3351}"/>
              </a:ext>
            </a:extLst>
          </p:cNvPr>
          <p:cNvSpPr/>
          <p:nvPr/>
        </p:nvSpPr>
        <p:spPr>
          <a:xfrm>
            <a:off x="3048001" y="3429000"/>
            <a:ext cx="1398494" cy="739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PUT</a:t>
            </a:r>
          </a:p>
        </p:txBody>
      </p:sp>
      <p:cxnSp>
        <p:nvCxnSpPr>
          <p:cNvPr id="6" name="Straight Arrow Connector 5">
            <a:extLst>
              <a:ext uri="{FF2B5EF4-FFF2-40B4-BE49-F238E27FC236}">
                <a16:creationId xmlns:a16="http://schemas.microsoft.com/office/drawing/2014/main" id="{8B6BB627-E08A-41D5-A371-02E3C9DB30AA}"/>
              </a:ext>
            </a:extLst>
          </p:cNvPr>
          <p:cNvCxnSpPr>
            <a:cxnSpLocks/>
            <a:stCxn id="4" idx="3"/>
            <a:endCxn id="7" idx="1"/>
          </p:cNvCxnSpPr>
          <p:nvPr/>
        </p:nvCxnSpPr>
        <p:spPr>
          <a:xfrm flipV="1">
            <a:off x="4446495" y="3600080"/>
            <a:ext cx="2141830" cy="198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60F1FE-ECF7-44CB-BC6D-83FB97206994}"/>
              </a:ext>
            </a:extLst>
          </p:cNvPr>
          <p:cNvSpPr txBox="1"/>
          <p:nvPr/>
        </p:nvSpPr>
        <p:spPr>
          <a:xfrm>
            <a:off x="6588325" y="3415414"/>
            <a:ext cx="1211233" cy="369332"/>
          </a:xfrm>
          <a:prstGeom prst="rect">
            <a:avLst/>
          </a:prstGeom>
          <a:noFill/>
          <a:ln w="19050">
            <a:solidFill>
              <a:schemeClr val="tx1"/>
            </a:solidFill>
          </a:ln>
        </p:spPr>
        <p:txBody>
          <a:bodyPr wrap="square" rtlCol="0">
            <a:spAutoFit/>
          </a:bodyPr>
          <a:lstStyle/>
          <a:p>
            <a:r>
              <a:rPr lang="it-IT" dirty="0"/>
              <a:t>IP/User</a:t>
            </a:r>
          </a:p>
        </p:txBody>
      </p:sp>
      <p:cxnSp>
        <p:nvCxnSpPr>
          <p:cNvPr id="11" name="Straight Arrow Connector 10">
            <a:extLst>
              <a:ext uri="{FF2B5EF4-FFF2-40B4-BE49-F238E27FC236}">
                <a16:creationId xmlns:a16="http://schemas.microsoft.com/office/drawing/2014/main" id="{97AB31B7-0F30-41A5-B8AA-6D3627F328A5}"/>
              </a:ext>
            </a:extLst>
          </p:cNvPr>
          <p:cNvCxnSpPr>
            <a:cxnSpLocks/>
            <a:stCxn id="4" idx="3"/>
            <a:endCxn id="14" idx="1"/>
          </p:cNvCxnSpPr>
          <p:nvPr/>
        </p:nvCxnSpPr>
        <p:spPr>
          <a:xfrm flipV="1">
            <a:off x="4446495" y="2670839"/>
            <a:ext cx="2141829" cy="1127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C1259-1DAB-4C77-9833-13421BD4289C}"/>
              </a:ext>
            </a:extLst>
          </p:cNvPr>
          <p:cNvSpPr txBox="1"/>
          <p:nvPr/>
        </p:nvSpPr>
        <p:spPr>
          <a:xfrm>
            <a:off x="6588324" y="2486173"/>
            <a:ext cx="1211233" cy="369332"/>
          </a:xfrm>
          <a:prstGeom prst="rect">
            <a:avLst/>
          </a:prstGeom>
          <a:noFill/>
          <a:ln w="19050">
            <a:solidFill>
              <a:schemeClr val="tx1"/>
            </a:solidFill>
          </a:ln>
        </p:spPr>
        <p:txBody>
          <a:bodyPr wrap="square" rtlCol="0">
            <a:spAutoFit/>
          </a:bodyPr>
          <a:lstStyle/>
          <a:p>
            <a:r>
              <a:rPr lang="it-IT" dirty="0"/>
              <a:t>IP/Device</a:t>
            </a:r>
          </a:p>
        </p:txBody>
      </p:sp>
      <p:sp>
        <p:nvSpPr>
          <p:cNvPr id="20" name="TextBox 19">
            <a:extLst>
              <a:ext uri="{FF2B5EF4-FFF2-40B4-BE49-F238E27FC236}">
                <a16:creationId xmlns:a16="http://schemas.microsoft.com/office/drawing/2014/main" id="{5127204C-2252-4E68-B42C-69F39BF3BEF9}"/>
              </a:ext>
            </a:extLst>
          </p:cNvPr>
          <p:cNvSpPr txBox="1"/>
          <p:nvPr/>
        </p:nvSpPr>
        <p:spPr>
          <a:xfrm>
            <a:off x="6588325" y="4097230"/>
            <a:ext cx="2215027" cy="369332"/>
          </a:xfrm>
          <a:prstGeom prst="rect">
            <a:avLst/>
          </a:prstGeom>
          <a:noFill/>
          <a:ln w="19050">
            <a:solidFill>
              <a:schemeClr val="tx1"/>
            </a:solidFill>
          </a:ln>
        </p:spPr>
        <p:txBody>
          <a:bodyPr wrap="square" rtlCol="0">
            <a:spAutoFit/>
          </a:bodyPr>
          <a:lstStyle/>
          <a:p>
            <a:r>
              <a:rPr lang="it-IT" dirty="0"/>
              <a:t>IP/</a:t>
            </a:r>
            <a:r>
              <a:rPr lang="it-IT" dirty="0" err="1"/>
              <a:t>AgendaUpdate</a:t>
            </a:r>
            <a:endParaRPr lang="it-IT" dirty="0"/>
          </a:p>
        </p:txBody>
      </p:sp>
      <p:cxnSp>
        <p:nvCxnSpPr>
          <p:cNvPr id="35" name="Straight Arrow Connector 34">
            <a:extLst>
              <a:ext uri="{FF2B5EF4-FFF2-40B4-BE49-F238E27FC236}">
                <a16:creationId xmlns:a16="http://schemas.microsoft.com/office/drawing/2014/main" id="{F8B64B66-1024-438E-8AAC-BAF24C7C6185}"/>
              </a:ext>
            </a:extLst>
          </p:cNvPr>
          <p:cNvCxnSpPr>
            <a:cxnSpLocks/>
            <a:stCxn id="4" idx="3"/>
            <a:endCxn id="20" idx="1"/>
          </p:cNvCxnSpPr>
          <p:nvPr/>
        </p:nvCxnSpPr>
        <p:spPr>
          <a:xfrm>
            <a:off x="4446495" y="3798794"/>
            <a:ext cx="2141830" cy="483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B8365639-F56A-4DD3-BA29-A6E26D39FF19}"/>
              </a:ext>
            </a:extLst>
          </p:cNvPr>
          <p:cNvSpPr/>
          <p:nvPr/>
        </p:nvSpPr>
        <p:spPr>
          <a:xfrm>
            <a:off x="1004046" y="2672521"/>
            <a:ext cx="555812" cy="3002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 name="TextBox 31">
            <a:extLst>
              <a:ext uri="{FF2B5EF4-FFF2-40B4-BE49-F238E27FC236}">
                <a16:creationId xmlns:a16="http://schemas.microsoft.com/office/drawing/2014/main" id="{0F1121BF-87AD-4731-B419-4FFE5637C887}"/>
              </a:ext>
            </a:extLst>
          </p:cNvPr>
          <p:cNvSpPr txBox="1"/>
          <p:nvPr/>
        </p:nvSpPr>
        <p:spPr>
          <a:xfrm>
            <a:off x="6576746" y="4800374"/>
            <a:ext cx="2164475" cy="369332"/>
          </a:xfrm>
          <a:prstGeom prst="rect">
            <a:avLst/>
          </a:prstGeom>
          <a:noFill/>
          <a:ln w="19050">
            <a:solidFill>
              <a:schemeClr val="tx1"/>
            </a:solidFill>
          </a:ln>
        </p:spPr>
        <p:txBody>
          <a:bodyPr wrap="square" rtlCol="0">
            <a:spAutoFit/>
          </a:bodyPr>
          <a:lstStyle/>
          <a:p>
            <a:r>
              <a:rPr lang="it-IT" dirty="0"/>
              <a:t>IP/</a:t>
            </a:r>
            <a:r>
              <a:rPr lang="it-IT" dirty="0" err="1"/>
              <a:t>AgendaRemove</a:t>
            </a:r>
            <a:endParaRPr lang="it-IT" dirty="0"/>
          </a:p>
        </p:txBody>
      </p:sp>
      <p:cxnSp>
        <p:nvCxnSpPr>
          <p:cNvPr id="34" name="Straight Arrow Connector 33">
            <a:extLst>
              <a:ext uri="{FF2B5EF4-FFF2-40B4-BE49-F238E27FC236}">
                <a16:creationId xmlns:a16="http://schemas.microsoft.com/office/drawing/2014/main" id="{62BDA9D8-751A-4E91-8E02-2F5D73F91C48}"/>
              </a:ext>
            </a:extLst>
          </p:cNvPr>
          <p:cNvCxnSpPr>
            <a:cxnSpLocks/>
            <a:stCxn id="4" idx="3"/>
            <a:endCxn id="32" idx="1"/>
          </p:cNvCxnSpPr>
          <p:nvPr/>
        </p:nvCxnSpPr>
        <p:spPr>
          <a:xfrm>
            <a:off x="4446495" y="3798794"/>
            <a:ext cx="2130251" cy="118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AFC47225-4362-4EC1-B5B6-2C16A03E5890}"/>
              </a:ext>
            </a:extLst>
          </p:cNvPr>
          <p:cNvSpPr/>
          <p:nvPr/>
        </p:nvSpPr>
        <p:spPr>
          <a:xfrm>
            <a:off x="9499243" y="2203207"/>
            <a:ext cx="1476001" cy="935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Methods</a:t>
            </a:r>
            <a:r>
              <a:rPr lang="it-IT" dirty="0"/>
              <a:t> </a:t>
            </a:r>
            <a:r>
              <a:rPr lang="it-IT" dirty="0" err="1"/>
              <a:t>used</a:t>
            </a:r>
            <a:r>
              <a:rPr lang="it-IT" dirty="0"/>
              <a:t> by </a:t>
            </a:r>
            <a:r>
              <a:rPr lang="it-IT" dirty="0" err="1"/>
              <a:t>sensors</a:t>
            </a:r>
            <a:endParaRPr lang="it-IT" dirty="0"/>
          </a:p>
        </p:txBody>
      </p:sp>
      <p:sp>
        <p:nvSpPr>
          <p:cNvPr id="48" name="TextBox 47">
            <a:extLst>
              <a:ext uri="{FF2B5EF4-FFF2-40B4-BE49-F238E27FC236}">
                <a16:creationId xmlns:a16="http://schemas.microsoft.com/office/drawing/2014/main" id="{841877EB-96F4-4E14-8269-E51EA3C085E9}"/>
              </a:ext>
            </a:extLst>
          </p:cNvPr>
          <p:cNvSpPr txBox="1"/>
          <p:nvPr/>
        </p:nvSpPr>
        <p:spPr>
          <a:xfrm>
            <a:off x="8071751" y="2233982"/>
            <a:ext cx="1124311" cy="307777"/>
          </a:xfrm>
          <a:prstGeom prst="rect">
            <a:avLst/>
          </a:prstGeom>
          <a:noFill/>
          <a:ln>
            <a:solidFill>
              <a:schemeClr val="tx1"/>
            </a:solidFill>
            <a:prstDash val="lgDash"/>
          </a:ln>
        </p:spPr>
        <p:txBody>
          <a:bodyPr wrap="square" rtlCol="0">
            <a:spAutoFit/>
          </a:bodyPr>
          <a:lstStyle/>
          <a:p>
            <a:r>
              <a:rPr lang="it-IT" sz="1400" dirty="0" err="1"/>
              <a:t>lastUpdate</a:t>
            </a:r>
            <a:r>
              <a:rPr lang="it-IT" sz="1400" dirty="0"/>
              <a:t> </a:t>
            </a:r>
          </a:p>
        </p:txBody>
      </p:sp>
      <p:sp>
        <p:nvSpPr>
          <p:cNvPr id="50" name="TextBox 49">
            <a:extLst>
              <a:ext uri="{FF2B5EF4-FFF2-40B4-BE49-F238E27FC236}">
                <a16:creationId xmlns:a16="http://schemas.microsoft.com/office/drawing/2014/main" id="{D3819882-B3C3-4F20-B3EA-37B64D5BA205}"/>
              </a:ext>
            </a:extLst>
          </p:cNvPr>
          <p:cNvSpPr txBox="1"/>
          <p:nvPr/>
        </p:nvSpPr>
        <p:spPr>
          <a:xfrm>
            <a:off x="8012083" y="3446191"/>
            <a:ext cx="1264661" cy="307777"/>
          </a:xfrm>
          <a:prstGeom prst="rect">
            <a:avLst/>
          </a:prstGeom>
          <a:noFill/>
          <a:ln>
            <a:solidFill>
              <a:schemeClr val="tx1"/>
            </a:solidFill>
            <a:prstDash val="lgDash"/>
          </a:ln>
        </p:spPr>
        <p:txBody>
          <a:bodyPr wrap="square" rtlCol="0">
            <a:spAutoFit/>
          </a:bodyPr>
          <a:lstStyle/>
          <a:p>
            <a:r>
              <a:rPr lang="it-IT" sz="1400" dirty="0" err="1"/>
              <a:t>Battery</a:t>
            </a:r>
            <a:r>
              <a:rPr lang="it-IT" sz="1400" dirty="0"/>
              <a:t> info</a:t>
            </a:r>
          </a:p>
        </p:txBody>
      </p:sp>
      <p:sp>
        <p:nvSpPr>
          <p:cNvPr id="51" name="TextBox 50">
            <a:extLst>
              <a:ext uri="{FF2B5EF4-FFF2-40B4-BE49-F238E27FC236}">
                <a16:creationId xmlns:a16="http://schemas.microsoft.com/office/drawing/2014/main" id="{32F1CD30-651D-459E-91D2-766B8E749917}"/>
              </a:ext>
            </a:extLst>
          </p:cNvPr>
          <p:cNvSpPr txBox="1"/>
          <p:nvPr/>
        </p:nvSpPr>
        <p:spPr>
          <a:xfrm>
            <a:off x="8294118" y="2686197"/>
            <a:ext cx="718674" cy="307777"/>
          </a:xfrm>
          <a:prstGeom prst="rect">
            <a:avLst/>
          </a:prstGeom>
          <a:noFill/>
          <a:ln>
            <a:solidFill>
              <a:schemeClr val="tx1"/>
            </a:solidFill>
            <a:prstDash val="lgDash"/>
          </a:ln>
        </p:spPr>
        <p:txBody>
          <a:bodyPr wrap="square" rtlCol="0">
            <a:spAutoFit/>
          </a:bodyPr>
          <a:lstStyle/>
          <a:p>
            <a:r>
              <a:rPr lang="it-IT" sz="1400" dirty="0" err="1"/>
              <a:t>value</a:t>
            </a:r>
            <a:r>
              <a:rPr lang="it-IT" sz="1400" dirty="0"/>
              <a:t> </a:t>
            </a:r>
          </a:p>
        </p:txBody>
      </p:sp>
      <p:sp>
        <p:nvSpPr>
          <p:cNvPr id="69" name="Right Brace 68">
            <a:extLst>
              <a:ext uri="{FF2B5EF4-FFF2-40B4-BE49-F238E27FC236}">
                <a16:creationId xmlns:a16="http://schemas.microsoft.com/office/drawing/2014/main" id="{D28F1892-C35E-457E-BCC9-667F5363CABF}"/>
              </a:ext>
            </a:extLst>
          </p:cNvPr>
          <p:cNvSpPr/>
          <p:nvPr/>
        </p:nvSpPr>
        <p:spPr>
          <a:xfrm>
            <a:off x="9366420" y="3299243"/>
            <a:ext cx="329226" cy="209526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73" name="Rectangle: Rounded Corners 72">
            <a:extLst>
              <a:ext uri="{FF2B5EF4-FFF2-40B4-BE49-F238E27FC236}">
                <a16:creationId xmlns:a16="http://schemas.microsoft.com/office/drawing/2014/main" id="{9EF1A81D-8865-43A0-999D-546DC923A85D}"/>
              </a:ext>
            </a:extLst>
          </p:cNvPr>
          <p:cNvSpPr/>
          <p:nvPr/>
        </p:nvSpPr>
        <p:spPr>
          <a:xfrm>
            <a:off x="9901943" y="3698246"/>
            <a:ext cx="1834599" cy="12972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Methods </a:t>
            </a:r>
            <a:r>
              <a:rPr lang="it-IT" dirty="0" err="1"/>
              <a:t>used</a:t>
            </a:r>
            <a:r>
              <a:rPr lang="it-IT" dirty="0"/>
              <a:t> by user </a:t>
            </a:r>
            <a:r>
              <a:rPr lang="it-IT" dirty="0" err="1"/>
              <a:t>only</a:t>
            </a:r>
            <a:r>
              <a:rPr lang="it-IT" dirty="0"/>
              <a:t> </a:t>
            </a:r>
            <a:r>
              <a:rPr lang="it-IT" dirty="0" err="1"/>
              <a:t>through</a:t>
            </a:r>
            <a:r>
              <a:rPr lang="it-IT" dirty="0"/>
              <a:t> </a:t>
            </a:r>
            <a:r>
              <a:rPr lang="it-IT" dirty="0" err="1"/>
              <a:t>PostMan</a:t>
            </a:r>
            <a:endParaRPr lang="it-IT" dirty="0"/>
          </a:p>
        </p:txBody>
      </p:sp>
    </p:spTree>
    <p:extLst>
      <p:ext uri="{BB962C8B-B14F-4D97-AF65-F5344CB8AC3E}">
        <p14:creationId xmlns:p14="http://schemas.microsoft.com/office/powerpoint/2010/main" val="28395822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1832</TotalTime>
  <Words>2295</Words>
  <Application>Microsoft Office PowerPoint</Application>
  <PresentationFormat>Widescreen</PresentationFormat>
  <Paragraphs>312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Consolas</vt:lpstr>
      <vt:lpstr>Courier New</vt:lpstr>
      <vt:lpstr>Trebuchet MS</vt:lpstr>
      <vt:lpstr>Wingdings</vt:lpstr>
      <vt:lpstr>Wingdings 3</vt:lpstr>
      <vt:lpstr>Facet</vt:lpstr>
      <vt:lpstr>Smart Battery Charger</vt:lpstr>
      <vt:lpstr>General information about Smart Battery Charger application</vt:lpstr>
      <vt:lpstr>Use Case Diagram - Update </vt:lpstr>
      <vt:lpstr>Use Case Diagram - Proposal</vt:lpstr>
      <vt:lpstr>Catalog</vt:lpstr>
      <vt:lpstr>Catalog USER list </vt:lpstr>
      <vt:lpstr>Catalog DEVICE list </vt:lpstr>
      <vt:lpstr>GET method</vt:lpstr>
      <vt:lpstr>PUT method</vt:lpstr>
      <vt:lpstr>POST method</vt:lpstr>
      <vt:lpstr>Update the DeviceList</vt:lpstr>
      <vt:lpstr>Device Connectors: sensors</vt:lpstr>
      <vt:lpstr>Sensors taxonomy</vt:lpstr>
      <vt:lpstr>Sensors overview</vt:lpstr>
      <vt:lpstr>Device connectors: «Sensors» classes</vt:lpstr>
      <vt:lpstr>Device connector: CatalogUpdater</vt:lpstr>
      <vt:lpstr>Device connector: SensorPublisher</vt:lpstr>
      <vt:lpstr>Device connector: actuator overview</vt:lpstr>
      <vt:lpstr>Actuator: ActuatorSubscriber and Arduino Connector </vt:lpstr>
      <vt:lpstr>Battery Charger System Control </vt:lpstr>
      <vt:lpstr>Agenda Control Strategy  Compute the percentage of battery necessary to the specific user each day, according to the Agenda information.</vt:lpstr>
      <vt:lpstr>State Control</vt:lpstr>
      <vt:lpstr>Node-red</vt:lpstr>
      <vt:lpstr>Data Analysis</vt:lpstr>
      <vt:lpstr>PowerPoint Presentation</vt:lpstr>
      <vt:lpstr>Data Analysis </vt:lpstr>
      <vt:lpstr>ThingSpeak</vt:lpstr>
      <vt:lpstr>ThingSpeak</vt:lpstr>
      <vt:lpstr>Telegram Bot </vt:lpstr>
      <vt:lpstr>Telegram Bot </vt:lpstr>
      <vt:lpstr>Telegram Bot </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Battery Charger</dc:title>
  <dc:creator>Geraci  Anna</dc:creator>
  <cp:lastModifiedBy>Anna Geraci</cp:lastModifiedBy>
  <cp:revision>49</cp:revision>
  <dcterms:created xsi:type="dcterms:W3CDTF">2023-05-14T18:09:48Z</dcterms:created>
  <dcterms:modified xsi:type="dcterms:W3CDTF">2023-06-05T18:40:37Z</dcterms:modified>
</cp:coreProperties>
</file>