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18/05/2023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20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18/05/2023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28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18/05/2023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692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18/05/2023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28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18/05/2023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49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18/05/2023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01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18/05/2023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827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18/05/2023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6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18/05/2023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75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18/05/2023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68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18/05/2023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2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18/05/2023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37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18/05/2023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77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18/05/2023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31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18/05/2023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0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18/05/2023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25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5FA8-FEF5-4078-A009-D10F19796D95}" type="datetimeFigureOut">
              <a:rPr lang="it-IT" smtClean="0"/>
              <a:t>18/05/2023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55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6991-C60C-60FB-1338-4BD0EAB61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Smart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1183-33F2-5525-464E-CE5FA54D3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For </a:t>
            </a:r>
            <a:r>
              <a:rPr lang="it-IT" dirty="0" err="1"/>
              <a:t>you</a:t>
            </a:r>
            <a:r>
              <a:rPr lang="it-IT" dirty="0"/>
              <a:t> and for the world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B9BDAC-655E-6D5E-FFC4-1C19FEB8EA11}"/>
              </a:ext>
            </a:extLst>
          </p:cNvPr>
          <p:cNvSpPr txBox="1">
            <a:spLocks/>
          </p:cNvSpPr>
          <p:nvPr/>
        </p:nvSpPr>
        <p:spPr>
          <a:xfrm>
            <a:off x="712983" y="4645625"/>
            <a:ext cx="2756358" cy="2148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dirty="0">
                <a:solidFill>
                  <a:schemeClr val="tx1"/>
                </a:solidFill>
              </a:rPr>
              <a:t>Team </a:t>
            </a:r>
            <a:r>
              <a:rPr lang="it-IT" sz="1600" dirty="0" err="1">
                <a:solidFill>
                  <a:schemeClr val="tx1"/>
                </a:solidFill>
              </a:rPr>
              <a:t>members</a:t>
            </a:r>
            <a:r>
              <a:rPr lang="it-IT" sz="16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Anna Geraci s296018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Carlo Simone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Fabio </a:t>
            </a:r>
            <a:r>
              <a:rPr lang="it-IT" sz="1600" dirty="0" err="1">
                <a:solidFill>
                  <a:schemeClr val="tx1"/>
                </a:solidFill>
              </a:rPr>
              <a:t>Gianino</a:t>
            </a:r>
            <a:endParaRPr lang="it-IT" sz="1600" dirty="0">
              <a:solidFill>
                <a:schemeClr val="tx1"/>
              </a:solidFill>
            </a:endParaRP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Michele Petrocelli</a:t>
            </a:r>
          </a:p>
        </p:txBody>
      </p:sp>
    </p:spTree>
    <p:extLst>
      <p:ext uri="{BB962C8B-B14F-4D97-AF65-F5344CB8AC3E}">
        <p14:creationId xmlns:p14="http://schemas.microsoft.com/office/powerpoint/2010/main" val="66221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7A39-3120-BDEA-2583-D46E27C1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State Control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48AAC8E-E9C6-4153-A9A1-CEF7920A75A6}"/>
              </a:ext>
            </a:extLst>
          </p:cNvPr>
          <p:cNvSpPr txBox="1">
            <a:spLocks/>
          </p:cNvSpPr>
          <p:nvPr/>
        </p:nvSpPr>
        <p:spPr>
          <a:xfrm>
            <a:off x="277905" y="1270000"/>
            <a:ext cx="3854766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Sensors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  <a:r>
              <a:rPr lang="it-IT" sz="1600" dirty="0">
                <a:solidFill>
                  <a:schemeClr val="tx1"/>
                </a:solidFill>
              </a:rPr>
              <a:t> 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status of the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and general information. 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TelegramBot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AlertSMS</a:t>
            </a:r>
            <a:r>
              <a:rPr lang="it-IT" sz="1600" dirty="0">
                <a:solidFill>
                  <a:schemeClr val="tx1"/>
                </a:solidFill>
              </a:rPr>
              <a:t>, in case </a:t>
            </a:r>
            <a:r>
              <a:rPr lang="it-IT" sz="1600" dirty="0" err="1">
                <a:solidFill>
                  <a:schemeClr val="tx1"/>
                </a:solidFill>
              </a:rPr>
              <a:t>it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may</a:t>
            </a:r>
            <a:r>
              <a:rPr lang="it-IT" sz="1600" dirty="0">
                <a:solidFill>
                  <a:schemeClr val="tx1"/>
                </a:solidFill>
              </a:rPr>
              <a:t> be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Agenda Control Strategy: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in case the </a:t>
            </a:r>
            <a:r>
              <a:rPr lang="it-IT" sz="1600" dirty="0" err="1">
                <a:solidFill>
                  <a:schemeClr val="tx1"/>
                </a:solidFill>
              </a:rPr>
              <a:t>number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kilometers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too</a:t>
            </a:r>
            <a:r>
              <a:rPr lang="it-IT" sz="1600" dirty="0">
                <a:solidFill>
                  <a:schemeClr val="tx1"/>
                </a:solidFill>
              </a:rPr>
              <a:t> high for a single </a:t>
            </a:r>
            <a:r>
              <a:rPr lang="it-IT" sz="1600" dirty="0" err="1">
                <a:solidFill>
                  <a:schemeClr val="tx1"/>
                </a:solidFill>
              </a:rPr>
              <a:t>recharge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cycle</a:t>
            </a:r>
            <a:r>
              <a:rPr lang="it-IT" sz="1600" dirty="0">
                <a:solidFill>
                  <a:schemeClr val="tx1"/>
                </a:solidFill>
              </a:rPr>
              <a:t>.  </a:t>
            </a:r>
            <a:endParaRPr lang="it-IT" sz="1600" b="1" dirty="0">
              <a:solidFill>
                <a:schemeClr val="tx1"/>
              </a:solidFill>
            </a:endParaRPr>
          </a:p>
          <a:p>
            <a:pPr algn="just"/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Compute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 for the users </a:t>
            </a:r>
            <a:r>
              <a:rPr lang="it-IT" sz="1600" dirty="0" err="1">
                <a:solidFill>
                  <a:schemeClr val="tx1"/>
                </a:solidFill>
              </a:rPr>
              <a:t>during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day,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characteristics</a:t>
            </a:r>
            <a:r>
              <a:rPr lang="it-IT" sz="1600" dirty="0">
                <a:solidFill>
                  <a:schemeClr val="tx1"/>
                </a:solidFill>
              </a:rPr>
              <a:t> and the personal commitments.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1382B-179E-4B2A-85DC-A29B7FD8F2AC}"/>
              </a:ext>
            </a:extLst>
          </p:cNvPr>
          <p:cNvSpPr txBox="1"/>
          <p:nvPr/>
        </p:nvSpPr>
        <p:spPr>
          <a:xfrm>
            <a:off x="5914212" y="1651879"/>
            <a:ext cx="2225738" cy="646331"/>
          </a:xfrm>
          <a:custGeom>
            <a:avLst/>
            <a:gdLst>
              <a:gd name="connsiteX0" fmla="*/ 0 w 2225738"/>
              <a:gd name="connsiteY0" fmla="*/ 0 h 646331"/>
              <a:gd name="connsiteX1" fmla="*/ 534177 w 2225738"/>
              <a:gd name="connsiteY1" fmla="*/ 0 h 646331"/>
              <a:gd name="connsiteX2" fmla="*/ 1023839 w 2225738"/>
              <a:gd name="connsiteY2" fmla="*/ 0 h 646331"/>
              <a:gd name="connsiteX3" fmla="*/ 1624789 w 2225738"/>
              <a:gd name="connsiteY3" fmla="*/ 0 h 646331"/>
              <a:gd name="connsiteX4" fmla="*/ 2225738 w 2225738"/>
              <a:gd name="connsiteY4" fmla="*/ 0 h 646331"/>
              <a:gd name="connsiteX5" fmla="*/ 2225738 w 2225738"/>
              <a:gd name="connsiteY5" fmla="*/ 646331 h 646331"/>
              <a:gd name="connsiteX6" fmla="*/ 1713818 w 2225738"/>
              <a:gd name="connsiteY6" fmla="*/ 646331 h 646331"/>
              <a:gd name="connsiteX7" fmla="*/ 1201899 w 2225738"/>
              <a:gd name="connsiteY7" fmla="*/ 646331 h 646331"/>
              <a:gd name="connsiteX8" fmla="*/ 600949 w 2225738"/>
              <a:gd name="connsiteY8" fmla="*/ 646331 h 646331"/>
              <a:gd name="connsiteX9" fmla="*/ 0 w 2225738"/>
              <a:gd name="connsiteY9" fmla="*/ 646331 h 646331"/>
              <a:gd name="connsiteX10" fmla="*/ 0 w 2225738"/>
              <a:gd name="connsiteY1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5738" h="646331" extrusionOk="0">
                <a:moveTo>
                  <a:pt x="0" y="0"/>
                </a:moveTo>
                <a:cubicBezTo>
                  <a:pt x="117058" y="-26546"/>
                  <a:pt x="367199" y="21543"/>
                  <a:pt x="534177" y="0"/>
                </a:cubicBezTo>
                <a:cubicBezTo>
                  <a:pt x="701155" y="-21543"/>
                  <a:pt x="847167" y="-5472"/>
                  <a:pt x="1023839" y="0"/>
                </a:cubicBezTo>
                <a:cubicBezTo>
                  <a:pt x="1200511" y="5472"/>
                  <a:pt x="1411574" y="-16462"/>
                  <a:pt x="1624789" y="0"/>
                </a:cubicBezTo>
                <a:cubicBezTo>
                  <a:pt x="1838004" y="16462"/>
                  <a:pt x="1993235" y="22968"/>
                  <a:pt x="2225738" y="0"/>
                </a:cubicBezTo>
                <a:cubicBezTo>
                  <a:pt x="2256694" y="233906"/>
                  <a:pt x="2248514" y="437436"/>
                  <a:pt x="2225738" y="646331"/>
                </a:cubicBezTo>
                <a:cubicBezTo>
                  <a:pt x="2034758" y="634014"/>
                  <a:pt x="1900816" y="627648"/>
                  <a:pt x="1713818" y="646331"/>
                </a:cubicBezTo>
                <a:cubicBezTo>
                  <a:pt x="1526820" y="665014"/>
                  <a:pt x="1345189" y="638800"/>
                  <a:pt x="1201899" y="646331"/>
                </a:cubicBezTo>
                <a:cubicBezTo>
                  <a:pt x="1058609" y="653862"/>
                  <a:pt x="769087" y="642455"/>
                  <a:pt x="600949" y="646331"/>
                </a:cubicBezTo>
                <a:cubicBezTo>
                  <a:pt x="432811" y="650208"/>
                  <a:pt x="168293" y="620958"/>
                  <a:pt x="0" y="646331"/>
                </a:cubicBezTo>
                <a:cubicBezTo>
                  <a:pt x="-11696" y="394072"/>
                  <a:pt x="-16628" y="19844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</a:t>
            </a:r>
            <a:r>
              <a:rPr lang="it-IT" dirty="0" err="1"/>
              <a:t>charge</a:t>
            </a:r>
            <a:r>
              <a:rPr lang="it-IT" dirty="0"/>
              <a:t> station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8C874-EB55-44E9-813C-502BFE3AB0A3}"/>
              </a:ext>
            </a:extLst>
          </p:cNvPr>
          <p:cNvSpPr txBox="1"/>
          <p:nvPr/>
        </p:nvSpPr>
        <p:spPr>
          <a:xfrm>
            <a:off x="8247526" y="2554061"/>
            <a:ext cx="2026023" cy="646331"/>
          </a:xfrm>
          <a:custGeom>
            <a:avLst/>
            <a:gdLst>
              <a:gd name="connsiteX0" fmla="*/ 0 w 2026023"/>
              <a:gd name="connsiteY0" fmla="*/ 0 h 646331"/>
              <a:gd name="connsiteX1" fmla="*/ 655081 w 2026023"/>
              <a:gd name="connsiteY1" fmla="*/ 0 h 646331"/>
              <a:gd name="connsiteX2" fmla="*/ 1269641 w 2026023"/>
              <a:gd name="connsiteY2" fmla="*/ 0 h 646331"/>
              <a:gd name="connsiteX3" fmla="*/ 2026023 w 2026023"/>
              <a:gd name="connsiteY3" fmla="*/ 0 h 646331"/>
              <a:gd name="connsiteX4" fmla="*/ 2026023 w 2026023"/>
              <a:gd name="connsiteY4" fmla="*/ 646331 h 646331"/>
              <a:gd name="connsiteX5" fmla="*/ 1391202 w 2026023"/>
              <a:gd name="connsiteY5" fmla="*/ 646331 h 646331"/>
              <a:gd name="connsiteX6" fmla="*/ 675341 w 2026023"/>
              <a:gd name="connsiteY6" fmla="*/ 646331 h 646331"/>
              <a:gd name="connsiteX7" fmla="*/ 0 w 2026023"/>
              <a:gd name="connsiteY7" fmla="*/ 646331 h 646331"/>
              <a:gd name="connsiteX8" fmla="*/ 0 w 202602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6023" h="646331" extrusionOk="0">
                <a:moveTo>
                  <a:pt x="0" y="0"/>
                </a:moveTo>
                <a:cubicBezTo>
                  <a:pt x="140532" y="-8925"/>
                  <a:pt x="484232" y="6002"/>
                  <a:pt x="655081" y="0"/>
                </a:cubicBezTo>
                <a:cubicBezTo>
                  <a:pt x="825930" y="-6002"/>
                  <a:pt x="995695" y="25905"/>
                  <a:pt x="1269641" y="0"/>
                </a:cubicBezTo>
                <a:cubicBezTo>
                  <a:pt x="1543587" y="-25905"/>
                  <a:pt x="1817510" y="-22367"/>
                  <a:pt x="2026023" y="0"/>
                </a:cubicBezTo>
                <a:cubicBezTo>
                  <a:pt x="2032988" y="174446"/>
                  <a:pt x="2013066" y="454538"/>
                  <a:pt x="2026023" y="646331"/>
                </a:cubicBezTo>
                <a:cubicBezTo>
                  <a:pt x="1874145" y="619945"/>
                  <a:pt x="1518870" y="652903"/>
                  <a:pt x="1391202" y="646331"/>
                </a:cubicBezTo>
                <a:cubicBezTo>
                  <a:pt x="1263534" y="639759"/>
                  <a:pt x="847448" y="645103"/>
                  <a:pt x="675341" y="646331"/>
                </a:cubicBezTo>
                <a:cubicBezTo>
                  <a:pt x="503234" y="647559"/>
                  <a:pt x="135843" y="639285"/>
                  <a:pt x="0" y="646331"/>
                </a:cubicBezTo>
                <a:cubicBezTo>
                  <a:pt x="-31026" y="499526"/>
                  <a:pt x="22584" y="204044"/>
                  <a:pt x="0" y="0"/>
                </a:cubicBezTo>
                <a:close/>
              </a:path>
            </a:pathLst>
          </a:custGeom>
          <a:noFill/>
          <a:ln w="44450" cap="rnd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/>
              <a:t>Temperature of the </a:t>
            </a:r>
            <a:r>
              <a:rPr lang="it-IT" dirty="0" err="1"/>
              <a:t>battery</a:t>
            </a:r>
            <a:r>
              <a:rPr lang="it-IT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995C2-6518-4B76-9FC6-D816D2F37CF6}"/>
              </a:ext>
            </a:extLst>
          </p:cNvPr>
          <p:cNvSpPr txBox="1"/>
          <p:nvPr/>
        </p:nvSpPr>
        <p:spPr>
          <a:xfrm>
            <a:off x="4566864" y="2877226"/>
            <a:ext cx="2026023" cy="646331"/>
          </a:xfrm>
          <a:custGeom>
            <a:avLst/>
            <a:gdLst>
              <a:gd name="connsiteX0" fmla="*/ 0 w 2026023"/>
              <a:gd name="connsiteY0" fmla="*/ 0 h 646331"/>
              <a:gd name="connsiteX1" fmla="*/ 655081 w 2026023"/>
              <a:gd name="connsiteY1" fmla="*/ 0 h 646331"/>
              <a:gd name="connsiteX2" fmla="*/ 1269641 w 2026023"/>
              <a:gd name="connsiteY2" fmla="*/ 0 h 646331"/>
              <a:gd name="connsiteX3" fmla="*/ 2026023 w 2026023"/>
              <a:gd name="connsiteY3" fmla="*/ 0 h 646331"/>
              <a:gd name="connsiteX4" fmla="*/ 2026023 w 2026023"/>
              <a:gd name="connsiteY4" fmla="*/ 646331 h 646331"/>
              <a:gd name="connsiteX5" fmla="*/ 1391202 w 2026023"/>
              <a:gd name="connsiteY5" fmla="*/ 646331 h 646331"/>
              <a:gd name="connsiteX6" fmla="*/ 675341 w 2026023"/>
              <a:gd name="connsiteY6" fmla="*/ 646331 h 646331"/>
              <a:gd name="connsiteX7" fmla="*/ 0 w 2026023"/>
              <a:gd name="connsiteY7" fmla="*/ 646331 h 646331"/>
              <a:gd name="connsiteX8" fmla="*/ 0 w 202602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6023" h="646331" extrusionOk="0">
                <a:moveTo>
                  <a:pt x="0" y="0"/>
                </a:moveTo>
                <a:cubicBezTo>
                  <a:pt x="140532" y="-8925"/>
                  <a:pt x="484232" y="6002"/>
                  <a:pt x="655081" y="0"/>
                </a:cubicBezTo>
                <a:cubicBezTo>
                  <a:pt x="825930" y="-6002"/>
                  <a:pt x="995695" y="25905"/>
                  <a:pt x="1269641" y="0"/>
                </a:cubicBezTo>
                <a:cubicBezTo>
                  <a:pt x="1543587" y="-25905"/>
                  <a:pt x="1817510" y="-22367"/>
                  <a:pt x="2026023" y="0"/>
                </a:cubicBezTo>
                <a:cubicBezTo>
                  <a:pt x="2032988" y="174446"/>
                  <a:pt x="2013066" y="454538"/>
                  <a:pt x="2026023" y="646331"/>
                </a:cubicBezTo>
                <a:cubicBezTo>
                  <a:pt x="1874145" y="619945"/>
                  <a:pt x="1518870" y="652903"/>
                  <a:pt x="1391202" y="646331"/>
                </a:cubicBezTo>
                <a:cubicBezTo>
                  <a:pt x="1263534" y="639759"/>
                  <a:pt x="847448" y="645103"/>
                  <a:pt x="675341" y="646331"/>
                </a:cubicBezTo>
                <a:cubicBezTo>
                  <a:pt x="503234" y="647559"/>
                  <a:pt x="135843" y="639285"/>
                  <a:pt x="0" y="646331"/>
                </a:cubicBezTo>
                <a:cubicBezTo>
                  <a:pt x="-31026" y="499526"/>
                  <a:pt x="22584" y="20404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Percentage</a:t>
            </a:r>
            <a:r>
              <a:rPr lang="it-IT" dirty="0"/>
              <a:t> of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FF9A6-2DEB-4155-B2B7-BA24EF46005D}"/>
              </a:ext>
            </a:extLst>
          </p:cNvPr>
          <p:cNvSpPr txBox="1"/>
          <p:nvPr/>
        </p:nvSpPr>
        <p:spPr>
          <a:xfrm>
            <a:off x="7027081" y="3916548"/>
            <a:ext cx="2026023" cy="923330"/>
          </a:xfrm>
          <a:custGeom>
            <a:avLst/>
            <a:gdLst>
              <a:gd name="connsiteX0" fmla="*/ 0 w 2026023"/>
              <a:gd name="connsiteY0" fmla="*/ 0 h 923330"/>
              <a:gd name="connsiteX1" fmla="*/ 655081 w 2026023"/>
              <a:gd name="connsiteY1" fmla="*/ 0 h 923330"/>
              <a:gd name="connsiteX2" fmla="*/ 1269641 w 2026023"/>
              <a:gd name="connsiteY2" fmla="*/ 0 h 923330"/>
              <a:gd name="connsiteX3" fmla="*/ 2026023 w 2026023"/>
              <a:gd name="connsiteY3" fmla="*/ 0 h 923330"/>
              <a:gd name="connsiteX4" fmla="*/ 2026023 w 2026023"/>
              <a:gd name="connsiteY4" fmla="*/ 452432 h 923330"/>
              <a:gd name="connsiteX5" fmla="*/ 2026023 w 2026023"/>
              <a:gd name="connsiteY5" fmla="*/ 923330 h 923330"/>
              <a:gd name="connsiteX6" fmla="*/ 1391202 w 2026023"/>
              <a:gd name="connsiteY6" fmla="*/ 923330 h 923330"/>
              <a:gd name="connsiteX7" fmla="*/ 756382 w 2026023"/>
              <a:gd name="connsiteY7" fmla="*/ 923330 h 923330"/>
              <a:gd name="connsiteX8" fmla="*/ 0 w 2026023"/>
              <a:gd name="connsiteY8" fmla="*/ 923330 h 923330"/>
              <a:gd name="connsiteX9" fmla="*/ 0 w 2026023"/>
              <a:gd name="connsiteY9" fmla="*/ 489365 h 923330"/>
              <a:gd name="connsiteX10" fmla="*/ 0 w 2026023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6023" h="923330" extrusionOk="0">
                <a:moveTo>
                  <a:pt x="0" y="0"/>
                </a:moveTo>
                <a:cubicBezTo>
                  <a:pt x="140532" y="-8925"/>
                  <a:pt x="484232" y="6002"/>
                  <a:pt x="655081" y="0"/>
                </a:cubicBezTo>
                <a:cubicBezTo>
                  <a:pt x="825930" y="-6002"/>
                  <a:pt x="995695" y="25905"/>
                  <a:pt x="1269641" y="0"/>
                </a:cubicBezTo>
                <a:cubicBezTo>
                  <a:pt x="1543587" y="-25905"/>
                  <a:pt x="1817510" y="-22367"/>
                  <a:pt x="2026023" y="0"/>
                </a:cubicBezTo>
                <a:cubicBezTo>
                  <a:pt x="2036227" y="150931"/>
                  <a:pt x="2036365" y="351520"/>
                  <a:pt x="2026023" y="452432"/>
                </a:cubicBezTo>
                <a:cubicBezTo>
                  <a:pt x="2015681" y="553344"/>
                  <a:pt x="2046228" y="767503"/>
                  <a:pt x="2026023" y="923330"/>
                </a:cubicBezTo>
                <a:cubicBezTo>
                  <a:pt x="1824029" y="923601"/>
                  <a:pt x="1529174" y="954505"/>
                  <a:pt x="1391202" y="923330"/>
                </a:cubicBezTo>
                <a:cubicBezTo>
                  <a:pt x="1253230" y="892155"/>
                  <a:pt x="932726" y="918800"/>
                  <a:pt x="756382" y="923330"/>
                </a:cubicBezTo>
                <a:cubicBezTo>
                  <a:pt x="580038" y="927860"/>
                  <a:pt x="309775" y="938791"/>
                  <a:pt x="0" y="923330"/>
                </a:cubicBezTo>
                <a:cubicBezTo>
                  <a:pt x="-15011" y="782008"/>
                  <a:pt x="5375" y="606538"/>
                  <a:pt x="0" y="489365"/>
                </a:cubicBezTo>
                <a:cubicBezTo>
                  <a:pt x="-5375" y="372192"/>
                  <a:pt x="5879" y="13623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/>
              <a:t>Km </a:t>
            </a:r>
            <a:r>
              <a:rPr lang="it-IT" dirty="0" err="1"/>
              <a:t>necessary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autonomy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203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3930-B11C-B4C8-CFAC-0FB08E55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Data </a:t>
            </a:r>
            <a:r>
              <a:rPr lang="it-IT" dirty="0" err="1"/>
              <a:t>Analisys</a:t>
            </a:r>
            <a:r>
              <a:rPr lang="it-IT" dirty="0"/>
              <a:t> &amp; </a:t>
            </a:r>
            <a:r>
              <a:rPr lang="it-IT" dirty="0" err="1"/>
              <a:t>ThingSpeak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280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3155-2DEF-DCFE-ADCC-0E413E96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2730"/>
            <a:ext cx="8596668" cy="770964"/>
          </a:xfrm>
        </p:spPr>
        <p:txBody>
          <a:bodyPr/>
          <a:lstStyle/>
          <a:p>
            <a:pPr algn="ctr"/>
            <a:r>
              <a:rPr lang="it-IT" dirty="0" err="1"/>
              <a:t>Node</a:t>
            </a:r>
            <a:r>
              <a:rPr lang="it-IT" dirty="0"/>
              <a:t>-red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C8E16-D96E-47E3-87F6-B19D633E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234" y="1267541"/>
            <a:ext cx="5677392" cy="1615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3BC2B48-59BF-4B58-8431-06772D86AECB}"/>
              </a:ext>
            </a:extLst>
          </p:cNvPr>
          <p:cNvSpPr txBox="1">
            <a:spLocks/>
          </p:cNvSpPr>
          <p:nvPr/>
        </p:nvSpPr>
        <p:spPr>
          <a:xfrm>
            <a:off x="152400" y="1032042"/>
            <a:ext cx="3854766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via MQTT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Sensors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the information </a:t>
            </a:r>
            <a:r>
              <a:rPr lang="it-IT" sz="1600" dirty="0" err="1">
                <a:solidFill>
                  <a:schemeClr val="tx1"/>
                </a:solidFill>
              </a:rPr>
              <a:t>that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detect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Actuator</a:t>
            </a:r>
            <a:r>
              <a:rPr lang="it-IT" sz="1600" b="1" dirty="0">
                <a:solidFill>
                  <a:schemeClr val="tx1"/>
                </a:solidFill>
              </a:rPr>
              <a:t> Control Strategy: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value</a:t>
            </a:r>
            <a:r>
              <a:rPr lang="it-IT" sz="1600" dirty="0">
                <a:solidFill>
                  <a:schemeClr val="tx1"/>
                </a:solidFill>
              </a:rPr>
              <a:t> of the flag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manual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actuation</a:t>
            </a:r>
            <a:r>
              <a:rPr lang="it-IT" sz="1600" dirty="0">
                <a:solidFill>
                  <a:schemeClr val="tx1"/>
                </a:solidFill>
              </a:rPr>
              <a:t>.  </a:t>
            </a:r>
          </a:p>
          <a:p>
            <a:pPr marL="0" indent="0" algn="just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Visualize</a:t>
            </a:r>
            <a:r>
              <a:rPr lang="it-IT" sz="1600" dirty="0">
                <a:solidFill>
                  <a:schemeClr val="tx1"/>
                </a:solidFill>
              </a:rPr>
              <a:t> data come from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allow</a:t>
            </a:r>
            <a:r>
              <a:rPr lang="it-IT" sz="1600" dirty="0">
                <a:solidFill>
                  <a:schemeClr val="tx1"/>
                </a:solidFill>
              </a:rPr>
              <a:t> the user to set the </a:t>
            </a:r>
            <a:r>
              <a:rPr lang="it-IT" sz="1600" dirty="0" err="1">
                <a:solidFill>
                  <a:schemeClr val="tx1"/>
                </a:solidFill>
              </a:rPr>
              <a:t>Charger</a:t>
            </a:r>
            <a:r>
              <a:rPr lang="it-IT" sz="1600" dirty="0">
                <a:solidFill>
                  <a:schemeClr val="tx1"/>
                </a:solidFill>
              </a:rPr>
              <a:t> On or Off </a:t>
            </a:r>
            <a:r>
              <a:rPr lang="it-IT" sz="1600" dirty="0" err="1">
                <a:solidFill>
                  <a:schemeClr val="tx1"/>
                </a:solidFill>
              </a:rPr>
              <a:t>manually</a:t>
            </a:r>
            <a:r>
              <a:rPr lang="it-IT" sz="1600" dirty="0">
                <a:solidFill>
                  <a:schemeClr val="tx1"/>
                </a:solidFill>
              </a:rPr>
              <a:t>, </a:t>
            </a:r>
            <a:r>
              <a:rPr lang="it-IT" sz="1600" dirty="0" err="1">
                <a:solidFill>
                  <a:schemeClr val="tx1"/>
                </a:solidFill>
              </a:rPr>
              <a:t>through</a:t>
            </a:r>
            <a:r>
              <a:rPr lang="it-IT" sz="1600" dirty="0">
                <a:solidFill>
                  <a:schemeClr val="tx1"/>
                </a:solidFill>
              </a:rPr>
              <a:t> 3 </a:t>
            </a:r>
            <a:r>
              <a:rPr lang="it-IT" sz="1600" dirty="0" err="1">
                <a:solidFill>
                  <a:schemeClr val="tx1"/>
                </a:solidFill>
              </a:rPr>
              <a:t>buttons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that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sends</a:t>
            </a:r>
            <a:r>
              <a:rPr lang="it-IT" sz="1600" dirty="0">
                <a:solidFill>
                  <a:schemeClr val="tx1"/>
                </a:solidFill>
              </a:rPr>
              <a:t> MQTT </a:t>
            </a:r>
            <a:r>
              <a:rPr lang="it-IT" sz="1600" dirty="0" err="1">
                <a:solidFill>
                  <a:schemeClr val="tx1"/>
                </a:solidFill>
              </a:rPr>
              <a:t>messages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topic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related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manualFlag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D15E6-D300-407C-B232-9CBBACFFDEA3}"/>
              </a:ext>
            </a:extLst>
          </p:cNvPr>
          <p:cNvSpPr txBox="1"/>
          <p:nvPr/>
        </p:nvSpPr>
        <p:spPr>
          <a:xfrm>
            <a:off x="5414682" y="3729318"/>
            <a:ext cx="2626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IMMAGINE DASHBOARD FUNZIONANTE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376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75A1-E6A2-473B-B643-5C150BBF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46" y="0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Telegram Bot</a:t>
            </a:r>
            <a:br>
              <a:rPr lang="it-IT" dirty="0"/>
            </a:b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45136-5B85-46D5-84E1-C00D0808E869}"/>
              </a:ext>
            </a:extLst>
          </p:cNvPr>
          <p:cNvSpPr txBox="1">
            <a:spLocks/>
          </p:cNvSpPr>
          <p:nvPr/>
        </p:nvSpPr>
        <p:spPr>
          <a:xfrm>
            <a:off x="305084" y="1624679"/>
            <a:ext cx="3854766" cy="665870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Command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/start: </a:t>
            </a:r>
            <a:r>
              <a:rPr lang="it-IT" sz="1600" dirty="0">
                <a:solidFill>
                  <a:schemeClr val="tx1"/>
                </a:solidFill>
              </a:rPr>
              <a:t>Show to the user </a:t>
            </a:r>
            <a:r>
              <a:rPr lang="it-IT" sz="1600" dirty="0" err="1">
                <a:solidFill>
                  <a:schemeClr val="tx1"/>
                </a:solidFill>
              </a:rPr>
              <a:t>all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command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available</a:t>
            </a:r>
            <a:r>
              <a:rPr lang="it-IT" sz="1600" dirty="0">
                <a:solidFill>
                  <a:schemeClr val="tx1"/>
                </a:solidFill>
              </a:rPr>
              <a:t> on </a:t>
            </a:r>
            <a:r>
              <a:rPr lang="it-IT" sz="1600" dirty="0" err="1">
                <a:solidFill>
                  <a:schemeClr val="tx1"/>
                </a:solidFill>
              </a:rPr>
              <a:t>TelegramBot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</a:t>
            </a:r>
            <a:r>
              <a:rPr lang="it-IT" sz="1600" b="1" dirty="0" err="1">
                <a:solidFill>
                  <a:schemeClr val="tx1"/>
                </a:solidFill>
              </a:rPr>
              <a:t>IsPresence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Communicate</a:t>
            </a:r>
            <a:r>
              <a:rPr lang="it-IT" sz="1600" dirty="0">
                <a:solidFill>
                  <a:schemeClr val="tx1"/>
                </a:solidFill>
              </a:rPr>
              <a:t> to the user </a:t>
            </a:r>
            <a:r>
              <a:rPr lang="it-IT" sz="1600" dirty="0" err="1">
                <a:solidFill>
                  <a:schemeClr val="tx1"/>
                </a:solidFill>
              </a:rPr>
              <a:t>if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vehicle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in </a:t>
            </a:r>
            <a:r>
              <a:rPr lang="it-IT" sz="1600" dirty="0" err="1">
                <a:solidFill>
                  <a:schemeClr val="tx1"/>
                </a:solidFill>
              </a:rPr>
              <a:t>charge</a:t>
            </a:r>
            <a:r>
              <a:rPr lang="it-IT" sz="1600" dirty="0">
                <a:solidFill>
                  <a:schemeClr val="tx1"/>
                </a:solidFill>
              </a:rPr>
              <a:t> station or </a:t>
            </a:r>
            <a:r>
              <a:rPr lang="it-IT" sz="1600" dirty="0" err="1">
                <a:solidFill>
                  <a:schemeClr val="tx1"/>
                </a:solidFill>
              </a:rPr>
              <a:t>not</a:t>
            </a:r>
            <a:r>
              <a:rPr lang="it-IT" sz="1600" dirty="0">
                <a:solidFill>
                  <a:schemeClr val="tx1"/>
                </a:solidFill>
              </a:rPr>
              <a:t>.  </a:t>
            </a:r>
            <a:endParaRPr lang="it-IT" sz="1600" b="1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</a:t>
            </a:r>
            <a:r>
              <a:rPr lang="it-IT" sz="1600" b="1" dirty="0" err="1">
                <a:solidFill>
                  <a:schemeClr val="tx1"/>
                </a:solidFill>
              </a:rPr>
              <a:t>AlertSMS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Communicate</a:t>
            </a:r>
            <a:r>
              <a:rPr lang="it-IT" sz="1600" dirty="0">
                <a:solidFill>
                  <a:schemeClr val="tx1"/>
                </a:solidFill>
              </a:rPr>
              <a:t> to the user </a:t>
            </a:r>
            <a:r>
              <a:rPr lang="it-IT" sz="1600" dirty="0" err="1">
                <a:solidFill>
                  <a:schemeClr val="tx1"/>
                </a:solidFill>
              </a:rPr>
              <a:t>if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there</a:t>
            </a:r>
            <a:r>
              <a:rPr lang="it-IT" sz="1600" dirty="0">
                <a:solidFill>
                  <a:schemeClr val="tx1"/>
                </a:solidFill>
              </a:rPr>
              <a:t> are </a:t>
            </a:r>
            <a:r>
              <a:rPr lang="it-IT" sz="1600" dirty="0" err="1">
                <a:solidFill>
                  <a:schemeClr val="tx1"/>
                </a:solidFill>
              </a:rPr>
              <a:t>issue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charging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his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vehicle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6614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75A1-E6A2-473B-B643-5C150BBF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46" y="0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Telegram Bot</a:t>
            </a:r>
            <a:br>
              <a:rPr lang="it-IT" dirty="0"/>
            </a:b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45136-5B85-46D5-84E1-C00D0808E869}"/>
              </a:ext>
            </a:extLst>
          </p:cNvPr>
          <p:cNvSpPr txBox="1">
            <a:spLocks/>
          </p:cNvSpPr>
          <p:nvPr/>
        </p:nvSpPr>
        <p:spPr>
          <a:xfrm>
            <a:off x="425838" y="1884654"/>
            <a:ext cx="3854766" cy="665870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/Agenda*day*: </a:t>
            </a:r>
            <a:r>
              <a:rPr lang="it-IT" sz="1600" dirty="0">
                <a:solidFill>
                  <a:schemeClr val="tx1"/>
                </a:solidFill>
              </a:rPr>
              <a:t>Show to the user the Agenda </a:t>
            </a:r>
            <a:r>
              <a:rPr lang="it-IT" sz="1600" dirty="0" err="1">
                <a:solidFill>
                  <a:schemeClr val="tx1"/>
                </a:solidFill>
              </a:rPr>
              <a:t>saved</a:t>
            </a:r>
            <a:r>
              <a:rPr lang="it-IT" sz="1600" dirty="0">
                <a:solidFill>
                  <a:schemeClr val="tx1"/>
                </a:solidFill>
              </a:rPr>
              <a:t> in the </a:t>
            </a:r>
            <a:r>
              <a:rPr lang="it-IT" sz="1600" dirty="0" err="1">
                <a:solidFill>
                  <a:schemeClr val="tx1"/>
                </a:solidFill>
              </a:rPr>
              <a:t>catalog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with the *day* </a:t>
            </a:r>
            <a:r>
              <a:rPr lang="it-IT" sz="1600" dirty="0" err="1">
                <a:solidFill>
                  <a:schemeClr val="tx1"/>
                </a:solidFill>
              </a:rPr>
              <a:t>specified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  <a:endParaRPr lang="it-IT" sz="1600" b="1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/Agenda*day*Update: </a:t>
            </a:r>
            <a:r>
              <a:rPr lang="it-IT" sz="1600" dirty="0" err="1">
                <a:solidFill>
                  <a:schemeClr val="tx1"/>
                </a:solidFill>
              </a:rPr>
              <a:t>Allow</a:t>
            </a:r>
            <a:r>
              <a:rPr lang="it-IT" sz="1600" dirty="0">
                <a:solidFill>
                  <a:schemeClr val="tx1"/>
                </a:solidFill>
              </a:rPr>
              <a:t> the user to </a:t>
            </a:r>
            <a:r>
              <a:rPr lang="it-IT" sz="1600" dirty="0" err="1">
                <a:solidFill>
                  <a:schemeClr val="tx1"/>
                </a:solidFill>
              </a:rPr>
              <a:t>add</a:t>
            </a:r>
            <a:r>
              <a:rPr lang="it-IT" sz="1600" dirty="0">
                <a:solidFill>
                  <a:schemeClr val="tx1"/>
                </a:solidFill>
              </a:rPr>
              <a:t> to the Agenda a new commitments in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specific</a:t>
            </a:r>
            <a:r>
              <a:rPr lang="it-IT" sz="1600" dirty="0">
                <a:solidFill>
                  <a:schemeClr val="tx1"/>
                </a:solidFill>
              </a:rPr>
              <a:t> *day*</a:t>
            </a:r>
            <a:endParaRPr lang="it-IT" sz="1600" b="1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</a:t>
            </a:r>
            <a:r>
              <a:rPr lang="it-IT" sz="1600" b="1" dirty="0" err="1">
                <a:solidFill>
                  <a:schemeClr val="tx1"/>
                </a:solidFill>
              </a:rPr>
              <a:t>ViewGraphs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Show to the user </a:t>
            </a:r>
            <a:r>
              <a:rPr lang="it-IT" sz="1600" dirty="0" err="1">
                <a:solidFill>
                  <a:schemeClr val="tx1"/>
                </a:solidFill>
              </a:rPr>
              <a:t>all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graph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 and use of the </a:t>
            </a:r>
            <a:r>
              <a:rPr lang="it-IT" sz="1600" dirty="0" err="1">
                <a:solidFill>
                  <a:schemeClr val="tx1"/>
                </a:solidFill>
              </a:rPr>
              <a:t>application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  <a:endParaRPr lang="it-IT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91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75A1-E6A2-473B-B643-5C150BBF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46" y="0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Telegram Bot</a:t>
            </a:r>
            <a:br>
              <a:rPr lang="it-IT" dirty="0"/>
            </a:b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45136-5B85-46D5-84E1-C00D0808E869}"/>
              </a:ext>
            </a:extLst>
          </p:cNvPr>
          <p:cNvSpPr txBox="1">
            <a:spLocks/>
          </p:cNvSpPr>
          <p:nvPr/>
        </p:nvSpPr>
        <p:spPr>
          <a:xfrm>
            <a:off x="434803" y="1077831"/>
            <a:ext cx="3854766" cy="665870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/switch: </a:t>
            </a:r>
            <a:r>
              <a:rPr lang="it-IT" sz="1600" dirty="0" err="1">
                <a:solidFill>
                  <a:schemeClr val="tx1"/>
                </a:solidFill>
              </a:rPr>
              <a:t>Allow</a:t>
            </a:r>
            <a:r>
              <a:rPr lang="it-IT" sz="1600" dirty="0">
                <a:solidFill>
                  <a:schemeClr val="tx1"/>
                </a:solidFill>
              </a:rPr>
              <a:t> the user to </a:t>
            </a:r>
            <a:r>
              <a:rPr lang="it-IT" sz="1600" dirty="0" err="1">
                <a:solidFill>
                  <a:schemeClr val="tx1"/>
                </a:solidFill>
              </a:rPr>
              <a:t>choose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charge</a:t>
            </a:r>
            <a:r>
              <a:rPr lang="it-IT" sz="1600" dirty="0">
                <a:solidFill>
                  <a:schemeClr val="tx1"/>
                </a:solidFill>
              </a:rPr>
              <a:t> status of the car.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/exit: </a:t>
            </a:r>
            <a:r>
              <a:rPr lang="it-IT" sz="1600" dirty="0" err="1">
                <a:solidFill>
                  <a:schemeClr val="tx1"/>
                </a:solidFill>
              </a:rPr>
              <a:t>Allow</a:t>
            </a:r>
            <a:r>
              <a:rPr lang="it-IT" sz="1600" dirty="0">
                <a:solidFill>
                  <a:schemeClr val="tx1"/>
                </a:solidFill>
              </a:rPr>
              <a:t> the user to exit from </a:t>
            </a:r>
            <a:r>
              <a:rPr lang="it-IT" sz="1600" dirty="0" err="1">
                <a:solidFill>
                  <a:schemeClr val="tx1"/>
                </a:solidFill>
              </a:rPr>
              <a:t>any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request</a:t>
            </a:r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048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2E1C82-D738-324F-25F4-B2479E30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89" y="857249"/>
            <a:ext cx="3854528" cy="1278466"/>
          </a:xfrm>
        </p:spPr>
        <p:txBody>
          <a:bodyPr>
            <a:normAutofit/>
          </a:bodyPr>
          <a:lstStyle/>
          <a:p>
            <a:r>
              <a:rPr lang="it-IT" sz="2400" dirty="0"/>
              <a:t>General information </a:t>
            </a:r>
            <a:r>
              <a:rPr lang="it-IT" sz="2400" dirty="0" err="1"/>
              <a:t>about</a:t>
            </a:r>
            <a:r>
              <a:rPr lang="it-IT" sz="2400" dirty="0"/>
              <a:t> Smart </a:t>
            </a:r>
            <a:r>
              <a:rPr lang="it-IT" sz="2400" dirty="0" err="1"/>
              <a:t>Battery</a:t>
            </a:r>
            <a:r>
              <a:rPr lang="it-IT" sz="2400" dirty="0"/>
              <a:t> </a:t>
            </a:r>
            <a:r>
              <a:rPr lang="it-IT" sz="2400" dirty="0" err="1"/>
              <a:t>Charger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endParaRPr lang="it-IT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B8637-4CE8-38AB-A43C-5B5D9BCE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Objective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characteristics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Stakeholders: </a:t>
            </a:r>
          </a:p>
          <a:p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F90C4-DF46-6B15-5599-55987A57E2D2}"/>
              </a:ext>
            </a:extLst>
          </p:cNvPr>
          <p:cNvSpPr txBox="1"/>
          <p:nvPr/>
        </p:nvSpPr>
        <p:spPr>
          <a:xfrm flipH="1">
            <a:off x="1428006" y="3620277"/>
            <a:ext cx="220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IMMAGINE</a:t>
            </a:r>
          </a:p>
        </p:txBody>
      </p:sp>
    </p:spTree>
    <p:extLst>
      <p:ext uri="{BB962C8B-B14F-4D97-AF65-F5344CB8AC3E}">
        <p14:creationId xmlns:p14="http://schemas.microsoft.com/office/powerpoint/2010/main" val="78504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1157-67C8-46B1-680A-1E66ABD6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paradigms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4C96-5D05-6984-BD4E-582D1589E3E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2160588"/>
            <a:ext cx="4183063" cy="3881437"/>
          </a:xfrm>
        </p:spPr>
        <p:txBody>
          <a:bodyPr/>
          <a:lstStyle/>
          <a:p>
            <a:r>
              <a:rPr lang="it-IT" dirty="0"/>
              <a:t>REST:</a:t>
            </a:r>
          </a:p>
          <a:p>
            <a:pPr marL="0" indent="0">
              <a:buNone/>
            </a:pPr>
            <a:r>
              <a:rPr lang="it-IT" dirty="0"/>
              <a:t>How </a:t>
            </a:r>
            <a:r>
              <a:rPr lang="it-IT" dirty="0" err="1"/>
              <a:t>it</a:t>
            </a:r>
            <a:r>
              <a:rPr lang="it-IT" dirty="0"/>
              <a:t>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CCD29-2777-ED7E-115B-8F2A2195469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348125" y="2067282"/>
            <a:ext cx="4184650" cy="3881437"/>
          </a:xfrm>
        </p:spPr>
        <p:txBody>
          <a:bodyPr/>
          <a:lstStyle/>
          <a:p>
            <a:r>
              <a:rPr lang="it-IT" dirty="0"/>
              <a:t>MQTT</a:t>
            </a:r>
            <a:br>
              <a:rPr lang="it-IT" dirty="0"/>
            </a:br>
            <a:r>
              <a:rPr lang="it-IT" dirty="0"/>
              <a:t>How </a:t>
            </a:r>
            <a:r>
              <a:rPr lang="it-IT" dirty="0" err="1"/>
              <a:t>it</a:t>
            </a:r>
            <a:r>
              <a:rPr lang="it-IT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271632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EF39-2563-D5D8-701B-834175A2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 - </a:t>
            </a:r>
            <a:r>
              <a:rPr lang="it-IT" dirty="0" err="1"/>
              <a:t>proposal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BA7F9-F60A-2C5D-A1F2-3FB3751E2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" b="783"/>
          <a:stretch/>
        </p:blipFill>
        <p:spPr>
          <a:xfrm>
            <a:off x="363893" y="1420968"/>
            <a:ext cx="8525899" cy="48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6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EF39-2563-D5D8-701B-834175A2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422987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 -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7875E-F5DB-0F12-6BCC-55C83DCBA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" t="1203" b="523"/>
          <a:stretch/>
        </p:blipFill>
        <p:spPr>
          <a:xfrm>
            <a:off x="533570" y="1307323"/>
            <a:ext cx="8596668" cy="486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4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559F-4C03-9579-D5B9-C1269C2D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Catalog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666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6833-9FFF-B3F0-4547-9B5C40CC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Device </a:t>
            </a:r>
            <a:r>
              <a:rPr lang="it-IT" dirty="0" err="1"/>
              <a:t>Connectors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535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90F9-6811-BCE4-3B1D-F956B98E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50" y="217714"/>
            <a:ext cx="8596668" cy="1320800"/>
          </a:xfrm>
        </p:spPr>
        <p:txBody>
          <a:bodyPr/>
          <a:lstStyle/>
          <a:p>
            <a:pPr algn="ctr"/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r>
              <a:rPr lang="it-IT" dirty="0"/>
              <a:t> System Control 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B81DFB4-4A76-3C93-88C3-C7A4018CE5E8}"/>
              </a:ext>
            </a:extLst>
          </p:cNvPr>
          <p:cNvSpPr txBox="1">
            <a:spLocks/>
          </p:cNvSpPr>
          <p:nvPr/>
        </p:nvSpPr>
        <p:spPr>
          <a:xfrm>
            <a:off x="70871" y="913947"/>
            <a:ext cx="4320154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Sensors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data from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process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them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Actuator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Sends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command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actuator</a:t>
            </a:r>
            <a:r>
              <a:rPr lang="it-IT" sz="1600" dirty="0">
                <a:solidFill>
                  <a:schemeClr val="tx1"/>
                </a:solidFill>
              </a:rPr>
              <a:t> (On/Off).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User: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data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what</a:t>
            </a:r>
            <a:r>
              <a:rPr lang="it-IT" sz="1600" dirty="0">
                <a:solidFill>
                  <a:schemeClr val="tx1"/>
                </a:solidFill>
              </a:rPr>
              <a:t> the user </a:t>
            </a:r>
            <a:r>
              <a:rPr lang="it-IT" sz="1600" dirty="0" err="1">
                <a:solidFill>
                  <a:schemeClr val="tx1"/>
                </a:solidFill>
              </a:rPr>
              <a:t>want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through</a:t>
            </a:r>
            <a:r>
              <a:rPr lang="it-IT" sz="1600" dirty="0">
                <a:solidFill>
                  <a:schemeClr val="tx1"/>
                </a:solidFill>
              </a:rPr>
              <a:t> User </a:t>
            </a:r>
            <a:r>
              <a:rPr lang="it-IT" sz="1600" dirty="0" err="1">
                <a:solidFill>
                  <a:schemeClr val="tx1"/>
                </a:solidFill>
              </a:rPr>
              <a:t>Awareness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interface</a:t>
            </a:r>
            <a:r>
              <a:rPr lang="it-IT" sz="1600" dirty="0">
                <a:solidFill>
                  <a:schemeClr val="tx1"/>
                </a:solidFill>
              </a:rPr>
              <a:t> (</a:t>
            </a:r>
            <a:r>
              <a:rPr lang="it-IT" sz="1600" dirty="0" err="1">
                <a:solidFill>
                  <a:schemeClr val="tx1"/>
                </a:solidFill>
              </a:rPr>
              <a:t>Node</a:t>
            </a:r>
            <a:r>
              <a:rPr lang="it-IT" sz="1600" dirty="0">
                <a:solidFill>
                  <a:schemeClr val="tx1"/>
                </a:solidFill>
              </a:rPr>
              <a:t>-red and Telegram - </a:t>
            </a:r>
            <a:r>
              <a:rPr lang="it-IT" sz="1600" dirty="0" err="1">
                <a:solidFill>
                  <a:schemeClr val="tx1"/>
                </a:solidFill>
              </a:rPr>
              <a:t>ManualFlag</a:t>
            </a:r>
            <a:r>
              <a:rPr lang="it-IT" sz="1600" dirty="0">
                <a:solidFill>
                  <a:schemeClr val="tx1"/>
                </a:solidFill>
              </a:rPr>
              <a:t>). 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Catalog</a:t>
            </a:r>
            <a:r>
              <a:rPr lang="it-IT" sz="1600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data of the user and general data of the </a:t>
            </a:r>
            <a:r>
              <a:rPr lang="it-IT" sz="1600" dirty="0" err="1">
                <a:solidFill>
                  <a:schemeClr val="tx1"/>
                </a:solidFill>
              </a:rPr>
              <a:t>application</a:t>
            </a:r>
            <a:r>
              <a:rPr lang="it-IT" sz="1600" dirty="0">
                <a:solidFill>
                  <a:schemeClr val="tx1"/>
                </a:solidFill>
              </a:rPr>
              <a:t>; and </a:t>
            </a:r>
            <a:r>
              <a:rPr lang="it-IT" sz="1600" dirty="0" err="1">
                <a:solidFill>
                  <a:schemeClr val="tx1"/>
                </a:solidFill>
              </a:rPr>
              <a:t>publish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value</a:t>
            </a:r>
            <a:r>
              <a:rPr lang="it-IT" sz="1600" dirty="0">
                <a:solidFill>
                  <a:schemeClr val="tx1"/>
                </a:solidFill>
              </a:rPr>
              <a:t> of the </a:t>
            </a:r>
            <a:r>
              <a:rPr lang="it-IT" sz="1600" dirty="0" err="1">
                <a:solidFill>
                  <a:schemeClr val="tx1"/>
                </a:solidFill>
              </a:rPr>
              <a:t>actuator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computed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Control Strategy Agenda: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value</a:t>
            </a:r>
            <a:r>
              <a:rPr lang="it-IT" sz="1600" dirty="0">
                <a:solidFill>
                  <a:schemeClr val="tx1"/>
                </a:solidFill>
              </a:rPr>
              <a:t> of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 in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day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Agenda of the user.  </a:t>
            </a:r>
          </a:p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data and </a:t>
            </a:r>
            <a:r>
              <a:rPr lang="it-IT" sz="1600" dirty="0" err="1">
                <a:solidFill>
                  <a:schemeClr val="tx1"/>
                </a:solidFill>
              </a:rPr>
              <a:t>choose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if</a:t>
            </a:r>
            <a:r>
              <a:rPr lang="it-IT" sz="1600" dirty="0">
                <a:solidFill>
                  <a:schemeClr val="tx1"/>
                </a:solidFill>
              </a:rPr>
              <a:t> the car must be in </a:t>
            </a:r>
            <a:r>
              <a:rPr lang="it-IT" sz="1600" dirty="0" err="1">
                <a:solidFill>
                  <a:schemeClr val="tx1"/>
                </a:solidFill>
              </a:rPr>
              <a:t>charge</a:t>
            </a:r>
            <a:r>
              <a:rPr lang="it-IT" sz="1600" dirty="0">
                <a:solidFill>
                  <a:schemeClr val="tx1"/>
                </a:solidFill>
              </a:rPr>
              <a:t> or </a:t>
            </a:r>
            <a:r>
              <a:rPr lang="it-IT" sz="1600" dirty="0" err="1">
                <a:solidFill>
                  <a:schemeClr val="tx1"/>
                </a:solidFill>
              </a:rPr>
              <a:t>not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logic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reported</a:t>
            </a:r>
            <a:r>
              <a:rPr lang="it-IT" sz="1600" dirty="0">
                <a:solidFill>
                  <a:schemeClr val="tx1"/>
                </a:solidFill>
              </a:rPr>
              <a:t> on the </a:t>
            </a:r>
            <a:r>
              <a:rPr lang="it-IT" sz="1600" dirty="0" err="1">
                <a:solidFill>
                  <a:schemeClr val="tx1"/>
                </a:solidFill>
              </a:rPr>
              <a:t>right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F959A-E193-C8AC-906E-32E3540E3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1218293"/>
            <a:ext cx="7055800" cy="4608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341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EFE1-63FF-31A8-3D0F-B63E5AE0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084" y="120319"/>
            <a:ext cx="7647904" cy="1320800"/>
          </a:xfrm>
        </p:spPr>
        <p:txBody>
          <a:bodyPr/>
          <a:lstStyle/>
          <a:p>
            <a:pPr algn="ctr"/>
            <a:r>
              <a:rPr lang="it-IT" dirty="0"/>
              <a:t>Agenda Control Strategy </a:t>
            </a:r>
            <a:br>
              <a:rPr lang="it-IT" dirty="0"/>
            </a:br>
            <a:r>
              <a:rPr lang="it-IT" sz="1600" dirty="0">
                <a:solidFill>
                  <a:schemeClr val="accent2"/>
                </a:solidFill>
              </a:rPr>
              <a:t>Compute the </a:t>
            </a:r>
            <a:r>
              <a:rPr lang="it-IT" sz="1600" dirty="0" err="1">
                <a:solidFill>
                  <a:schemeClr val="accent2"/>
                </a:solidFill>
              </a:rPr>
              <a:t>percentage</a:t>
            </a:r>
            <a:r>
              <a:rPr lang="it-IT" sz="1600" dirty="0">
                <a:solidFill>
                  <a:schemeClr val="accent2"/>
                </a:solidFill>
              </a:rPr>
              <a:t> of </a:t>
            </a:r>
            <a:r>
              <a:rPr lang="it-IT" sz="1600" dirty="0" err="1">
                <a:solidFill>
                  <a:schemeClr val="accent2"/>
                </a:solidFill>
              </a:rPr>
              <a:t>battery</a:t>
            </a:r>
            <a:r>
              <a:rPr lang="it-IT" sz="1600" dirty="0">
                <a:solidFill>
                  <a:schemeClr val="accent2"/>
                </a:solidFill>
              </a:rPr>
              <a:t> </a:t>
            </a:r>
            <a:r>
              <a:rPr lang="it-IT" sz="1600" dirty="0" err="1">
                <a:solidFill>
                  <a:schemeClr val="accent2"/>
                </a:solidFill>
              </a:rPr>
              <a:t>necessary</a:t>
            </a:r>
            <a:r>
              <a:rPr lang="it-IT" sz="1600" dirty="0">
                <a:solidFill>
                  <a:schemeClr val="accent2"/>
                </a:solidFill>
              </a:rPr>
              <a:t> to the </a:t>
            </a:r>
            <a:r>
              <a:rPr lang="it-IT" sz="1600" dirty="0" err="1">
                <a:solidFill>
                  <a:schemeClr val="accent2"/>
                </a:solidFill>
              </a:rPr>
              <a:t>specific</a:t>
            </a:r>
            <a:r>
              <a:rPr lang="it-IT" sz="1600" dirty="0">
                <a:solidFill>
                  <a:schemeClr val="accent2"/>
                </a:solidFill>
              </a:rPr>
              <a:t> user </a:t>
            </a:r>
            <a:r>
              <a:rPr lang="it-IT" sz="1600" dirty="0" err="1">
                <a:solidFill>
                  <a:schemeClr val="accent2"/>
                </a:solidFill>
              </a:rPr>
              <a:t>each</a:t>
            </a:r>
            <a:r>
              <a:rPr lang="it-IT" sz="1600" dirty="0">
                <a:solidFill>
                  <a:schemeClr val="accent2"/>
                </a:solidFill>
              </a:rPr>
              <a:t> day, </a:t>
            </a:r>
            <a:r>
              <a:rPr lang="it-IT" sz="1600" dirty="0" err="1">
                <a:solidFill>
                  <a:schemeClr val="accent2"/>
                </a:solidFill>
              </a:rPr>
              <a:t>according</a:t>
            </a:r>
            <a:r>
              <a:rPr lang="it-IT" sz="1600" dirty="0">
                <a:solidFill>
                  <a:schemeClr val="accent2"/>
                </a:solidFill>
              </a:rPr>
              <a:t> to the Agenda information.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A86C7EE-6AE5-F2C5-1C8C-A6EA91259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5" r="1"/>
          <a:stretch/>
        </p:blipFill>
        <p:spPr>
          <a:xfrm>
            <a:off x="9336759" y="1515594"/>
            <a:ext cx="2271400" cy="151099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000FC84-C5DC-1330-6F88-368F119AE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2712"/>
          <a:stretch/>
        </p:blipFill>
        <p:spPr>
          <a:xfrm>
            <a:off x="9336759" y="3093853"/>
            <a:ext cx="2271401" cy="305499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643C3F9-970D-B9F8-6017-A8CDCF6C5AC9}"/>
              </a:ext>
            </a:extLst>
          </p:cNvPr>
          <p:cNvSpPr txBox="1"/>
          <p:nvPr/>
        </p:nvSpPr>
        <p:spPr>
          <a:xfrm>
            <a:off x="9336759" y="768334"/>
            <a:ext cx="2271400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err="1"/>
              <a:t>Catalog</a:t>
            </a:r>
            <a:r>
              <a:rPr lang="it-IT" b="1" dirty="0"/>
              <a:t> Format in User </a:t>
            </a:r>
            <a:r>
              <a:rPr lang="it-IT" b="1" dirty="0" err="1"/>
              <a:t>section</a:t>
            </a:r>
            <a:endParaRPr lang="it-IT" b="1" dirty="0"/>
          </a:p>
        </p:txBody>
      </p:sp>
      <p:sp>
        <p:nvSpPr>
          <p:cNvPr id="77" name="Content Placeholder 5">
            <a:extLst>
              <a:ext uri="{FF2B5EF4-FFF2-40B4-BE49-F238E27FC236}">
                <a16:creationId xmlns:a16="http://schemas.microsoft.com/office/drawing/2014/main" id="{7E3D9AC9-CE83-83BA-BE14-9EC0640E220C}"/>
              </a:ext>
            </a:extLst>
          </p:cNvPr>
          <p:cNvSpPr txBox="1">
            <a:spLocks/>
          </p:cNvSpPr>
          <p:nvPr/>
        </p:nvSpPr>
        <p:spPr>
          <a:xfrm>
            <a:off x="0" y="1414665"/>
            <a:ext cx="3854766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Catalog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user’s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characteristics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user’s</a:t>
            </a:r>
            <a:r>
              <a:rPr lang="it-IT" sz="1600" dirty="0">
                <a:solidFill>
                  <a:schemeClr val="tx1"/>
                </a:solidFill>
              </a:rPr>
              <a:t> Agenda. 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StateControl</a:t>
            </a:r>
            <a:r>
              <a:rPr lang="it-IT" sz="1600" b="1" dirty="0">
                <a:solidFill>
                  <a:schemeClr val="tx1"/>
                </a:solidFill>
              </a:rPr>
              <a:t>: t</a:t>
            </a:r>
            <a:r>
              <a:rPr lang="it-IT" sz="1600" dirty="0">
                <a:solidFill>
                  <a:schemeClr val="tx1"/>
                </a:solidFill>
              </a:rPr>
              <a:t>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AlertSMS</a:t>
            </a:r>
            <a:r>
              <a:rPr lang="it-IT" sz="1600" dirty="0">
                <a:solidFill>
                  <a:schemeClr val="tx1"/>
                </a:solidFill>
              </a:rPr>
              <a:t>, in case </a:t>
            </a:r>
            <a:r>
              <a:rPr lang="it-IT" sz="1600" dirty="0" err="1">
                <a:solidFill>
                  <a:schemeClr val="tx1"/>
                </a:solidFill>
              </a:rPr>
              <a:t>it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may</a:t>
            </a:r>
            <a:r>
              <a:rPr lang="it-IT" sz="1600" dirty="0">
                <a:solidFill>
                  <a:schemeClr val="tx1"/>
                </a:solidFill>
              </a:rPr>
              <a:t> be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Actuator</a:t>
            </a:r>
            <a:r>
              <a:rPr lang="it-IT" sz="1600" b="1" dirty="0">
                <a:solidFill>
                  <a:schemeClr val="tx1"/>
                </a:solidFill>
              </a:rPr>
              <a:t> Control Strategy: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needed</a:t>
            </a:r>
            <a:r>
              <a:rPr lang="it-IT" sz="1600" dirty="0">
                <a:solidFill>
                  <a:schemeClr val="tx1"/>
                </a:solidFill>
              </a:rPr>
              <a:t> by the user in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specific</a:t>
            </a:r>
            <a:r>
              <a:rPr lang="it-IT" sz="1600" dirty="0">
                <a:solidFill>
                  <a:schemeClr val="tx1"/>
                </a:solidFill>
              </a:rPr>
              <a:t> day. </a:t>
            </a:r>
          </a:p>
          <a:p>
            <a:pPr algn="just"/>
            <a:endParaRPr lang="it-IT" sz="1600" b="1" dirty="0">
              <a:solidFill>
                <a:schemeClr val="tx1"/>
              </a:solidFill>
            </a:endParaRPr>
          </a:p>
          <a:p>
            <a:pPr algn="just"/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Compute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 for the users </a:t>
            </a:r>
            <a:r>
              <a:rPr lang="it-IT" sz="1600" dirty="0" err="1">
                <a:solidFill>
                  <a:schemeClr val="tx1"/>
                </a:solidFill>
              </a:rPr>
              <a:t>during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day,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characteristics</a:t>
            </a:r>
            <a:r>
              <a:rPr lang="it-IT" sz="1600" dirty="0">
                <a:solidFill>
                  <a:schemeClr val="tx1"/>
                </a:solidFill>
              </a:rPr>
              <a:t> and the personal commitments.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4167EED-0728-42D1-9CD4-4402FDF15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759" y="1441119"/>
            <a:ext cx="5299071" cy="3598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EFD652-A0A3-408B-A985-AAEADA2C04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32" b="13060"/>
          <a:stretch/>
        </p:blipFill>
        <p:spPr>
          <a:xfrm>
            <a:off x="6096000" y="5319719"/>
            <a:ext cx="2949757" cy="749387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DCA51A-D956-4E7A-AADC-D3B4E7EFA53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570879" y="4966447"/>
            <a:ext cx="0" cy="3532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8165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399</TotalTime>
  <Words>618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Smart Battery Charger</vt:lpstr>
      <vt:lpstr>General information about Smart Battery Charger application</vt:lpstr>
      <vt:lpstr>Communication paradigms used</vt:lpstr>
      <vt:lpstr>Use Case Diagram - proposal</vt:lpstr>
      <vt:lpstr>Use Case Diagram - update</vt:lpstr>
      <vt:lpstr>Catalog</vt:lpstr>
      <vt:lpstr>Device Connectors</vt:lpstr>
      <vt:lpstr>Battery Charger System Control </vt:lpstr>
      <vt:lpstr>Agenda Control Strategy  Compute the percentage of battery necessary to the specific user each day, according to the Agenda information.</vt:lpstr>
      <vt:lpstr>State Control</vt:lpstr>
      <vt:lpstr>Data Analisys &amp; ThingSpeak</vt:lpstr>
      <vt:lpstr>Node-red</vt:lpstr>
      <vt:lpstr>Telegram Bot </vt:lpstr>
      <vt:lpstr>Telegram Bot </vt:lpstr>
      <vt:lpstr>Telegram Bot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Battery Charger</dc:title>
  <dc:creator>Geraci  Anna</dc:creator>
  <cp:lastModifiedBy>Anna Geraci</cp:lastModifiedBy>
  <cp:revision>17</cp:revision>
  <dcterms:created xsi:type="dcterms:W3CDTF">2023-05-14T18:09:48Z</dcterms:created>
  <dcterms:modified xsi:type="dcterms:W3CDTF">2023-05-18T10:20:02Z</dcterms:modified>
</cp:coreProperties>
</file>