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6DE"/>
    <a:srgbClr val="9F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3B471B-58CF-96D9-D5ED-F7A9330D0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74F097-5E47-6A9C-F642-EFC9A58BE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639F63-52D0-4529-6947-7481110C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F05-24D1-460B-8DB5-340FCEE078A9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8509A0-73A3-3409-111D-96921A14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DA1FF2-D9F5-52B3-3322-DD8ADC4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6878-C8B5-4865-B0E6-C5F4C9F38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8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9A677F-9303-AAC4-2BDC-158241E2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B7FE3F-D6B5-8FB5-8957-DB9094D14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645845-600D-39FF-8ACC-5CE958FF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F05-24D1-460B-8DB5-340FCEE078A9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38E1FA-50C6-A1B8-039F-2DC4041F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1E1873-D83F-5E55-310B-0D8D6E12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6878-C8B5-4865-B0E6-C5F4C9F38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48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C5FD46A-9B42-780C-6DF8-5DC1D6679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675C2F7-90CE-041E-45D0-0CD09324B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18D301-A12F-3108-32AC-778F0750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F05-24D1-460B-8DB5-340FCEE078A9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7651BC-F365-575D-4E4B-15528EEA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31B769-DA24-EB74-FC9D-DB1FD389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6878-C8B5-4865-B0E6-C5F4C9F38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2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BF3CC2-942D-3E91-EDE3-95C70A3C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A4CB12-4CD3-2524-E33F-F16651EE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51568E-889E-A000-EFB9-431EC280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F05-24D1-460B-8DB5-340FCEE078A9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913838-CE0D-3FBC-EDEB-CD07C4FE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B13BD4-6F2E-C9EE-E330-EE924F75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6878-C8B5-4865-B0E6-C5F4C9F38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52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53104C-7F4A-A988-DFC1-89115B53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31B3DDA-73ED-39E0-DBD4-2EA29DD0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282647-E64A-FC85-90EC-FD173409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F05-24D1-460B-8DB5-340FCEE078A9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AD675C-BAB8-70B5-5D88-A63F8FAB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E5B139-B973-9865-013B-CC1B96C5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6878-C8B5-4865-B0E6-C5F4C9F38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306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939DFA-CC74-1C01-9CE3-D77442E0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AEA883-DBFC-705B-A7C2-2C094539F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9B6DE82-21CA-EA85-CB08-F46AD6189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C5D18B-693B-2FBD-EE56-1BBE72AB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F05-24D1-460B-8DB5-340FCEE078A9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4A4DF6-7DC9-0072-3E69-89C5541E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73B901-4AB9-EA74-3B72-6FE0A939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6878-C8B5-4865-B0E6-C5F4C9F38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07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C55B96-FAAA-2673-6020-4660A8DE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CB8F994-CBA2-2C50-6836-4CE860D0D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F66D84-0997-EC37-3B13-4FAA48FB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F5D2978-EE8A-CE4C-8F49-291CD6C11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2A0E29E-C7ED-526D-9A84-42E2A1BFC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1FC67D1-EA97-EDDC-7D56-0394DB32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F05-24D1-460B-8DB5-340FCEE078A9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11A670F-3FC5-0CF4-630A-72FD563B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4E3C8A7-FBC6-232D-B7C4-67A888F6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6878-C8B5-4865-B0E6-C5F4C9F38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01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908B9E-3045-7DF6-EB59-14404C74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7421A01-81FE-41E0-7441-73B4892F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F05-24D1-460B-8DB5-340FCEE078A9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E461962-75FD-0C08-C572-29503CD8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DF0E51-D748-5A52-25C3-4905A4D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6878-C8B5-4865-B0E6-C5F4C9F38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81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DD17C77-1F9B-1FA9-7DFD-B2A00B19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F05-24D1-460B-8DB5-340FCEE078A9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D4D5D7A-A558-7426-8A73-2A5E918D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624BFB9-2A64-69B7-C5AA-3B71EC8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6878-C8B5-4865-B0E6-C5F4C9F38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64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40220-394E-D01B-7D10-1FB819C8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20C06D-DF6F-0FD4-A70E-EDDBAA2C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08BBEF1-1C93-CB8C-E288-A1073F57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7D09BA2-6114-3E62-BB15-7F24803F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F05-24D1-460B-8DB5-340FCEE078A9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E8CF1F-F532-E9E9-2AE9-478D0216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A1EC7EC-22AC-89E8-979E-7528AF79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6878-C8B5-4865-B0E6-C5F4C9F38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9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C234BF-4947-AFC0-B73A-CD095107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732A33E-74B0-11B1-63C5-1F7FB9CE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9449AA-A349-EA9D-1BDD-C5B1C6D25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658055-3FFB-F0B3-D140-2CEA85B2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F05-24D1-460B-8DB5-340FCEE078A9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E1D0CD-32B2-67DB-740B-05A2B667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ACC174-BE14-01FE-2684-2A9BC379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6878-C8B5-4865-B0E6-C5F4C9F38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76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0947EEF-E246-89D2-AEA0-F2E73CF3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0BA1251-10E3-3854-C025-977429C2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B0F59B-70BB-A841-DC62-72C366029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BF05-24D1-460B-8DB5-340FCEE078A9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6B341E-F799-224B-B8F1-8B7E2734C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91F506-F07F-8208-DD9A-D1110D9EF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6878-C8B5-4865-B0E6-C5F4C9F38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96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Web of wires connecting pins">
            <a:extLst>
              <a:ext uri="{FF2B5EF4-FFF2-40B4-BE49-F238E27FC236}">
                <a16:creationId xmlns:a16="http://schemas.microsoft.com/office/drawing/2014/main" id="{B3A4AF2F-75A8-0194-F6FF-ABB82776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7" b="121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D796AC2-DE5E-6E4F-F2CA-44A842678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Friend recommendation with graph neural networks</a:t>
            </a:r>
            <a:endParaRPr lang="hu-HU" sz="52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5C3E6E-A7D7-C99E-6B02-9A80439BA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Gergály Anna (WWPD4V), Mészáros Péter (RBNJB7)</a:t>
            </a:r>
          </a:p>
        </p:txBody>
      </p:sp>
    </p:spTree>
    <p:extLst>
      <p:ext uri="{BB962C8B-B14F-4D97-AF65-F5344CB8AC3E}">
        <p14:creationId xmlns:p14="http://schemas.microsoft.com/office/powerpoint/2010/main" val="31054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267DCA-C856-5E49-8238-9A23C7A5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Záró gondolatok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E2F709-500D-3997-1E8D-2C6F3B63C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GCN alapú megoldás barátok ajánlására több adathalmazon, többféle komplex adatelőkészítési módszerrel</a:t>
            </a:r>
          </a:p>
          <a:p>
            <a:r>
              <a:rPr lang="hu-HU"/>
              <a:t>Továbbfejlesztési ötletek</a:t>
            </a:r>
          </a:p>
          <a:p>
            <a:pPr lvl="1"/>
            <a:r>
              <a:rPr lang="hu-HU"/>
              <a:t>Más architektúra, más GNN réteg</a:t>
            </a:r>
          </a:p>
          <a:p>
            <a:pPr lvl="1"/>
            <a:r>
              <a:rPr lang="hu-HU"/>
              <a:t>Továbbfejlesztett adatelőkészítés</a:t>
            </a:r>
          </a:p>
          <a:p>
            <a:pPr lvl="1"/>
            <a:r>
              <a:rPr lang="hu-HU"/>
              <a:t>Újabb metrikák: top-n javaslat helyessége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78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BD1371F-8665-465A-BE2D-73CC149E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hu-HU" sz="5400"/>
              <a:t>A projekt célja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0D90C0-8768-23CE-F394-4F91C75B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hu-HU" sz="2200"/>
              <a:t>Közösségi háló alapján egy kiválasztott felhasználó számára új barát/ismerős ajánlása</a:t>
            </a:r>
          </a:p>
          <a:p>
            <a:r>
              <a:rPr lang="hu-HU" sz="2200"/>
              <a:t>Gráf alapú adatok felhasználása</a:t>
            </a:r>
          </a:p>
          <a:p>
            <a:r>
              <a:rPr lang="hu-HU" sz="2200"/>
              <a:t>Gráf neurális hálók (GNN) használata</a:t>
            </a:r>
          </a:p>
          <a:p>
            <a:r>
              <a:rPr lang="hu-HU" sz="2200"/>
              <a:t>Ajánló rendszerek megismerése</a:t>
            </a:r>
          </a:p>
        </p:txBody>
      </p:sp>
      <p:pic>
        <p:nvPicPr>
          <p:cNvPr id="6" name="Kép 5" descr="A képen diagram, kör, sor látható&#10;&#10;Automatikusan generált leírás">
            <a:extLst>
              <a:ext uri="{FF2B5EF4-FFF2-40B4-BE49-F238E27FC236}">
                <a16:creationId xmlns:a16="http://schemas.microsoft.com/office/drawing/2014/main" id="{3017C32B-7F84-DE48-8DD3-0CA2D7788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4"/>
          <a:stretch/>
        </p:blipFill>
        <p:spPr>
          <a:xfrm>
            <a:off x="5605030" y="2391156"/>
            <a:ext cx="5943692" cy="3001565"/>
          </a:xfrm>
          <a:prstGeom prst="rect">
            <a:avLst/>
          </a:prstGeom>
        </p:spPr>
      </p:pic>
      <p:sp>
        <p:nvSpPr>
          <p:cNvPr id="19" name="Téglalap 18">
            <a:extLst>
              <a:ext uri="{FF2B5EF4-FFF2-40B4-BE49-F238E27FC236}">
                <a16:creationId xmlns:a16="http://schemas.microsoft.com/office/drawing/2014/main" id="{AED541D2-2E53-F9F1-3939-5D14E3E02957}"/>
              </a:ext>
            </a:extLst>
          </p:cNvPr>
          <p:cNvSpPr/>
          <p:nvPr/>
        </p:nvSpPr>
        <p:spPr>
          <a:xfrm>
            <a:off x="373224" y="2052735"/>
            <a:ext cx="4292082" cy="608169"/>
          </a:xfrm>
          <a:prstGeom prst="rect">
            <a:avLst/>
          </a:prstGeom>
          <a:solidFill>
            <a:srgbClr val="C4D6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740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80037-874C-7017-4A2F-5D589E1D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F7C7A1-644E-E7D7-D001-3E68FFEA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0045" cy="436545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3 különálló </a:t>
            </a:r>
            <a:r>
              <a:rPr lang="hu-HU" dirty="0" err="1"/>
              <a:t>dataset</a:t>
            </a:r>
            <a:r>
              <a:rPr lang="hu-HU" dirty="0"/>
              <a:t>: Facebook, Google+, </a:t>
            </a:r>
            <a:r>
              <a:rPr lang="hu-HU" dirty="0" err="1"/>
              <a:t>Twitter</a:t>
            </a:r>
            <a:endParaRPr lang="hu-HU" dirty="0"/>
          </a:p>
          <a:p>
            <a:r>
              <a:rPr lang="hu-HU" dirty="0"/>
              <a:t>Irányítatlan és irányított</a:t>
            </a:r>
          </a:p>
          <a:p>
            <a:r>
              <a:rPr lang="hu-HU" dirty="0"/>
              <a:t>Minden </a:t>
            </a:r>
            <a:r>
              <a:rPr lang="hu-HU" dirty="0" err="1"/>
              <a:t>dataset</a:t>
            </a:r>
            <a:r>
              <a:rPr lang="hu-HU" dirty="0"/>
              <a:t> több gráfot tartalmaz</a:t>
            </a:r>
          </a:p>
          <a:p>
            <a:r>
              <a:rPr lang="hu-HU" dirty="0"/>
              <a:t>Átlagosan néhány száz csúcs gráfonként</a:t>
            </a:r>
          </a:p>
          <a:p>
            <a:r>
              <a:rPr lang="hu-HU" dirty="0"/>
              <a:t>EGO-</a:t>
            </a:r>
            <a:r>
              <a:rPr lang="hu-HU" dirty="0" err="1"/>
              <a:t>network</a:t>
            </a:r>
            <a:endParaRPr lang="hu-HU" dirty="0"/>
          </a:p>
          <a:p>
            <a:r>
              <a:rPr lang="hu-HU" dirty="0"/>
              <a:t>Sok-dimenziós </a:t>
            </a:r>
            <a:r>
              <a:rPr lang="hu-HU" dirty="0" err="1"/>
              <a:t>feature</a:t>
            </a:r>
            <a:r>
              <a:rPr lang="hu-HU" dirty="0"/>
              <a:t> vektorok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6CE49A2-A5EA-7D61-CC1B-25F86B2A6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81" y="1350101"/>
            <a:ext cx="6035052" cy="4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0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87CC77-33F5-1216-CBE3-FBDBB97C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Megvizsgált előzmények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20A34D-713A-2DDE-EFAA-6E9C3D20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Learning to Discover Social Circles in Ego Networks</a:t>
            </a:r>
            <a:endParaRPr lang="hu-HU" dirty="0">
              <a:effectLst/>
            </a:endParaRPr>
          </a:p>
          <a:p>
            <a:pPr lvl="1"/>
            <a:r>
              <a:rPr lang="hu-HU" dirty="0"/>
              <a:t>Ugyanazon az adathalmazon, csoportok megtalálása</a:t>
            </a:r>
          </a:p>
          <a:p>
            <a:pPr lvl="1"/>
            <a:r>
              <a:rPr lang="hu-HU" dirty="0"/>
              <a:t>Dimenzió csökkentő technikák</a:t>
            </a:r>
          </a:p>
          <a:p>
            <a:r>
              <a:rPr lang="en-US" dirty="0">
                <a:effectLst/>
              </a:rPr>
              <a:t>Semi-Supervised Classification with Graph Convolutional Networks</a:t>
            </a:r>
            <a:endParaRPr lang="hu-HU" dirty="0">
              <a:effectLst/>
            </a:endParaRPr>
          </a:p>
          <a:p>
            <a:pPr lvl="1"/>
            <a:r>
              <a:rPr lang="hu-HU" dirty="0"/>
              <a:t>GCN rétegek használata</a:t>
            </a:r>
          </a:p>
          <a:p>
            <a:r>
              <a:rPr lang="en-US" dirty="0">
                <a:effectLst/>
              </a:rPr>
              <a:t>Graph: Train, valid, and test dataset split for link prediction</a:t>
            </a:r>
            <a:endParaRPr lang="hu-HU" dirty="0">
              <a:effectLst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00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434442-195B-59BE-7C42-8E5E0FE4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pipeline és modell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135349-F357-3367-9E1E-1BC60F438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Adatok beolvasása, dimenziócsökkentő technológiák</a:t>
            </a:r>
          </a:p>
          <a:p>
            <a:pPr lvl="1"/>
            <a:r>
              <a:rPr lang="hu-HU"/>
              <a:t>EGO-difference, PCA, clustering</a:t>
            </a:r>
          </a:p>
          <a:p>
            <a:r>
              <a:rPr lang="hu-HU"/>
              <a:t>Adat előkészítés</a:t>
            </a:r>
          </a:p>
          <a:p>
            <a:pPr lvl="1"/>
            <a:r>
              <a:rPr lang="hu-HU"/>
              <a:t>Normalizálás</a:t>
            </a:r>
          </a:p>
          <a:p>
            <a:pPr lvl="1"/>
            <a:r>
              <a:rPr lang="hu-HU"/>
              <a:t>RandomLinkSplit: negatív sampling, külön message passing és supervision élek</a:t>
            </a:r>
          </a:p>
          <a:p>
            <a:pPr lvl="1"/>
            <a:r>
              <a:rPr lang="hu-HU"/>
              <a:t>Gráf szinten szétválasztott train-test-val split</a:t>
            </a:r>
          </a:p>
          <a:p>
            <a:r>
              <a:rPr lang="hu-HU"/>
              <a:t>Modell</a:t>
            </a:r>
          </a:p>
          <a:p>
            <a:pPr lvl="1"/>
            <a:r>
              <a:rPr lang="hu-HU"/>
              <a:t>GCN, ReLU, dropout, fully connected layers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151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AFD3A9-1EA1-C137-7716-2094FDF3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Architektúra</a:t>
            </a:r>
          </a:p>
        </p:txBody>
      </p:sp>
      <p:pic>
        <p:nvPicPr>
          <p:cNvPr id="5" name="Tartalom helye 4" descr="A képen diagram, szöveg, vázlat, képernyőkép látható&#10;&#10;Automatikusan generált leírás">
            <a:extLst>
              <a:ext uri="{FF2B5EF4-FFF2-40B4-BE49-F238E27FC236}">
                <a16:creationId xmlns:a16="http://schemas.microsoft.com/office/drawing/2014/main" id="{C85213A6-8EC3-EA49-31DF-167BB956B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91" y="1825625"/>
            <a:ext cx="7778017" cy="4351338"/>
          </a:xfrm>
        </p:spPr>
      </p:pic>
    </p:spTree>
    <p:extLst>
      <p:ext uri="{BB962C8B-B14F-4D97-AF65-F5344CB8AC3E}">
        <p14:creationId xmlns:p14="http://schemas.microsoft.com/office/powerpoint/2010/main" val="182714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3A49DE7-48F0-156E-B10A-9EB9C818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hu-HU" sz="4800"/>
              <a:t>Tanítás, kiértékelés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E2A398-C611-FCB1-F612-B6D1089B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hu-HU" sz="1700" dirty="0" err="1"/>
              <a:t>WandB</a:t>
            </a:r>
            <a:r>
              <a:rPr lang="hu-HU" sz="1700" dirty="0"/>
              <a:t> integrációval </a:t>
            </a:r>
            <a:r>
              <a:rPr lang="hu-HU" sz="1700" dirty="0" err="1"/>
              <a:t>hiperparaméter</a:t>
            </a:r>
            <a:r>
              <a:rPr lang="hu-HU" sz="1700" dirty="0"/>
              <a:t> optimalizálás</a:t>
            </a:r>
          </a:p>
          <a:p>
            <a:r>
              <a:rPr lang="hu-HU" sz="1700" dirty="0" err="1"/>
              <a:t>Early</a:t>
            </a:r>
            <a:r>
              <a:rPr lang="hu-HU" sz="1700" dirty="0"/>
              <a:t> </a:t>
            </a:r>
            <a:r>
              <a:rPr lang="hu-HU" sz="1700" dirty="0" err="1"/>
              <a:t>stopping</a:t>
            </a:r>
            <a:r>
              <a:rPr lang="hu-HU" sz="1700" dirty="0"/>
              <a:t> </a:t>
            </a:r>
            <a:r>
              <a:rPr lang="hu-HU" sz="1700" dirty="0" err="1"/>
              <a:t>patience</a:t>
            </a:r>
            <a:r>
              <a:rPr lang="hu-HU" sz="1700" dirty="0"/>
              <a:t>-el</a:t>
            </a:r>
          </a:p>
          <a:p>
            <a:r>
              <a:rPr lang="hu-HU" sz="1700" dirty="0"/>
              <a:t>Logisztikus regresszió alapú </a:t>
            </a:r>
            <a:r>
              <a:rPr lang="hu-HU" sz="1700" dirty="0" err="1"/>
              <a:t>baseline</a:t>
            </a:r>
            <a:endParaRPr lang="hu-HU" sz="1700" dirty="0"/>
          </a:p>
          <a:p>
            <a:r>
              <a:rPr lang="hu-HU" sz="1700" dirty="0" err="1"/>
              <a:t>Accuracy</a:t>
            </a:r>
            <a:r>
              <a:rPr lang="hu-HU" sz="1700" dirty="0"/>
              <a:t>, </a:t>
            </a:r>
            <a:r>
              <a:rPr lang="hu-HU" sz="1700" dirty="0" err="1"/>
              <a:t>precision</a:t>
            </a:r>
            <a:r>
              <a:rPr lang="hu-HU" sz="1700" dirty="0"/>
              <a:t>, </a:t>
            </a:r>
            <a:r>
              <a:rPr lang="hu-HU" sz="1700" dirty="0" err="1"/>
              <a:t>recall</a:t>
            </a:r>
            <a:r>
              <a:rPr lang="hu-HU" sz="1700" dirty="0"/>
              <a:t> </a:t>
            </a:r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C93086F4-C192-76EC-38FB-2EBD3C582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68" y="2290936"/>
            <a:ext cx="8701872" cy="395935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C1464A96-534F-5DF8-81C9-A32F7D94D79D}"/>
              </a:ext>
            </a:extLst>
          </p:cNvPr>
          <p:cNvSpPr/>
          <p:nvPr/>
        </p:nvSpPr>
        <p:spPr>
          <a:xfrm>
            <a:off x="4133461" y="242596"/>
            <a:ext cx="363894" cy="2048340"/>
          </a:xfrm>
          <a:prstGeom prst="rect">
            <a:avLst/>
          </a:prstGeom>
          <a:solidFill>
            <a:srgbClr val="C4D6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05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491489-4D78-176A-E8D7-36A4583A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</a:p>
        </p:txBody>
      </p:sp>
      <p:pic>
        <p:nvPicPr>
          <p:cNvPr id="5" name="Tartalom helye 4" descr="A képen szöveg, képernyőkép, diagram, Betűtípus látható&#10;&#10;Automatikusan generált leírás">
            <a:extLst>
              <a:ext uri="{FF2B5EF4-FFF2-40B4-BE49-F238E27FC236}">
                <a16:creationId xmlns:a16="http://schemas.microsoft.com/office/drawing/2014/main" id="{35F62F9D-8DF2-6D18-CAAF-F8B749FF3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26" y="2189703"/>
            <a:ext cx="4828042" cy="3822200"/>
          </a:xfrm>
        </p:spPr>
      </p:pic>
      <p:pic>
        <p:nvPicPr>
          <p:cNvPr id="7" name="Kép 6" descr="A képen szöveg, sor, képernyőkép, diagram látható&#10;&#10;Automatikusan generált leírás">
            <a:extLst>
              <a:ext uri="{FF2B5EF4-FFF2-40B4-BE49-F238E27FC236}">
                <a16:creationId xmlns:a16="http://schemas.microsoft.com/office/drawing/2014/main" id="{6DA7E9E9-0DC8-84CA-43A2-CDF67FDF5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7" y="182226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6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D1BF1C-E690-1731-179F-D8E1DBE7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Gradio</a:t>
            </a:r>
            <a:r>
              <a:rPr lang="hu-HU" dirty="0"/>
              <a:t> alapú UI</a:t>
            </a:r>
          </a:p>
        </p:txBody>
      </p:sp>
      <p:pic>
        <p:nvPicPr>
          <p:cNvPr id="5" name="Tartalom helye 4" descr="A képen képernyőkép, diagram látható&#10;&#10;Automatikusan generált leírás">
            <a:extLst>
              <a:ext uri="{FF2B5EF4-FFF2-40B4-BE49-F238E27FC236}">
                <a16:creationId xmlns:a16="http://schemas.microsoft.com/office/drawing/2014/main" id="{4E58F789-5C3A-BCD2-B438-BCEA0F71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8" y="1492898"/>
            <a:ext cx="10059413" cy="4999977"/>
          </a:xfrm>
        </p:spPr>
      </p:pic>
    </p:spTree>
    <p:extLst>
      <p:ext uri="{BB962C8B-B14F-4D97-AF65-F5344CB8AC3E}">
        <p14:creationId xmlns:p14="http://schemas.microsoft.com/office/powerpoint/2010/main" val="120266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211</Words>
  <Application>Microsoft Office PowerPoint</Application>
  <PresentationFormat>Szélesvásznú</PresentationFormat>
  <Paragraphs>44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Office-téma</vt:lpstr>
      <vt:lpstr>Friend recommendation with graph neural networks</vt:lpstr>
      <vt:lpstr>A projekt célja</vt:lpstr>
      <vt:lpstr>A dataset</vt:lpstr>
      <vt:lpstr>Megvizsgált előzmények</vt:lpstr>
      <vt:lpstr>A pipeline és modell</vt:lpstr>
      <vt:lpstr>Architektúra</vt:lpstr>
      <vt:lpstr>Tanítás, kiértékelés</vt:lpstr>
      <vt:lpstr>Eredmények</vt:lpstr>
      <vt:lpstr>Gradio alapú UI</vt:lpstr>
      <vt:lpstr>Záró gondolatok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 recommendation with graph neural networks</dc:title>
  <dc:creator>Gergály Anna</dc:creator>
  <cp:lastModifiedBy>Gergály Anna</cp:lastModifiedBy>
  <cp:revision>2</cp:revision>
  <dcterms:created xsi:type="dcterms:W3CDTF">2023-12-17T11:24:52Z</dcterms:created>
  <dcterms:modified xsi:type="dcterms:W3CDTF">2023-12-17T13:08:56Z</dcterms:modified>
</cp:coreProperties>
</file>