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5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FC1C4-60DA-4C00-ACA4-1284BD9EB84B}" type="datetimeFigureOut">
              <a:rPr lang="en-US" smtClean="0"/>
              <a:t>2020-03-17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E94CBA-F692-4339-8AB5-9A4703A16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74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6E8C30-11B7-4C79-B1AE-D3381E2398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1A3AE9D-E385-40EB-AA6D-AFF9392B4F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99E7267-955F-417C-A04F-70F2C76C42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968E13-19D9-4506-87E8-02F165A3FC84}" type="datetime1">
              <a:rPr lang="it-IT" smtClean="0"/>
              <a:pPr/>
              <a:t>17/03/2020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76C565F-8636-4F0E-9812-4648D1A06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4"/>
            <a:ext cx="41148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E349E29-FE52-4554-B7AE-0E3992B0D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7F3E2E-F2F5-4197-BE9C-0800CF3ADA08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424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E772F7-23BA-4689-BFB7-6E11FC159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055FC44-5D7D-4AD4-99D3-BE00EC7CC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C884CEE-3D0B-47E5-ADA1-9A9A77862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D229-3632-48B9-AB43-C664B492B9FA}" type="datetime1">
              <a:rPr lang="it-IT" smtClean="0"/>
              <a:t>17/03/2020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1830DEF-F123-437F-B6DE-345D609AC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35C669F-146A-4D49-8A59-A6FA3DBA2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F3E2E-F2F5-4197-BE9C-0800CF3ADA0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4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8574DC4-3896-45BA-A0C9-D93895D00E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A9288A2-36B8-434C-B459-C9CFE5EF4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37CB0D5-B905-409F-9A00-D83C05804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8C9C6-6A59-4190-AB15-69370728C3F1}" type="datetime1">
              <a:rPr lang="it-IT" smtClean="0"/>
              <a:t>17/03/2020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94104F7-7448-42D0-917A-0B0C52ECA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A8EBFDA-879E-4156-BE78-1F557F9B0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F3E2E-F2F5-4197-BE9C-0800CF3ADA0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3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ECD0F6-54BA-41C4-A1B5-4D5662DE6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4917760-F803-4A8E-8D71-370C2B86A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F955CD5-4EF1-4038-8524-049181011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FE1C0-1F55-4868-9D8E-E07167E5CB26}" type="datetime1">
              <a:rPr lang="it-IT" smtClean="0"/>
              <a:t>17/03/2020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9C84477-57E4-436A-A291-2A1E0025A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0F867C5-324C-4FF4-8E02-22947F459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F3E2E-F2F5-4197-BE9C-0800CF3ADA0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79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277ED6-54EA-4368-96F9-201B3BC8A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B681-58A7-44BB-BED2-0B86918C407F}" type="datetime1">
              <a:rPr lang="it-IT" smtClean="0"/>
              <a:t>17/03/2020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4D07F08-E4C9-4DAA-A27B-436B31D39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F51EF84-EF7F-412E-BDE3-99EC1EAB9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F3E2E-F2F5-4197-BE9C-0800CF3ADA08}" type="slidenum">
              <a:rPr lang="en-US" smtClean="0"/>
              <a:t>‹N›</a:t>
            </a:fld>
            <a:endParaRPr lang="en-US"/>
          </a:p>
        </p:txBody>
      </p:sp>
      <p:pic>
        <p:nvPicPr>
          <p:cNvPr id="7" name="Immagine 6" descr="Risultati immagini per simbolo universitÃ  di torino">
            <a:extLst>
              <a:ext uri="{FF2B5EF4-FFF2-40B4-BE49-F238E27FC236}">
                <a16:creationId xmlns:a16="http://schemas.microsoft.com/office/drawing/2014/main" id="{533FF887-636A-494E-8D60-0571BDCB555E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4594" y="136525"/>
            <a:ext cx="1013460" cy="10134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3386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A0AA06-1672-4720-BA40-B6885A0D8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AAFD70D-D7AE-4F7A-8745-C3731E3A62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E595F4F-8ABE-452E-AB37-5EC3B591C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1470F5E-AA12-4B93-84E6-0F3B8C4F8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BA4B9-C26D-45F8-886C-2A52F39141C1}" type="datetime1">
              <a:rPr lang="it-IT" smtClean="0"/>
              <a:t>17/03/2020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2956F6D-98F8-473A-8B6F-E402DCFB7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362297E-7987-4E31-9CAD-E790408F2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F3E2E-F2F5-4197-BE9C-0800CF3ADA0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0E9BAA-ACBB-4DC0-94A4-090410341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7DF4ADF-17A1-42F4-8E49-2FC1FCD9A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94ACA46-C238-47C3-8C0F-EF912D13F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4598CAF-4C79-4BF2-9648-989E7CEE6C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F4E01FD-F8F9-49EB-A3D2-12A7B8FC23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58A6EEC-71DC-41E4-8829-6E0AE9CD1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BAF89-78FE-4DF0-9F37-EF49EF3BD6E2}" type="datetime1">
              <a:rPr lang="it-IT" smtClean="0"/>
              <a:t>17/03/2020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C1B81ED-0107-4D74-A693-B1B765305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4D1B1A7-3EF2-430F-A828-37280F504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F3E2E-F2F5-4197-BE9C-0800CF3ADA0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57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17C533-A843-4466-A79E-C6843C1CB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D57FF1C-9065-4021-8557-DF22B4B3D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0689-1335-47BC-88F7-9EBEC7C09F6A}" type="datetime1">
              <a:rPr lang="it-IT" smtClean="0"/>
              <a:t>17/03/2020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ED8AA0C-8D27-4D0B-AF66-119FD19AF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7A5007C-07F5-4A1E-B02E-4FB3C7ED1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F3E2E-F2F5-4197-BE9C-0800CF3ADA0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415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76F1452-C79F-48B0-B46C-05B9583D9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7581E-3F91-44D0-807D-8098F67DAB28}" type="datetime1">
              <a:rPr lang="it-IT" smtClean="0"/>
              <a:t>17/03/2020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B24874C-43B2-475E-8C8C-F010D0E30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07C4E83-9F6B-49F1-8207-465AAFD1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F3E2E-F2F5-4197-BE9C-0800CF3ADA0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87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42E630-2931-464D-BFEA-C282E49A2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8959F71-41E9-442A-A6B1-683DAA09D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6135FEB-85E8-4112-9F88-143DD68E1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E73684F-32E5-40B0-A4C6-058C76609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59DC4-3DBA-49A6-8325-61623BB5231D}" type="datetime1">
              <a:rPr lang="it-IT" smtClean="0"/>
              <a:t>17/03/2020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FC7BCD0-2F20-4ED8-AF6E-5E99DD6AA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09013DC-6BE6-4D9C-8965-1E0555FE6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F3E2E-F2F5-4197-BE9C-0800CF3ADA0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416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7C88A0-A0FD-46F8-80BA-62EEBDE7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D0B4E2D-64D2-4A80-B84D-8209B0D8A8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D30A6DA-B328-408C-9D54-B6AD528C2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0F579FA-6E6E-4CC0-9693-DF717A7CC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233D2-EBE0-4E01-8BCA-84643B90658E}" type="datetime1">
              <a:rPr lang="it-IT" smtClean="0"/>
              <a:t>17/03/2020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A05C3BC-5AE3-42A9-8388-E6C5ED371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4BCC86A-0758-41C2-8B87-3F7CFDDB4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F3E2E-F2F5-4197-BE9C-0800CF3ADA0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2C8313D-9B0F-40D9-99E8-D56A69468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139E200-0759-4A16-AD8C-F9FEB8902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148DEC6-D739-4CE1-9AC1-45F00C87DD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2AE40-8880-45E6-85A9-6CF7679E48F6}" type="datetime1">
              <a:rPr lang="it-IT" smtClean="0"/>
              <a:t>17/03/2020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BC504A7-869E-420B-816D-8B0F558AE7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AF39D79-92A2-4EBC-BF7F-A29CA42D7B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F3E2E-F2F5-4197-BE9C-0800CF3ADA0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845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Risultati immagini per simbolo universitÃ  di torino">
            <a:extLst>
              <a:ext uri="{FF2B5EF4-FFF2-40B4-BE49-F238E27FC236}">
                <a16:creationId xmlns:a16="http://schemas.microsoft.com/office/drawing/2014/main" id="{56159225-601D-40BF-8328-723DD88339D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272" y="292193"/>
            <a:ext cx="1013460" cy="101346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C7371C0-502D-4AED-9610-16B41EAE3075}"/>
              </a:ext>
            </a:extLst>
          </p:cNvPr>
          <p:cNvSpPr txBox="1"/>
          <p:nvPr/>
        </p:nvSpPr>
        <p:spPr>
          <a:xfrm>
            <a:off x="1263193" y="1329181"/>
            <a:ext cx="9719035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80340" algn="ctr">
              <a:spcBef>
                <a:spcPts val="600"/>
              </a:spcBef>
            </a:pPr>
            <a:r>
              <a:rPr lang="it-IT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UNIVERSITA’ DEGLI STUDI DI TORINO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ctr">
              <a:spcBef>
                <a:spcPts val="600"/>
              </a:spcBef>
            </a:pPr>
            <a:r>
              <a:rPr lang="it-I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Dipartimento di Informatica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ctr">
              <a:spcBef>
                <a:spcPts val="600"/>
              </a:spcBef>
            </a:pPr>
            <a:r>
              <a:rPr lang="it-I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Corso di Programmazione III aa 2019/2020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ctr">
              <a:spcBef>
                <a:spcPts val="600"/>
              </a:spcBef>
            </a:pPr>
            <a:r>
              <a:rPr lang="it-I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ctr">
              <a:spcBef>
                <a:spcPts val="600"/>
              </a:spcBef>
            </a:pPr>
            <a:r>
              <a:rPr lang="it-IT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Elaborato finale del Laboratorio di Programmazione III</a:t>
            </a:r>
          </a:p>
          <a:p>
            <a:pPr indent="180340" algn="ctr">
              <a:spcBef>
                <a:spcPts val="600"/>
              </a:spcBef>
            </a:pPr>
            <a:r>
              <a:rPr lang="it-IT" sz="20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Realizzazione di un Client-Server di posta elettronica</a:t>
            </a:r>
          </a:p>
          <a:p>
            <a:pPr indent="180340" algn="ctr">
              <a:spcBef>
                <a:spcPts val="600"/>
              </a:spcBef>
            </a:pPr>
            <a:endParaRPr lang="it-IT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ctr">
              <a:spcBef>
                <a:spcPts val="600"/>
              </a:spcBef>
            </a:pPr>
            <a:endParaRPr lang="it-IT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ctr">
              <a:spcBef>
                <a:spcPts val="600"/>
              </a:spcBef>
            </a:pPr>
            <a:endParaRPr lang="it-IT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ctr">
              <a:spcBef>
                <a:spcPts val="600"/>
              </a:spcBef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ctr">
              <a:spcBef>
                <a:spcPts val="600"/>
              </a:spcBef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ctr">
              <a:spcBef>
                <a:spcPts val="600"/>
              </a:spcBef>
            </a:pP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Autore: Annalisa Sabatelli     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ctr">
              <a:spcBef>
                <a:spcPts val="600"/>
              </a:spcBef>
            </a:pPr>
            <a:r>
              <a:rPr lang="it-IT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Matr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866879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575C6A5-3383-42AD-9270-E07B46761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BF23-E6F1-4B5E-8CBB-C192D8A93497}" type="datetime1">
              <a:rPr lang="it-IT" smtClean="0"/>
              <a:t>17/03/2020</a:t>
            </a:fld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354803-07D6-4478-BFED-EF4545256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F3E2E-F2F5-4197-BE9C-0800CF3ADA08}" type="slidenum">
              <a:rPr lang="en-US" smtClean="0"/>
              <a:t>1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DFD9CC2-9700-496D-8EC7-164214B23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724" y="3899115"/>
            <a:ext cx="1330552" cy="1091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847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91B70AD-DCFE-476F-AAF9-23F50187D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52CC-24D8-45D9-9E51-8A987CE335E5}" type="datetime1">
              <a:rPr lang="it-IT" smtClean="0"/>
              <a:t>17/03/2020</a:t>
            </a:fld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28E979D-7FA6-4534-BF82-94DCA6F8D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F3E2E-F2F5-4197-BE9C-0800CF3ADA08}" type="slidenum">
              <a:rPr lang="en-US" smtClean="0"/>
              <a:t>2</a:t>
            </a:fld>
            <a:endParaRPr lang="en-US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4516AA2-BB73-4CA4-BFC3-18700E128C99}"/>
              </a:ext>
            </a:extLst>
          </p:cNvPr>
          <p:cNvSpPr txBox="1"/>
          <p:nvPr/>
        </p:nvSpPr>
        <p:spPr>
          <a:xfrm>
            <a:off x="105265" y="133877"/>
            <a:ext cx="1198146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Realizzazione di un Client-Server di posta elettronica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110E3B6F-9681-42A3-AA37-322152DE41DB}"/>
              </a:ext>
            </a:extLst>
          </p:cNvPr>
          <p:cNvCxnSpPr/>
          <p:nvPr/>
        </p:nvCxnSpPr>
        <p:spPr>
          <a:xfrm>
            <a:off x="190107" y="745029"/>
            <a:ext cx="118117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D05356F-CA82-4DFC-A4B0-8674460F0CB1}"/>
              </a:ext>
            </a:extLst>
          </p:cNvPr>
          <p:cNvSpPr txBox="1"/>
          <p:nvPr/>
        </p:nvSpPr>
        <p:spPr>
          <a:xfrm>
            <a:off x="84842" y="895541"/>
            <a:ext cx="6542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Elementi principali di progettazione</a:t>
            </a:r>
            <a:r>
              <a:rPr lang="it-IT" dirty="0"/>
              <a:t>:</a:t>
            </a:r>
            <a:endParaRPr lang="en-US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6AB7B5B-7347-4E45-A609-DB3027D084E7}"/>
              </a:ext>
            </a:extLst>
          </p:cNvPr>
          <p:cNvSpPr txBox="1"/>
          <p:nvPr/>
        </p:nvSpPr>
        <p:spPr>
          <a:xfrm>
            <a:off x="216816" y="1404586"/>
            <a:ext cx="1159497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 dirty="0"/>
              <a:t>Connessione client – server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it-IT" dirty="0"/>
              <a:t>Modalità di connessione -----&gt;</a:t>
            </a:r>
            <a:r>
              <a:rPr lang="it-IT" dirty="0">
                <a:sym typeface="Wingdings" panose="05000000000000000000" pitchFamily="2" charset="2"/>
              </a:rPr>
              <a:t> Utilizzo delle </a:t>
            </a:r>
            <a:r>
              <a:rPr lang="it-IT" dirty="0" err="1">
                <a:sym typeface="Wingdings" panose="05000000000000000000" pitchFamily="2" charset="2"/>
              </a:rPr>
              <a:t>Socket</a:t>
            </a:r>
            <a:endParaRPr lang="it-IT" dirty="0"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it-IT" dirty="0">
                <a:sym typeface="Wingdings" panose="05000000000000000000" pitchFamily="2" charset="2"/>
              </a:rPr>
              <a:t>Tipo di connessione -----&gt;  Non persistente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it-IT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 dirty="0">
                <a:sym typeface="Wingdings" panose="05000000000000000000" pitchFamily="2" charset="2"/>
              </a:rPr>
              <a:t>Protocollo di scambio 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it-IT" dirty="0">
                <a:sym typeface="Wingdings" panose="05000000000000000000" pitchFamily="2" charset="2"/>
              </a:rPr>
              <a:t>Creazione di un protocollo specifico di comunicazione </a:t>
            </a:r>
            <a:r>
              <a:rPr lang="it-IT" dirty="0" err="1">
                <a:sym typeface="Wingdings" panose="05000000000000000000" pitchFamily="2" charset="2"/>
              </a:rPr>
              <a:t>client-server</a:t>
            </a:r>
            <a:r>
              <a:rPr lang="it-IT" dirty="0">
                <a:sym typeface="Wingdings" panose="05000000000000000000" pitchFamily="2" charset="2"/>
              </a:rPr>
              <a:t> per ogni azione richiesta (Es. invio, ricezione, </a:t>
            </a:r>
            <a:r>
              <a:rPr lang="it-IT" dirty="0" err="1">
                <a:sym typeface="Wingdings" panose="05000000000000000000" pitchFamily="2" charset="2"/>
              </a:rPr>
              <a:t>reply</a:t>
            </a:r>
            <a:r>
              <a:rPr lang="it-IT" dirty="0">
                <a:sym typeface="Wingdings" panose="05000000000000000000" pitchFamily="2" charset="2"/>
              </a:rPr>
              <a:t>, </a:t>
            </a:r>
            <a:r>
              <a:rPr lang="it-IT" dirty="0" err="1">
                <a:sym typeface="Wingdings" panose="05000000000000000000" pitchFamily="2" charset="2"/>
              </a:rPr>
              <a:t>etc</a:t>
            </a:r>
            <a:r>
              <a:rPr lang="it-IT" dirty="0">
                <a:sym typeface="Wingdings" panose="05000000000000000000" pitchFamily="2" charset="2"/>
              </a:rPr>
              <a:t>….)</a:t>
            </a:r>
          </a:p>
          <a:p>
            <a:pPr lvl="1"/>
            <a:endParaRPr lang="it-IT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 dirty="0">
                <a:sym typeface="Wingdings" panose="05000000000000000000" pitchFamily="2" charset="2"/>
              </a:rPr>
              <a:t>Gestione della concorrenza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it-IT" dirty="0">
                <a:sym typeface="Wingdings" panose="05000000000000000000" pitchFamily="2" charset="2"/>
              </a:rPr>
              <a:t>Esecuzione di processi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dirty="0">
                <a:sym typeface="Wingdings" panose="05000000000000000000" pitchFamily="2" charset="2"/>
              </a:rPr>
              <a:t>Utilizzo di </a:t>
            </a:r>
            <a:r>
              <a:rPr lang="it-IT" dirty="0" err="1">
                <a:sym typeface="Wingdings" panose="05000000000000000000" pitchFamily="2" charset="2"/>
              </a:rPr>
              <a:t>Thread</a:t>
            </a:r>
            <a:r>
              <a:rPr lang="it-IT" dirty="0">
                <a:sym typeface="Wingdings" panose="05000000000000000000" pitchFamily="2" charset="2"/>
              </a:rPr>
              <a:t> client per le richieste di connessione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dirty="0">
                <a:sym typeface="Wingdings" panose="05000000000000000000" pitchFamily="2" charset="2"/>
              </a:rPr>
              <a:t>Utilizzo di un pool di </a:t>
            </a:r>
            <a:r>
              <a:rPr lang="it-IT" dirty="0" err="1">
                <a:sym typeface="Wingdings" panose="05000000000000000000" pitchFamily="2" charset="2"/>
              </a:rPr>
              <a:t>Thread</a:t>
            </a:r>
            <a:r>
              <a:rPr lang="it-IT" dirty="0">
                <a:sym typeface="Wingdings" panose="05000000000000000000" pitchFamily="2" charset="2"/>
              </a:rPr>
              <a:t> server per la gestione delle richieste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dirty="0">
                <a:sym typeface="Wingdings" panose="05000000000000000000" pitchFamily="2" charset="2"/>
              </a:rPr>
              <a:t>Utilizzo di </a:t>
            </a:r>
            <a:r>
              <a:rPr lang="it-IT" dirty="0" err="1">
                <a:sym typeface="Wingdings" panose="05000000000000000000" pitchFamily="2" charset="2"/>
              </a:rPr>
              <a:t>Thread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Daemon</a:t>
            </a:r>
            <a:r>
              <a:rPr lang="it-IT" dirty="0">
                <a:sym typeface="Wingdings" panose="05000000000000000000" pitchFamily="2" charset="2"/>
              </a:rPr>
              <a:t> per l’esecuzione in background di : ricezione posta client, salvataggio log server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it-IT" dirty="0">
                <a:sym typeface="Wingdings" panose="05000000000000000000" pitchFamily="2" charset="2"/>
              </a:rPr>
              <a:t>Accesso alle risorse </a:t>
            </a: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it-IT" dirty="0" err="1">
                <a:sym typeface="Wingdings" panose="05000000000000000000" pitchFamily="2" charset="2"/>
              </a:rPr>
              <a:t>ReadWrite</a:t>
            </a:r>
            <a:r>
              <a:rPr lang="it-IT" dirty="0">
                <a:sym typeface="Wingdings" panose="05000000000000000000" pitchFamily="2" charset="2"/>
              </a:rPr>
              <a:t> lock per  l’accesso ai file</a:t>
            </a: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it-IT" dirty="0">
                <a:sym typeface="Wingdings" panose="05000000000000000000" pitchFamily="2" charset="2"/>
              </a:rPr>
              <a:t>Semafori per l’accesso alle liste di oggetti lato client</a:t>
            </a: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it-IT" dirty="0">
                <a:sym typeface="Wingdings" panose="05000000000000000000" pitchFamily="2" charset="2"/>
              </a:rPr>
              <a:t>Metodi </a:t>
            </a:r>
            <a:r>
              <a:rPr lang="it-IT" dirty="0" err="1">
                <a:sym typeface="Wingdings" panose="05000000000000000000" pitchFamily="2" charset="2"/>
              </a:rPr>
              <a:t>synchronized</a:t>
            </a:r>
            <a:r>
              <a:rPr lang="it-IT" dirty="0">
                <a:sym typeface="Wingdings" panose="05000000000000000000" pitchFamily="2" charset="2"/>
              </a:rPr>
              <a:t> per l’accesso al file e liste di Log lato server</a:t>
            </a: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it-IT" dirty="0">
                <a:sym typeface="Wingdings" panose="05000000000000000000" pitchFamily="2" charset="2"/>
              </a:rPr>
              <a:t>Utilizzo di variabili </a:t>
            </a:r>
            <a:r>
              <a:rPr lang="it-IT" dirty="0" err="1">
                <a:sym typeface="Wingdings" panose="05000000000000000000" pitchFamily="2" charset="2"/>
              </a:rPr>
              <a:t>Atomic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Integer</a:t>
            </a:r>
            <a:r>
              <a:rPr lang="it-IT" dirty="0">
                <a:sym typeface="Wingdings" panose="05000000000000000000" pitchFamily="2" charset="2"/>
              </a:rPr>
              <a:t> per ID mail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636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91B70AD-DCFE-476F-AAF9-23F50187D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52CC-24D8-45D9-9E51-8A987CE335E5}" type="datetime1">
              <a:rPr lang="it-IT" smtClean="0"/>
              <a:t>17/03/2020</a:t>
            </a:fld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28E979D-7FA6-4534-BF82-94DCA6F8D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F3E2E-F2F5-4197-BE9C-0800CF3ADA08}" type="slidenum">
              <a:rPr lang="en-US" smtClean="0"/>
              <a:t>3</a:t>
            </a:fld>
            <a:endParaRPr lang="en-US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D05356F-CA82-4DFC-A4B0-8674460F0CB1}"/>
              </a:ext>
            </a:extLst>
          </p:cNvPr>
          <p:cNvSpPr txBox="1"/>
          <p:nvPr/>
        </p:nvSpPr>
        <p:spPr>
          <a:xfrm>
            <a:off x="84842" y="791846"/>
            <a:ext cx="6542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Elementi principali di progettazione</a:t>
            </a:r>
            <a:r>
              <a:rPr lang="it-IT" dirty="0"/>
              <a:t>:</a:t>
            </a:r>
            <a:endParaRPr lang="en-US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6AB7B5B-7347-4E45-A609-DB3027D084E7}"/>
              </a:ext>
            </a:extLst>
          </p:cNvPr>
          <p:cNvSpPr txBox="1"/>
          <p:nvPr/>
        </p:nvSpPr>
        <p:spPr>
          <a:xfrm>
            <a:off x="216816" y="1461149"/>
            <a:ext cx="1159497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 dirty="0"/>
              <a:t>Scalabilità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it-IT" dirty="0"/>
              <a:t>Gestione richieste client con pool di </a:t>
            </a:r>
            <a:r>
              <a:rPr lang="it-IT" dirty="0" err="1"/>
              <a:t>thread</a:t>
            </a:r>
            <a:endParaRPr lang="it-IT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it-IT" dirty="0"/>
              <a:t>Lettura email lato server da file mirata per richiesta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 dirty="0"/>
              <a:t>Affidabilità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it-IT" dirty="0"/>
              <a:t>Gestione degli errori ----&gt; eliminazione dei possibili crash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it-IT" dirty="0"/>
              <a:t>Memoria persistente ----&gt; utilizzo di file </a:t>
            </a:r>
            <a:r>
              <a:rPr lang="it-IT" dirty="0" err="1"/>
              <a:t>txt</a:t>
            </a:r>
            <a:r>
              <a:rPr lang="it-IT" dirty="0"/>
              <a:t> con salvataggio dati automatico periodico per i log, sistematico per le mail scambiate e su evento windows </a:t>
            </a:r>
            <a:r>
              <a:rPr lang="it-IT" dirty="0" err="1"/>
              <a:t>close</a:t>
            </a:r>
            <a:endParaRPr lang="it-IT" dirty="0"/>
          </a:p>
          <a:p>
            <a:endParaRPr lang="it-IT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 dirty="0"/>
              <a:t>Interfaccia grafica/Interattività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it-IT" dirty="0"/>
              <a:t>Interfaccia grafica semplice, intuitiva, organizzata secondo schemi già noti agli utenti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it-IT" dirty="0"/>
              <a:t>A fronte di errori, segnala il problema all’utente con l’apertura di pop-up 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it-IT" dirty="0"/>
              <a:t>Utilizzo esteso di Java </a:t>
            </a:r>
            <a:r>
              <a:rPr lang="it-IT" dirty="0" err="1"/>
              <a:t>Beans</a:t>
            </a:r>
            <a:r>
              <a:rPr lang="it-IT" dirty="0"/>
              <a:t>, </a:t>
            </a:r>
            <a:r>
              <a:rPr lang="it-IT" dirty="0" err="1"/>
              <a:t>properties</a:t>
            </a:r>
            <a:r>
              <a:rPr lang="it-IT" dirty="0"/>
              <a:t> e </a:t>
            </a:r>
            <a:r>
              <a:rPr lang="it-IT" dirty="0" err="1"/>
              <a:t>binding</a:t>
            </a:r>
            <a:r>
              <a:rPr lang="it-IT" dirty="0"/>
              <a:t> di </a:t>
            </a:r>
            <a:r>
              <a:rPr lang="it-IT" dirty="0" err="1"/>
              <a:t>properties</a:t>
            </a:r>
            <a:r>
              <a:rPr lang="it-IT" dirty="0"/>
              <a:t> per sincronizzare la visualizzazione dei dati con l’evoluzione degli stessi 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dirty="0" err="1"/>
              <a:t>Observable</a:t>
            </a:r>
            <a:r>
              <a:rPr lang="it-IT" dirty="0"/>
              <a:t> List e </a:t>
            </a:r>
            <a:r>
              <a:rPr lang="it-IT" dirty="0" err="1"/>
              <a:t>Table</a:t>
            </a:r>
            <a:r>
              <a:rPr lang="it-IT" dirty="0"/>
              <a:t> </a:t>
            </a:r>
            <a:r>
              <a:rPr lang="it-IT" dirty="0" err="1"/>
              <a:t>View</a:t>
            </a:r>
            <a:r>
              <a:rPr lang="it-IT" dirty="0"/>
              <a:t> per Email e Log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dirty="0" err="1"/>
              <a:t>Binding</a:t>
            </a:r>
            <a:r>
              <a:rPr lang="it-IT" dirty="0"/>
              <a:t> per Label e </a:t>
            </a:r>
            <a:r>
              <a:rPr lang="it-IT" dirty="0" err="1"/>
              <a:t>proprieties</a:t>
            </a:r>
            <a:endParaRPr lang="it-IT" dirty="0"/>
          </a:p>
          <a:p>
            <a:pPr marL="1200150" lvl="2" indent="-285750">
              <a:buFont typeface="Wingdings" panose="05000000000000000000" pitchFamily="2" charset="2"/>
              <a:buChar char="§"/>
            </a:pPr>
            <a:endParaRPr lang="it-IT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 dirty="0"/>
              <a:t>Pattern MVC</a:t>
            </a:r>
            <a:endParaRPr lang="it-IT" b="1" dirty="0">
              <a:sym typeface="Wingdings" panose="05000000000000000000" pitchFamily="2" charset="2"/>
            </a:endParaRPr>
          </a:p>
          <a:p>
            <a:pPr lvl="1"/>
            <a:endParaRPr lang="it-IT" dirty="0">
              <a:sym typeface="Wingdings" panose="05000000000000000000" pitchFamily="2" charset="2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2F571AC-1EAA-4CEE-80D8-2F53F5827F4F}"/>
              </a:ext>
            </a:extLst>
          </p:cNvPr>
          <p:cNvSpPr txBox="1"/>
          <p:nvPr/>
        </p:nvSpPr>
        <p:spPr>
          <a:xfrm>
            <a:off x="105265" y="133877"/>
            <a:ext cx="1198146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Realizzazione di un Client-Server di posta elettronica</a:t>
            </a:r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23C737E5-8062-4BB1-89F8-65A42A7F6BDD}"/>
              </a:ext>
            </a:extLst>
          </p:cNvPr>
          <p:cNvCxnSpPr/>
          <p:nvPr/>
        </p:nvCxnSpPr>
        <p:spPr>
          <a:xfrm>
            <a:off x="190107" y="745029"/>
            <a:ext cx="118117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294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91B70AD-DCFE-476F-AAF9-23F50187D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52CC-24D8-45D9-9E51-8A987CE335E5}" type="datetime1">
              <a:rPr lang="it-IT" smtClean="0"/>
              <a:t>17/03/2020</a:t>
            </a:fld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28E979D-7FA6-4534-BF82-94DCA6F8D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F3E2E-F2F5-4197-BE9C-0800CF3ADA08}" type="slidenum">
              <a:rPr lang="en-US" smtClean="0"/>
              <a:t>4</a:t>
            </a:fld>
            <a:endParaRPr lang="en-US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D05356F-CA82-4DFC-A4B0-8674460F0CB1}"/>
              </a:ext>
            </a:extLst>
          </p:cNvPr>
          <p:cNvSpPr txBox="1"/>
          <p:nvPr/>
        </p:nvSpPr>
        <p:spPr>
          <a:xfrm>
            <a:off x="84842" y="1178351"/>
            <a:ext cx="6542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Esempio di Protocollo </a:t>
            </a:r>
            <a:r>
              <a:rPr lang="it-IT" sz="2800" b="1" dirty="0" err="1"/>
              <a:t>client-server</a:t>
            </a:r>
            <a:r>
              <a:rPr lang="it-IT" dirty="0"/>
              <a:t> </a:t>
            </a:r>
            <a:endParaRPr lang="en-US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FA9108E-CE74-4911-BBAD-71DA8EC14448}"/>
              </a:ext>
            </a:extLst>
          </p:cNvPr>
          <p:cNvSpPr txBox="1"/>
          <p:nvPr/>
        </p:nvSpPr>
        <p:spPr>
          <a:xfrm>
            <a:off x="235669" y="1725103"/>
            <a:ext cx="4883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Azione «</a:t>
            </a:r>
            <a:r>
              <a:rPr lang="it-IT" b="1" dirty="0" err="1">
                <a:solidFill>
                  <a:schemeClr val="accent4"/>
                </a:solidFill>
              </a:rPr>
              <a:t>Receive</a:t>
            </a:r>
            <a:r>
              <a:rPr lang="it-IT" dirty="0"/>
              <a:t>» </a:t>
            </a:r>
            <a:r>
              <a:rPr lang="it-IT" sz="1400" i="1" dirty="0"/>
              <a:t>(Scenario principale di successo)</a:t>
            </a:r>
            <a:endParaRPr lang="en-US" i="1" dirty="0"/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E60C9C75-1525-465B-97AC-20154467DEFE}"/>
              </a:ext>
            </a:extLst>
          </p:cNvPr>
          <p:cNvGrpSpPr/>
          <p:nvPr/>
        </p:nvGrpSpPr>
        <p:grpSpPr>
          <a:xfrm>
            <a:off x="716442" y="3368218"/>
            <a:ext cx="1400665" cy="871482"/>
            <a:chOff x="235670" y="2557518"/>
            <a:chExt cx="1400665" cy="871482"/>
          </a:xfrm>
        </p:grpSpPr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B143CED4-88A1-4ABD-9077-EA97FD46821A}"/>
                </a:ext>
              </a:extLst>
            </p:cNvPr>
            <p:cNvSpPr txBox="1"/>
            <p:nvPr/>
          </p:nvSpPr>
          <p:spPr>
            <a:xfrm>
              <a:off x="235670" y="2873988"/>
              <a:ext cx="844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 dirty="0"/>
                <a:t>CLIENT</a:t>
              </a:r>
              <a:endParaRPr lang="en-US" b="1" dirty="0"/>
            </a:p>
          </p:txBody>
        </p:sp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613C602F-133F-435A-8CC3-C1BD1933F4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6944" b="59352" l="47813" r="53958">
                          <a14:foregroundMark x1="52500" y1="52407" x2="52500" y2="52407"/>
                          <a14:foregroundMark x1="51510" y1="50648" x2="51510" y2="50648"/>
                          <a14:foregroundMark x1="52292" y1="50648" x2="52292" y2="50648"/>
                          <a14:foregroundMark x1="50365" y1="50648" x2="50365" y2="50648"/>
                          <a14:foregroundMark x1="50833" y1="49815" x2="50833" y2="49815"/>
                          <a14:foregroundMark x1="51667" y1="50000" x2="51667" y2="50000"/>
                          <a14:foregroundMark x1="53385" y1="50093" x2="53385" y2="50093"/>
                          <a14:foregroundMark x1="49115" y1="56111" x2="49115" y2="56111"/>
                          <a14:foregroundMark x1="49635" y1="55093" x2="49635" y2="55093"/>
                          <a14:foregroundMark x1="49010" y1="53519" x2="49010" y2="53519"/>
                          <a14:foregroundMark x1="49115" y1="57315" x2="49115" y2="57315"/>
                        </a14:backgroundRemoval>
                      </a14:imgEffect>
                    </a14:imgLayer>
                  </a14:imgProps>
                </a:ext>
              </a:extLst>
            </a:blip>
            <a:srcRect l="47177" t="47224" r="46277" b="40069"/>
            <a:stretch/>
          </p:blipFill>
          <p:spPr>
            <a:xfrm>
              <a:off x="838200" y="2557518"/>
              <a:ext cx="798135" cy="871482"/>
            </a:xfrm>
            <a:prstGeom prst="rect">
              <a:avLst/>
            </a:prstGeom>
          </p:spPr>
        </p:pic>
      </p:grp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1E548CAF-F622-4987-B617-42A00580C5C2}"/>
              </a:ext>
            </a:extLst>
          </p:cNvPr>
          <p:cNvGrpSpPr/>
          <p:nvPr/>
        </p:nvGrpSpPr>
        <p:grpSpPr>
          <a:xfrm>
            <a:off x="9552496" y="3345328"/>
            <a:ext cx="1476866" cy="961535"/>
            <a:chOff x="9552496" y="2393220"/>
            <a:chExt cx="1476866" cy="961535"/>
          </a:xfrm>
        </p:grpSpPr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3AC53445-876C-4503-BB85-758DFD4EAF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8582" t="52027" r="27707" b="33953"/>
            <a:stretch/>
          </p:blipFill>
          <p:spPr>
            <a:xfrm>
              <a:off x="9552496" y="2393220"/>
              <a:ext cx="452485" cy="961535"/>
            </a:xfrm>
            <a:prstGeom prst="rect">
              <a:avLst/>
            </a:prstGeom>
          </p:spPr>
        </p:pic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7F1A5762-5E1A-4D25-9E53-FB80C4424533}"/>
                </a:ext>
              </a:extLst>
            </p:cNvPr>
            <p:cNvSpPr txBox="1"/>
            <p:nvPr/>
          </p:nvSpPr>
          <p:spPr>
            <a:xfrm>
              <a:off x="10019906" y="2712545"/>
              <a:ext cx="1009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 dirty="0"/>
                <a:t>SERVER</a:t>
              </a:r>
              <a:endParaRPr lang="en-US" b="1" dirty="0"/>
            </a:p>
          </p:txBody>
        </p:sp>
      </p:grpSp>
      <p:grpSp>
        <p:nvGrpSpPr>
          <p:cNvPr id="5" name="Gruppo 4">
            <a:extLst>
              <a:ext uri="{FF2B5EF4-FFF2-40B4-BE49-F238E27FC236}">
                <a16:creationId xmlns:a16="http://schemas.microsoft.com/office/drawing/2014/main" id="{8E8AFE88-F17D-481D-BC06-EC4114388DD3}"/>
              </a:ext>
            </a:extLst>
          </p:cNvPr>
          <p:cNvGrpSpPr/>
          <p:nvPr/>
        </p:nvGrpSpPr>
        <p:grpSpPr>
          <a:xfrm>
            <a:off x="3761297" y="2100671"/>
            <a:ext cx="4328473" cy="4471322"/>
            <a:chOff x="3233396" y="2100671"/>
            <a:chExt cx="4328473" cy="4471322"/>
          </a:xfrm>
        </p:grpSpPr>
        <p:cxnSp>
          <p:nvCxnSpPr>
            <p:cNvPr id="6" name="Connettore diritto 5">
              <a:extLst>
                <a:ext uri="{FF2B5EF4-FFF2-40B4-BE49-F238E27FC236}">
                  <a16:creationId xmlns:a16="http://schemas.microsoft.com/office/drawing/2014/main" id="{4CE02CE0-050B-4CD8-B66A-DDAA771E5262}"/>
                </a:ext>
              </a:extLst>
            </p:cNvPr>
            <p:cNvCxnSpPr/>
            <p:nvPr/>
          </p:nvCxnSpPr>
          <p:spPr>
            <a:xfrm>
              <a:off x="3233396" y="2100671"/>
              <a:ext cx="0" cy="4471322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diritto 12">
              <a:extLst>
                <a:ext uri="{FF2B5EF4-FFF2-40B4-BE49-F238E27FC236}">
                  <a16:creationId xmlns:a16="http://schemas.microsoft.com/office/drawing/2014/main" id="{B311874C-A818-4E14-B443-49BAFEC2831A}"/>
                </a:ext>
              </a:extLst>
            </p:cNvPr>
            <p:cNvCxnSpPr/>
            <p:nvPr/>
          </p:nvCxnSpPr>
          <p:spPr>
            <a:xfrm>
              <a:off x="7561869" y="2100671"/>
              <a:ext cx="0" cy="4471322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2 16">
              <a:extLst>
                <a:ext uri="{FF2B5EF4-FFF2-40B4-BE49-F238E27FC236}">
                  <a16:creationId xmlns:a16="http://schemas.microsoft.com/office/drawing/2014/main" id="{CAB1E661-2A0A-48BD-ABE9-C06FC9634F15}"/>
                </a:ext>
              </a:extLst>
            </p:cNvPr>
            <p:cNvCxnSpPr>
              <a:cxnSpLocks/>
            </p:cNvCxnSpPr>
            <p:nvPr/>
          </p:nvCxnSpPr>
          <p:spPr>
            <a:xfrm>
              <a:off x="3261677" y="2557518"/>
              <a:ext cx="4242060" cy="0"/>
            </a:xfrm>
            <a:prstGeom prst="straightConnector1">
              <a:avLst/>
            </a:prstGeom>
            <a:ln w="4445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92A62408-19A9-4008-8F5A-107C4A49DB43}"/>
                </a:ext>
              </a:extLst>
            </p:cNvPr>
            <p:cNvSpPr txBox="1"/>
            <p:nvPr/>
          </p:nvSpPr>
          <p:spPr>
            <a:xfrm>
              <a:off x="3449422" y="2224725"/>
              <a:ext cx="27911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i="1" dirty="0"/>
                <a:t>Richiesta connessione</a:t>
              </a:r>
              <a:endParaRPr lang="en-US" sz="1600" i="1" dirty="0"/>
            </a:p>
          </p:txBody>
        </p:sp>
        <p:cxnSp>
          <p:nvCxnSpPr>
            <p:cNvPr id="19" name="Connettore 2 18">
              <a:extLst>
                <a:ext uri="{FF2B5EF4-FFF2-40B4-BE49-F238E27FC236}">
                  <a16:creationId xmlns:a16="http://schemas.microsoft.com/office/drawing/2014/main" id="{C0BA3DAD-8589-4974-AAA7-F284659525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3396" y="3029740"/>
              <a:ext cx="4242061" cy="0"/>
            </a:xfrm>
            <a:prstGeom prst="straightConnector1">
              <a:avLst/>
            </a:prstGeom>
            <a:ln w="4445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43837B7D-919E-440C-8BA8-95547A89D8BF}"/>
                </a:ext>
              </a:extLst>
            </p:cNvPr>
            <p:cNvSpPr txBox="1"/>
            <p:nvPr/>
          </p:nvSpPr>
          <p:spPr>
            <a:xfrm>
              <a:off x="5223238" y="2709080"/>
              <a:ext cx="23276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i="1" dirty="0"/>
                <a:t>Concessione connessione</a:t>
              </a:r>
              <a:endParaRPr lang="en-US" sz="1600" i="1" dirty="0"/>
            </a:p>
          </p:txBody>
        </p:sp>
        <p:cxnSp>
          <p:nvCxnSpPr>
            <p:cNvPr id="23" name="Connettore 2 22">
              <a:extLst>
                <a:ext uri="{FF2B5EF4-FFF2-40B4-BE49-F238E27FC236}">
                  <a16:creationId xmlns:a16="http://schemas.microsoft.com/office/drawing/2014/main" id="{DC2E7517-3DFB-4730-92F5-51A7855A6ED8}"/>
                </a:ext>
              </a:extLst>
            </p:cNvPr>
            <p:cNvCxnSpPr/>
            <p:nvPr/>
          </p:nvCxnSpPr>
          <p:spPr>
            <a:xfrm>
              <a:off x="3291526" y="3577182"/>
              <a:ext cx="4242060" cy="0"/>
            </a:xfrm>
            <a:prstGeom prst="straightConnector1">
              <a:avLst/>
            </a:prstGeom>
            <a:ln w="4445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D2372A10-E756-49D9-BB8D-1E38AD054E31}"/>
                </a:ext>
              </a:extLst>
            </p:cNvPr>
            <p:cNvSpPr txBox="1"/>
            <p:nvPr/>
          </p:nvSpPr>
          <p:spPr>
            <a:xfrm>
              <a:off x="3394430" y="3244389"/>
              <a:ext cx="27911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i="1" dirty="0"/>
                <a:t>Comunica account</a:t>
              </a:r>
              <a:endParaRPr lang="en-US" sz="1600" i="1" dirty="0"/>
            </a:p>
          </p:txBody>
        </p:sp>
        <p:cxnSp>
          <p:nvCxnSpPr>
            <p:cNvPr id="29" name="Connettore 2 28">
              <a:extLst>
                <a:ext uri="{FF2B5EF4-FFF2-40B4-BE49-F238E27FC236}">
                  <a16:creationId xmlns:a16="http://schemas.microsoft.com/office/drawing/2014/main" id="{E9E74E8A-5C92-4F6F-922B-D09D65BAC5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2099" y="4077687"/>
              <a:ext cx="4242061" cy="0"/>
            </a:xfrm>
            <a:prstGeom prst="straightConnector1">
              <a:avLst/>
            </a:prstGeom>
            <a:ln w="4445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CasellaDiTesto 29">
              <a:extLst>
                <a:ext uri="{FF2B5EF4-FFF2-40B4-BE49-F238E27FC236}">
                  <a16:creationId xmlns:a16="http://schemas.microsoft.com/office/drawing/2014/main" id="{45F781FD-EBFC-498A-A81F-4547D981C19D}"/>
                </a:ext>
              </a:extLst>
            </p:cNvPr>
            <p:cNvSpPr txBox="1"/>
            <p:nvPr/>
          </p:nvSpPr>
          <p:spPr>
            <a:xfrm>
              <a:off x="6387055" y="3739133"/>
              <a:ext cx="9685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i="1" dirty="0"/>
                <a:t>«Ready»</a:t>
              </a:r>
              <a:endParaRPr lang="en-US" sz="1600" i="1" dirty="0"/>
            </a:p>
          </p:txBody>
        </p:sp>
        <p:cxnSp>
          <p:nvCxnSpPr>
            <p:cNvPr id="31" name="Connettore 2 30">
              <a:extLst>
                <a:ext uri="{FF2B5EF4-FFF2-40B4-BE49-F238E27FC236}">
                  <a16:creationId xmlns:a16="http://schemas.microsoft.com/office/drawing/2014/main" id="{1EC6CA00-72B3-40DE-ABDE-AB9CEAA07D31}"/>
                </a:ext>
              </a:extLst>
            </p:cNvPr>
            <p:cNvCxnSpPr>
              <a:cxnSpLocks/>
            </p:cNvCxnSpPr>
            <p:nvPr/>
          </p:nvCxnSpPr>
          <p:spPr>
            <a:xfrm>
              <a:off x="3253818" y="4614131"/>
              <a:ext cx="4242060" cy="0"/>
            </a:xfrm>
            <a:prstGeom prst="straightConnector1">
              <a:avLst/>
            </a:prstGeom>
            <a:ln w="4445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CasellaDiTesto 31">
              <a:extLst>
                <a:ext uri="{FF2B5EF4-FFF2-40B4-BE49-F238E27FC236}">
                  <a16:creationId xmlns:a16="http://schemas.microsoft.com/office/drawing/2014/main" id="{F8B5B58C-AF94-44A1-8666-6F4F1B3E5826}"/>
                </a:ext>
              </a:extLst>
            </p:cNvPr>
            <p:cNvSpPr txBox="1"/>
            <p:nvPr/>
          </p:nvSpPr>
          <p:spPr>
            <a:xfrm>
              <a:off x="3422709" y="4281338"/>
              <a:ext cx="27911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i="1" dirty="0"/>
                <a:t>«</a:t>
              </a:r>
              <a:r>
                <a:rPr lang="it-IT" sz="1600" i="1" dirty="0" err="1"/>
                <a:t>Receive</a:t>
              </a:r>
              <a:r>
                <a:rPr lang="it-IT" sz="1600" i="1" dirty="0"/>
                <a:t>, </a:t>
              </a:r>
              <a:r>
                <a:rPr lang="it-IT" sz="1600" i="1" dirty="0" err="1"/>
                <a:t>timestamp</a:t>
              </a:r>
              <a:r>
                <a:rPr lang="it-IT" sz="1600" i="1" dirty="0"/>
                <a:t>»</a:t>
              </a:r>
              <a:endParaRPr lang="en-US" sz="1600" i="1" dirty="0"/>
            </a:p>
          </p:txBody>
        </p:sp>
        <p:cxnSp>
          <p:nvCxnSpPr>
            <p:cNvPr id="33" name="Connettore 2 32">
              <a:extLst>
                <a:ext uri="{FF2B5EF4-FFF2-40B4-BE49-F238E27FC236}">
                  <a16:creationId xmlns:a16="http://schemas.microsoft.com/office/drawing/2014/main" id="{A46701FC-61AE-48F5-829D-61E9646F85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02522" y="5153912"/>
              <a:ext cx="4242061" cy="0"/>
            </a:xfrm>
            <a:prstGeom prst="straightConnector1">
              <a:avLst/>
            </a:prstGeom>
            <a:ln w="4445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CasellaDiTesto 33">
              <a:extLst>
                <a:ext uri="{FF2B5EF4-FFF2-40B4-BE49-F238E27FC236}">
                  <a16:creationId xmlns:a16="http://schemas.microsoft.com/office/drawing/2014/main" id="{AD6C5F38-4C82-42DD-9A1D-E0CB5F38C64C}"/>
                </a:ext>
              </a:extLst>
            </p:cNvPr>
            <p:cNvSpPr txBox="1"/>
            <p:nvPr/>
          </p:nvSpPr>
          <p:spPr>
            <a:xfrm>
              <a:off x="5571244" y="4815358"/>
              <a:ext cx="18048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i="1" dirty="0"/>
                <a:t>«</a:t>
              </a:r>
              <a:r>
                <a:rPr lang="it-IT" sz="1600" i="1" dirty="0" err="1"/>
                <a:t>Done</a:t>
              </a:r>
              <a:r>
                <a:rPr lang="it-IT" sz="1600" i="1" dirty="0"/>
                <a:t>» + lista msg</a:t>
              </a:r>
              <a:endParaRPr lang="en-US" sz="1600" i="1" dirty="0"/>
            </a:p>
          </p:txBody>
        </p:sp>
        <p:cxnSp>
          <p:nvCxnSpPr>
            <p:cNvPr id="26" name="Connettore 2 25">
              <a:extLst>
                <a:ext uri="{FF2B5EF4-FFF2-40B4-BE49-F238E27FC236}">
                  <a16:creationId xmlns:a16="http://schemas.microsoft.com/office/drawing/2014/main" id="{73F9E641-1EE8-4E74-A729-AE69751D8053}"/>
                </a:ext>
              </a:extLst>
            </p:cNvPr>
            <p:cNvCxnSpPr>
              <a:cxnSpLocks/>
            </p:cNvCxnSpPr>
            <p:nvPr/>
          </p:nvCxnSpPr>
          <p:spPr>
            <a:xfrm>
              <a:off x="3255386" y="5662077"/>
              <a:ext cx="4242060" cy="0"/>
            </a:xfrm>
            <a:prstGeom prst="straightConnector1">
              <a:avLst/>
            </a:prstGeom>
            <a:ln w="4445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asellaDiTesto 26">
              <a:extLst>
                <a:ext uri="{FF2B5EF4-FFF2-40B4-BE49-F238E27FC236}">
                  <a16:creationId xmlns:a16="http://schemas.microsoft.com/office/drawing/2014/main" id="{37283B0C-55BD-4A37-A7E8-1E6118493F74}"/>
                </a:ext>
              </a:extLst>
            </p:cNvPr>
            <p:cNvSpPr txBox="1"/>
            <p:nvPr/>
          </p:nvSpPr>
          <p:spPr>
            <a:xfrm>
              <a:off x="3424277" y="5329284"/>
              <a:ext cx="27911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i="1" dirty="0"/>
                <a:t>«</a:t>
              </a:r>
              <a:r>
                <a:rPr lang="it-IT" sz="1600" i="1" dirty="0" err="1"/>
                <a:t>Quit</a:t>
              </a:r>
              <a:r>
                <a:rPr lang="it-IT" sz="1600" i="1" dirty="0"/>
                <a:t> ok»</a:t>
              </a:r>
              <a:endParaRPr lang="en-US" sz="1600" i="1" dirty="0"/>
            </a:p>
          </p:txBody>
        </p:sp>
        <p:cxnSp>
          <p:nvCxnSpPr>
            <p:cNvPr id="28" name="Connettore 2 27">
              <a:extLst>
                <a:ext uri="{FF2B5EF4-FFF2-40B4-BE49-F238E27FC236}">
                  <a16:creationId xmlns:a16="http://schemas.microsoft.com/office/drawing/2014/main" id="{869A51A9-CABE-4133-9961-E35D18AC71BD}"/>
                </a:ext>
              </a:extLst>
            </p:cNvPr>
            <p:cNvCxnSpPr>
              <a:cxnSpLocks/>
            </p:cNvCxnSpPr>
            <p:nvPr/>
          </p:nvCxnSpPr>
          <p:spPr>
            <a:xfrm>
              <a:off x="3283667" y="6180550"/>
              <a:ext cx="4242060" cy="0"/>
            </a:xfrm>
            <a:prstGeom prst="straightConnector1">
              <a:avLst/>
            </a:prstGeom>
            <a:ln w="4445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asellaDiTesto 34">
              <a:extLst>
                <a:ext uri="{FF2B5EF4-FFF2-40B4-BE49-F238E27FC236}">
                  <a16:creationId xmlns:a16="http://schemas.microsoft.com/office/drawing/2014/main" id="{649F8128-E8BA-46D1-AF9A-7FA534E85E36}"/>
                </a:ext>
              </a:extLst>
            </p:cNvPr>
            <p:cNvSpPr txBox="1"/>
            <p:nvPr/>
          </p:nvSpPr>
          <p:spPr>
            <a:xfrm>
              <a:off x="3452558" y="5847757"/>
              <a:ext cx="27911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i="1" dirty="0"/>
                <a:t>Chiusura connessione</a:t>
              </a:r>
              <a:endParaRPr lang="en-US" sz="1600" i="1" dirty="0"/>
            </a:p>
          </p:txBody>
        </p:sp>
      </p:grp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FC186419-3B95-4B22-8ACB-9FE84D50DB1F}"/>
              </a:ext>
            </a:extLst>
          </p:cNvPr>
          <p:cNvSpPr txBox="1"/>
          <p:nvPr/>
        </p:nvSpPr>
        <p:spPr>
          <a:xfrm>
            <a:off x="105265" y="133877"/>
            <a:ext cx="1198146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Realizzazione di un Client-Server di posta elettronica</a:t>
            </a:r>
          </a:p>
        </p:txBody>
      </p: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96BB4AD1-F952-4C09-8225-4A96F2C79E25}"/>
              </a:ext>
            </a:extLst>
          </p:cNvPr>
          <p:cNvCxnSpPr/>
          <p:nvPr/>
        </p:nvCxnSpPr>
        <p:spPr>
          <a:xfrm>
            <a:off x="190107" y="745029"/>
            <a:ext cx="118117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16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362</Words>
  <Application>Microsoft Office PowerPoint</Application>
  <PresentationFormat>Widescreen</PresentationFormat>
  <Paragraphs>71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Annalisa Sabatelli</dc:creator>
  <cp:lastModifiedBy>Annalisa Sabatelli</cp:lastModifiedBy>
  <cp:revision>23</cp:revision>
  <dcterms:created xsi:type="dcterms:W3CDTF">2020-03-16T07:51:31Z</dcterms:created>
  <dcterms:modified xsi:type="dcterms:W3CDTF">2020-03-17T15:35:04Z</dcterms:modified>
</cp:coreProperties>
</file>