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4"/>
  </p:notesMasterIdLst>
  <p:sldIdLst>
    <p:sldId id="258" r:id="rId2"/>
    <p:sldId id="257" r:id="rId3"/>
  </p:sldIdLst>
  <p:sldSz cx="15479713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1FF"/>
    <a:srgbClr val="FFA093"/>
    <a:srgbClr val="FF9A8D"/>
    <a:srgbClr val="C07166"/>
    <a:srgbClr val="FFFFFF"/>
    <a:srgbClr val="97C5A9"/>
    <a:srgbClr val="7AA18A"/>
    <a:srgbClr val="A3D3B5"/>
    <a:srgbClr val="88D358"/>
    <a:srgbClr val="80C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4"/>
    <p:restoredTop sz="94845"/>
  </p:normalViewPr>
  <p:slideViewPr>
    <p:cSldViewPr snapToGrid="0">
      <p:cViewPr>
        <p:scale>
          <a:sx n="79" d="100"/>
          <a:sy n="79" d="100"/>
        </p:scale>
        <p:origin x="315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85913" y="1143000"/>
            <a:ext cx="3686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85913" y="1143000"/>
            <a:ext cx="3686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5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121058"/>
            <a:ext cx="13157756" cy="4512122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6807185"/>
            <a:ext cx="11609785" cy="3129084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690018"/>
            <a:ext cx="3337813" cy="109832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690018"/>
            <a:ext cx="9819943" cy="109832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231091"/>
            <a:ext cx="13351252" cy="5391145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8673238"/>
            <a:ext cx="13351252" cy="2835076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/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75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690021"/>
            <a:ext cx="13351252" cy="25050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177087"/>
            <a:ext cx="6548643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4734128"/>
            <a:ext cx="6548643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177087"/>
            <a:ext cx="6580894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4734128"/>
            <a:ext cx="6580894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866053"/>
            <a:ext cx="7836605" cy="9210249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866053"/>
            <a:ext cx="7836605" cy="9210249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690021"/>
            <a:ext cx="1335125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3450093"/>
            <a:ext cx="1335125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2012327"/>
            <a:ext cx="522440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8B7B55-E002-3035-AF40-B70DAABA4ADA}"/>
              </a:ext>
            </a:extLst>
          </p:cNvPr>
          <p:cNvGrpSpPr>
            <a:grpSpLocks/>
          </p:cNvGrpSpPr>
          <p:nvPr/>
        </p:nvGrpSpPr>
        <p:grpSpPr>
          <a:xfrm>
            <a:off x="1137749" y="624990"/>
            <a:ext cx="13204213" cy="11710370"/>
            <a:chOff x="-66486" y="185894"/>
            <a:chExt cx="13204213" cy="1171037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1FED2E-8A56-5A93-47AC-E4CE8A2232CD}"/>
                </a:ext>
              </a:extLst>
            </p:cNvPr>
            <p:cNvGrpSpPr>
              <a:grpSpLocks/>
            </p:cNvGrpSpPr>
            <p:nvPr/>
          </p:nvGrpSpPr>
          <p:grpSpPr>
            <a:xfrm>
              <a:off x="-66486" y="185894"/>
              <a:ext cx="7952800" cy="11710370"/>
              <a:chOff x="-66486" y="185894"/>
              <a:chExt cx="7952800" cy="11710370"/>
            </a:xfrm>
          </p:grpSpPr>
          <p:sp>
            <p:nvSpPr>
              <p:cNvPr id="85" name="Right Brace 84">
                <a:extLst>
                  <a:ext uri="{FF2B5EF4-FFF2-40B4-BE49-F238E27FC236}">
                    <a16:creationId xmlns:a16="http://schemas.microsoft.com/office/drawing/2014/main" id="{E9E4BF4F-7E1F-DDC8-1178-373056CCF26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692929" y="3011934"/>
                <a:ext cx="190371" cy="332439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ight Brace 85">
                <a:extLst>
                  <a:ext uri="{FF2B5EF4-FFF2-40B4-BE49-F238E27FC236}">
                    <a16:creationId xmlns:a16="http://schemas.microsoft.com/office/drawing/2014/main" id="{EA4AB21D-2F2E-B39F-076F-ED74A77A3E88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27778" y="6342796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ight Brace 86">
                <a:extLst>
                  <a:ext uri="{FF2B5EF4-FFF2-40B4-BE49-F238E27FC236}">
                    <a16:creationId xmlns:a16="http://schemas.microsoft.com/office/drawing/2014/main" id="{0E463C59-26CD-D425-9EF6-E5A76719679B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10591" y="7544559"/>
                <a:ext cx="175723" cy="3135123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Brace 87">
                <a:extLst>
                  <a:ext uri="{FF2B5EF4-FFF2-40B4-BE49-F238E27FC236}">
                    <a16:creationId xmlns:a16="http://schemas.microsoft.com/office/drawing/2014/main" id="{6FD9FF72-87E6-F0EC-7BB4-AEDCC5C32F35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09072" y="10696898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77E5EA7-B979-2442-8F9C-0D4EFE99869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-66486" y="185894"/>
                <a:ext cx="7669172" cy="11704305"/>
                <a:chOff x="-66486" y="185894"/>
                <a:chExt cx="7669172" cy="11704305"/>
              </a:xfrm>
            </p:grpSpPr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AC330C14-692E-37B3-FE66-4C2F674AD3E2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-66486" y="185894"/>
                  <a:ext cx="7669172" cy="11704305"/>
                  <a:chOff x="-66486" y="185894"/>
                  <a:chExt cx="7669172" cy="11704305"/>
                </a:xfrm>
              </p:grpSpPr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C8FE7686-A20D-A7A4-8FC8-8226A6513B8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-66486" y="185894"/>
                    <a:ext cx="7669172" cy="11704305"/>
                    <a:chOff x="-66486" y="185894"/>
                    <a:chExt cx="7669172" cy="11704305"/>
                  </a:xfrm>
                </p:grpSpPr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633EE68D-EE04-7E56-FE8A-AE83987C0C0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-66486" y="185894"/>
                      <a:ext cx="7669172" cy="11704305"/>
                      <a:chOff x="-66486" y="185894"/>
                      <a:chExt cx="7669172" cy="11704305"/>
                    </a:xfrm>
                  </p:grpSpPr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1DCD038C-5148-80BE-13E2-DBA256A57C0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-66486" y="185894"/>
                        <a:ext cx="7669172" cy="11704305"/>
                        <a:chOff x="-66486" y="185894"/>
                        <a:chExt cx="7669172" cy="11704305"/>
                      </a:xfrm>
                    </p:grpSpPr>
                    <p:sp>
                      <p:nvSpPr>
                        <p:cNvPr id="105" name="Rectangle 104">
                          <a:extLst>
                            <a:ext uri="{FF2B5EF4-FFF2-40B4-BE49-F238E27FC236}">
                              <a16:creationId xmlns:a16="http://schemas.microsoft.com/office/drawing/2014/main" id="{15E9EB13-B5C2-0C07-F185-335BC554D2B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>
                        <a:xfrm>
                          <a:off x="2167079" y="10690833"/>
                          <a:ext cx="3341912" cy="1199366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alpha val="48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106" name="TextBox 105">
                          <a:extLst>
                            <a:ext uri="{FF2B5EF4-FFF2-40B4-BE49-F238E27FC236}">
                              <a16:creationId xmlns:a16="http://schemas.microsoft.com/office/drawing/2014/main" id="{96F7CBDB-212C-96DF-EC20-3C738733A5F1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2203197" y="10783782"/>
                          <a:ext cx="1644470" cy="507831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1"/>
                          </a:solidFill>
                        </a:ln>
                        <a:effectLst>
                          <a:softEdge rad="78273"/>
                        </a:effectLst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9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./create-full-</a:t>
                          </a:r>
                          <a:r>
                            <a:rPr lang="en-US" sz="900" dirty="0" err="1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datasets.R</a:t>
                          </a:r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107" name="Group 106">
                          <a:extLst>
                            <a:ext uri="{FF2B5EF4-FFF2-40B4-BE49-F238E27FC236}">
                              <a16:creationId xmlns:a16="http://schemas.microsoft.com/office/drawing/2014/main" id="{21ECC262-689D-957D-4271-5FF5C903DE1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-66486" y="185894"/>
                          <a:ext cx="7669172" cy="11697130"/>
                          <a:chOff x="-232741" y="61203"/>
                          <a:chExt cx="7669172" cy="11697130"/>
                        </a:xfrm>
                      </p:grpSpPr>
                      <p:sp>
                        <p:nvSpPr>
                          <p:cNvPr id="108" name="TextBox 107">
                            <a:extLst>
                              <a:ext uri="{FF2B5EF4-FFF2-40B4-BE49-F238E27FC236}">
                                <a16:creationId xmlns:a16="http://schemas.microsoft.com/office/drawing/2014/main" id="{C0C8E06E-17B3-0087-1691-012029EA2529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2655" y="6674631"/>
                            <a:ext cx="1668829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datasets</a:t>
                            </a:r>
                          </a:p>
                        </p:txBody>
                      </p:sp>
                      <p:sp>
                        <p:nvSpPr>
                          <p:cNvPr id="109" name="TextBox 108">
                            <a:extLst>
                              <a:ext uri="{FF2B5EF4-FFF2-40B4-BE49-F238E27FC236}">
                                <a16:creationId xmlns:a16="http://schemas.microsoft.com/office/drawing/2014/main" id="{54B6C1C0-6BEC-1112-A246-6535FC69E648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58405" y="1602056"/>
                            <a:ext cx="1211161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external data inputs</a:t>
                            </a:r>
                          </a:p>
                        </p:txBody>
                      </p:sp>
                      <p:sp>
                        <p:nvSpPr>
                          <p:cNvPr id="110" name="TextBox 109">
                            <a:extLst>
                              <a:ext uri="{FF2B5EF4-FFF2-40B4-BE49-F238E27FC236}">
                                <a16:creationId xmlns:a16="http://schemas.microsoft.com/office/drawing/2014/main" id="{5C667F8F-B2B6-5E43-346A-81BAA2FF88D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78261" y="4399647"/>
                            <a:ext cx="1884494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curation step</a:t>
                            </a:r>
                          </a:p>
                        </p:txBody>
                      </p:sp>
                      <p:grpSp>
                        <p:nvGrpSpPr>
                          <p:cNvPr id="111" name="Group 110">
                            <a:extLst>
                              <a:ext uri="{FF2B5EF4-FFF2-40B4-BE49-F238E27FC236}">
                                <a16:creationId xmlns:a16="http://schemas.microsoft.com/office/drawing/2014/main" id="{4BAAF572-6F51-7A4B-0F69-095A9088891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2000824" y="61203"/>
                            <a:ext cx="3359202" cy="6160183"/>
                            <a:chOff x="2904295" y="726802"/>
                            <a:chExt cx="3359202" cy="6160183"/>
                          </a:xfrm>
                        </p:grpSpPr>
                        <p:grpSp>
                          <p:nvGrpSpPr>
                            <p:cNvPr id="137" name="Group 136">
                              <a:extLst>
                                <a:ext uri="{FF2B5EF4-FFF2-40B4-BE49-F238E27FC236}">
                                  <a16:creationId xmlns:a16="http://schemas.microsoft.com/office/drawing/2014/main" id="{A3B5C241-09D3-5A55-980E-1BCA95ED9E7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2904295" y="726802"/>
                              <a:ext cx="3325686" cy="3231223"/>
                              <a:chOff x="22237" y="698659"/>
                              <a:chExt cx="3325685" cy="3231223"/>
                            </a:xfrm>
                          </p:grpSpPr>
                          <p:grpSp>
                            <p:nvGrpSpPr>
                              <p:cNvPr id="152" name="Group 151">
                                <a:extLst>
                                  <a:ext uri="{FF2B5EF4-FFF2-40B4-BE49-F238E27FC236}">
                                    <a16:creationId xmlns:a16="http://schemas.microsoft.com/office/drawing/2014/main" id="{08124305-4396-392D-61DB-E316CC8E4E7F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329661" y="698659"/>
                                <a:ext cx="2733440" cy="3231223"/>
                                <a:chOff x="264806" y="565556"/>
                                <a:chExt cx="2733440" cy="3231223"/>
                              </a:xfrm>
                            </p:grpSpPr>
                            <p:sp>
                              <p:nvSpPr>
                                <p:cNvPr id="157" name="TextBox 156">
                                  <a:extLst>
                                    <a:ext uri="{FF2B5EF4-FFF2-40B4-BE49-F238E27FC236}">
                                      <a16:creationId xmlns:a16="http://schemas.microsoft.com/office/drawing/2014/main" id="{19ECE8C9-B573-1540-F2DC-927FAFE2E6F8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515057" y="3581335"/>
                                  <a:ext cx="782586" cy="21544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95 retentions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58" name="TextBox 157">
                                  <a:extLst>
                                    <a:ext uri="{FF2B5EF4-FFF2-40B4-BE49-F238E27FC236}">
                                      <a16:creationId xmlns:a16="http://schemas.microsoft.com/office/drawing/2014/main" id="{FC26B87A-E3DE-5505-146C-903DAD142CCA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64806" y="565556"/>
                                  <a:ext cx="2733440" cy="554126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3001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A. data/GBInd</a:t>
                                  </a:r>
                                </a:p>
                              </p:txBody>
                            </p:sp>
                          </p:grpSp>
                          <p:grpSp>
                            <p:nvGrpSpPr>
                              <p:cNvPr id="153" name="Group 152">
                                <a:extLst>
                                  <a:ext uri="{FF2B5EF4-FFF2-40B4-BE49-F238E27FC236}">
                                    <a16:creationId xmlns:a16="http://schemas.microsoft.com/office/drawing/2014/main" id="{F19BEDA4-F614-A787-3DB5-6C5668853E8D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22237" y="1365787"/>
                                <a:ext cx="3325685" cy="2146868"/>
                                <a:chOff x="22237" y="1365787"/>
                                <a:chExt cx="3325685" cy="2146868"/>
                              </a:xfrm>
                            </p:grpSpPr>
                            <p:sp>
                              <p:nvSpPr>
                                <p:cNvPr id="154" name="Rectangle 153">
                                  <a:extLst>
                                    <a:ext uri="{FF2B5EF4-FFF2-40B4-BE49-F238E27FC236}">
                                      <a16:creationId xmlns:a16="http://schemas.microsoft.com/office/drawing/2014/main" id="{352B6B08-FEA8-CE5C-42C6-3F6590B695A0}"/>
                                    </a:ext>
                                  </a:extLst>
                                </p:cNvPr>
                                <p:cNvSpPr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2237" y="1365787"/>
                                  <a:ext cx="3325685" cy="214686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>
                                    <a:lumMod val="20000"/>
                                    <a:lumOff val="80000"/>
                                    <a:alpha val="48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800">
                                    <a:latin typeface="Helvetica" pitchFamily="2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55" name="TextBox 154">
                                  <a:extLst>
                                    <a:ext uri="{FF2B5EF4-FFF2-40B4-BE49-F238E27FC236}">
                                      <a16:creationId xmlns:a16="http://schemas.microsoft.com/office/drawing/2014/main" id="{6580088D-BB05-82B6-A73B-571767A146DC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134057" y="2702825"/>
                                  <a:ext cx="1037463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195 features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156" name="Picture 155">
                                  <a:extLst>
                                    <a:ext uri="{FF2B5EF4-FFF2-40B4-BE49-F238E27FC236}">
                                      <a16:creationId xmlns:a16="http://schemas.microsoft.com/office/drawing/2014/main" id="{7E420051-A9D7-134E-FBFE-FDE3B120DD2E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2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228553" y="1890012"/>
                                  <a:ext cx="787241" cy="7872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</p:grpSp>
                        <p:cxnSp>
                          <p:nvCxnSpPr>
                            <p:cNvPr id="138" name="Straight Arrow Connector 137">
                              <a:extLst>
                                <a:ext uri="{FF2B5EF4-FFF2-40B4-BE49-F238E27FC236}">
                                  <a16:creationId xmlns:a16="http://schemas.microsoft.com/office/drawing/2014/main" id="{D7BC2DD1-3097-2E6E-7CD2-624BCD113177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723506" y="3532191"/>
                              <a:ext cx="562778" cy="3354794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39" name="TextBox 138">
                              <a:extLst>
                                <a:ext uri="{FF2B5EF4-FFF2-40B4-BE49-F238E27FC236}">
                                  <a16:creationId xmlns:a16="http://schemas.microsoft.com/office/drawing/2014/main" id="{DE7E7CEB-9E54-0E1D-D724-64AB0A48E57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510467" y="3701096"/>
                              <a:ext cx="803425" cy="21544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100 removals</a:t>
                              </a:r>
                            </a:p>
                          </p:txBody>
                        </p:sp>
                        <p:cxnSp>
                          <p:nvCxnSpPr>
                            <p:cNvPr id="140" name="Straight Arrow Connector 139">
                              <a:extLst>
                                <a:ext uri="{FF2B5EF4-FFF2-40B4-BE49-F238E27FC236}">
                                  <a16:creationId xmlns:a16="http://schemas.microsoft.com/office/drawing/2014/main" id="{30E75AD1-6FC8-5950-2C91-9641279B100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4745042" y="4058245"/>
                              <a:ext cx="478806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1" name="TextBox 140">
                              <a:extLst>
                                <a:ext uri="{FF2B5EF4-FFF2-40B4-BE49-F238E27FC236}">
                                  <a16:creationId xmlns:a16="http://schemas.microsoft.com/office/drawing/2014/main" id="{2D16FB9F-7CE6-230B-16F3-2AEE1F8D6771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5107591" y="3900933"/>
                              <a:ext cx="941283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 omissions 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w/o replacement</a:t>
                              </a:r>
                            </a:p>
                          </p:txBody>
                        </p:sp>
                        <p:cxnSp>
                          <p:nvCxnSpPr>
                            <p:cNvPr id="142" name="Straight Arrow Connector 141">
                              <a:extLst>
                                <a:ext uri="{FF2B5EF4-FFF2-40B4-BE49-F238E27FC236}">
                                  <a16:creationId xmlns:a16="http://schemas.microsoft.com/office/drawing/2014/main" id="{D4BFD473-463B-1ED1-D000-10AF4C37281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4286284" y="3540797"/>
                              <a:ext cx="828573" cy="944583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3" name="TextBox 142">
                              <a:extLst>
                                <a:ext uri="{FF2B5EF4-FFF2-40B4-BE49-F238E27FC236}">
                                  <a16:creationId xmlns:a16="http://schemas.microsoft.com/office/drawing/2014/main" id="{04A7D9A9-F1BB-511B-5FE6-B0F465D3A48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018799" y="5496428"/>
                              <a:ext cx="862736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6 new features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1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</a:t>
                              </a:r>
                            </a:p>
                          </p:txBody>
                        </p:sp>
                        <p:sp>
                          <p:nvSpPr>
                            <p:cNvPr id="144" name="TextBox 143">
                              <a:extLst>
                                <a:ext uri="{FF2B5EF4-FFF2-40B4-BE49-F238E27FC236}">
                                  <a16:creationId xmlns:a16="http://schemas.microsoft.com/office/drawing/2014/main" id="{68C5FF03-36BE-9EA4-09F0-47CC5E6DDC98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772529" y="4495533"/>
                              <a:ext cx="963725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96 omissions 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with replacement</a:t>
                              </a:r>
                            </a:p>
                          </p:txBody>
                        </p:sp>
                        <p:cxnSp>
                          <p:nvCxnSpPr>
                            <p:cNvPr id="145" name="Straight Arrow Connector 144">
                              <a:extLst>
                                <a:ext uri="{FF2B5EF4-FFF2-40B4-BE49-F238E27FC236}">
                                  <a16:creationId xmlns:a16="http://schemas.microsoft.com/office/drawing/2014/main" id="{22EA1988-2A0D-3178-7037-4292B98F4C3A}"/>
                                </a:ext>
                              </a:extLst>
                            </p:cNvPr>
                            <p:cNvCxnSpPr>
                              <a:cxnSpLocks/>
                              <a:endCxn id="144" idx="2"/>
                            </p:cNvCxnSpPr>
                            <p:nvPr/>
                          </p:nvCxnSpPr>
                          <p:spPr>
                            <a:xfrm flipV="1">
                              <a:off x="4330316" y="4834087"/>
                              <a:ext cx="924076" cy="2052898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46" name="Straight Arrow Connector 145">
                              <a:extLst>
                                <a:ext uri="{FF2B5EF4-FFF2-40B4-BE49-F238E27FC236}">
                                  <a16:creationId xmlns:a16="http://schemas.microsoft.com/office/drawing/2014/main" id="{E013A0A7-6DA0-314C-9E59-3855C85AB3F5}"/>
                                </a:ext>
                              </a:extLst>
                            </p:cNvPr>
                            <p:cNvCxnSpPr>
                              <a:cxnSpLocks/>
                              <a:stCxn id="147" idx="0"/>
                              <a:endCxn id="144" idx="2"/>
                            </p:cNvCxnSpPr>
                            <p:nvPr/>
                          </p:nvCxnSpPr>
                          <p:spPr>
                            <a:xfrm flipH="1" flipV="1">
                              <a:off x="5254393" y="4834087"/>
                              <a:ext cx="282256" cy="250114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7" name="TextBox 146">
                              <a:extLst>
                                <a:ext uri="{FF2B5EF4-FFF2-40B4-BE49-F238E27FC236}">
                                  <a16:creationId xmlns:a16="http://schemas.microsoft.com/office/drawing/2014/main" id="{ECB9443C-5404-6748-B7EC-D750CA5A3C71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5047572" y="5084201"/>
                              <a:ext cx="978153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102 new features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&gt;1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features</a:t>
                              </a:r>
                            </a:p>
                          </p:txBody>
                        </p:sp>
                        <p:cxnSp>
                          <p:nvCxnSpPr>
                            <p:cNvPr id="148" name="Straight Arrow Connector 147">
                              <a:extLst>
                                <a:ext uri="{FF2B5EF4-FFF2-40B4-BE49-F238E27FC236}">
                                  <a16:creationId xmlns:a16="http://schemas.microsoft.com/office/drawing/2014/main" id="{5EB2BEEA-3444-0FE1-8DEC-DB3DAD9A148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914782" y="5515659"/>
                              <a:ext cx="614235" cy="1371326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49" name="TextBox 148">
                              <a:extLst>
                                <a:ext uri="{FF2B5EF4-FFF2-40B4-BE49-F238E27FC236}">
                                  <a16:creationId xmlns:a16="http://schemas.microsoft.com/office/drawing/2014/main" id="{1A2F7A8F-F278-3387-AD17-CE8286A7D3F0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599662" y="6049944"/>
                              <a:ext cx="643832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54 meta-variables</a:t>
                              </a:r>
                            </a:p>
                          </p:txBody>
                        </p:sp>
                        <p:cxnSp>
                          <p:nvCxnSpPr>
                            <p:cNvPr id="150" name="Straight Arrow Connector 149">
                              <a:extLst>
                                <a:ext uri="{FF2B5EF4-FFF2-40B4-BE49-F238E27FC236}">
                                  <a16:creationId xmlns:a16="http://schemas.microsoft.com/office/drawing/2014/main" id="{0786D36D-53B6-15A3-4547-E0CA905CBD0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5529018" y="5478275"/>
                              <a:ext cx="7631" cy="1406739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51" name="TextBox 150">
                              <a:extLst>
                                <a:ext uri="{FF2B5EF4-FFF2-40B4-BE49-F238E27FC236}">
                                  <a16:creationId xmlns:a16="http://schemas.microsoft.com/office/drawing/2014/main" id="{CFA87F9F-90E2-C6E7-1DF9-9F530AB54261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5522318" y="5972556"/>
                              <a:ext cx="741179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 input features, conditioned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12" name="TextBox 111">
                            <a:extLst>
                              <a:ext uri="{FF2B5EF4-FFF2-40B4-BE49-F238E27FC236}">
                                <a16:creationId xmlns:a16="http://schemas.microsoft.com/office/drawing/2014/main" id="{A4A56EFB-7D26-EA42-F473-E37873FBFC88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071687" y="11179567"/>
                            <a:ext cx="1189749" cy="338554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./output/</a:t>
                            </a:r>
                            <a:r>
                              <a:rPr lang="en-US" sz="800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statisticalGBI</a:t>
                            </a:r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/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CLDF</a:t>
                            </a:r>
                          </a:p>
                        </p:txBody>
                      </p:sp>
                      <p:sp>
                        <p:nvSpPr>
                          <p:cNvPr id="113" name="TextBox 112">
                            <a:extLst>
                              <a:ext uri="{FF2B5EF4-FFF2-40B4-BE49-F238E27FC236}">
                                <a16:creationId xmlns:a16="http://schemas.microsoft.com/office/drawing/2014/main" id="{F90DAFB8-1645-EBD3-FCBA-53D6E521B855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608867" y="6635253"/>
                            <a:ext cx="1823966" cy="338554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./input/variable-recode-</a:t>
                            </a:r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</a:p>
                          <a:p>
                            <a:pPr algn="ctr"/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TRUE</a:t>
                            </a:r>
                          </a:p>
                        </p:txBody>
                      </p:sp>
                      <mc:AlternateContent xmlns:mc="http://schemas.openxmlformats.org/markup-compatibility/2006">
                        <mc:Choice xmlns:a14="http://schemas.microsoft.com/office/drawing/2010/main" Requires="a14">
                          <p:sp>
                            <p:nvSpPr>
                              <p:cNvPr id="114" name="TextBox 113">
                                <a:extLst>
                                  <a:ext uri="{FF2B5EF4-FFF2-40B4-BE49-F238E27FC236}">
                                    <a16:creationId xmlns:a16="http://schemas.microsoft.com/office/drawing/2014/main" id="{16761B85-6F99-21A0-6A3A-86D154FF8661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5612465" y="4374712"/>
                                <a:ext cx="1823966" cy="461665"/>
                              </a:xfrm>
                              <a:prstGeom prst="rect">
                                <a:avLst/>
                              </a:prstGeom>
                              <a:solidFill>
                                <a:srgbClr val="B451FF">
                                  <a:alpha val="25098"/>
                                </a:srgbClr>
                              </a:solidFill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./input/decisions-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log.csv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,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modification.type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logical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automated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manual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oMath>
                                </a14:m>
                                <a:endPara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>
                          <p:sp>
                            <p:nvSpPr>
                              <p:cNvPr id="114" name="TextBox 113">
                                <a:extLst>
                                  <a:ext uri="{FF2B5EF4-FFF2-40B4-BE49-F238E27FC236}">
                                    <a16:creationId xmlns:a16="http://schemas.microsoft.com/office/drawing/2014/main" id="{16761B85-6F99-21A0-6A3A-86D154FF8661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612465" y="4374712"/>
                                <a:ext cx="1823966" cy="461665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3"/>
                                <a:stretch>
                                  <a:fillRect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115" name="Right Brace 114">
                            <a:extLst>
                              <a:ext uri="{FF2B5EF4-FFF2-40B4-BE49-F238E27FC236}">
                                <a16:creationId xmlns:a16="http://schemas.microsoft.com/office/drawing/2014/main" id="{13E0EFFD-4B98-B07C-232F-63475011FAA5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26510" y="2885137"/>
                            <a:ext cx="190371" cy="332439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6" name="TextBox 115">
                            <a:extLst>
                              <a:ext uri="{FF2B5EF4-FFF2-40B4-BE49-F238E27FC236}">
                                <a16:creationId xmlns:a16="http://schemas.microsoft.com/office/drawing/2014/main" id="{7AF6616E-9EB2-FF27-691B-7768EBD33BE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122027" y="11181081"/>
                            <a:ext cx="1489283" cy="461665"/>
                          </a:xfrm>
                          <a:prstGeom prst="rect">
                            <a:avLst/>
                          </a:prstGeom>
                          <a:solidFill>
                            <a:schemeClr val="accent5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200" b="1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GBInd statistical:</a:t>
                            </a:r>
                          </a:p>
                          <a:p>
                            <a:pPr algn="ctr"/>
                            <a:r>
                              <a:rPr lang="en-US" sz="12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196 features</a:t>
                            </a:r>
                          </a:p>
                        </p:txBody>
                      </p:sp>
                      <p:sp>
                        <p:nvSpPr>
                          <p:cNvPr id="117" name="TextBox 116">
                            <a:extLst>
                              <a:ext uri="{FF2B5EF4-FFF2-40B4-BE49-F238E27FC236}">
                                <a16:creationId xmlns:a16="http://schemas.microsoft.com/office/drawing/2014/main" id="{EAE6D915-E4D6-9D29-461A-168686836205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668891" y="7648982"/>
                            <a:ext cx="840295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158 retentions</a:t>
                            </a:r>
                          </a:p>
                        </p:txBody>
                      </p:sp>
                      <p:cxnSp>
                        <p:nvCxnSpPr>
                          <p:cNvPr id="118" name="Straight Arrow Connector 117">
                            <a:extLst>
                              <a:ext uri="{FF2B5EF4-FFF2-40B4-BE49-F238E27FC236}">
                                <a16:creationId xmlns:a16="http://schemas.microsoft.com/office/drawing/2014/main" id="{50DB7C89-B416-8241-D1E5-6330DADC778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932534" y="7419542"/>
                            <a:ext cx="589525" cy="312755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19" name="TextBox 118">
                            <a:extLst>
                              <a:ext uri="{FF2B5EF4-FFF2-40B4-BE49-F238E27FC236}">
                                <a16:creationId xmlns:a16="http://schemas.microsoft.com/office/drawing/2014/main" id="{724CA244-E6C0-9896-DAC3-73F89A266FE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746242" y="7607497"/>
                            <a:ext cx="803425" cy="2154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45 removals</a:t>
                            </a:r>
                          </a:p>
                        </p:txBody>
                      </p:sp>
                      <p:cxnSp>
                        <p:nvCxnSpPr>
                          <p:cNvPr id="120" name="Straight Arrow Connector 119">
                            <a:extLst>
                              <a:ext uri="{FF2B5EF4-FFF2-40B4-BE49-F238E27FC236}">
                                <a16:creationId xmlns:a16="http://schemas.microsoft.com/office/drawing/2014/main" id="{8C958E5F-0C6E-4CEA-8B4E-E5BA01C2198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994381" y="7964646"/>
                            <a:ext cx="465242" cy="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1" name="TextBox 120">
                            <a:extLst>
                              <a:ext uri="{FF2B5EF4-FFF2-40B4-BE49-F238E27FC236}">
                                <a16:creationId xmlns:a16="http://schemas.microsoft.com/office/drawing/2014/main" id="{2A8E80BC-665A-A10E-0BE7-020B3BD5D72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365138" y="7818220"/>
                            <a:ext cx="941283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 omissions 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</p:txBody>
                      </p:sp>
                      <p:cxnSp>
                        <p:nvCxnSpPr>
                          <p:cNvPr id="122" name="Straight Arrow Connector 121">
                            <a:extLst>
                              <a:ext uri="{FF2B5EF4-FFF2-40B4-BE49-F238E27FC236}">
                                <a16:creationId xmlns:a16="http://schemas.microsoft.com/office/drawing/2014/main" id="{69EFAFE1-B303-5B86-17BB-DFA80BEE675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3522059" y="7428148"/>
                            <a:ext cx="828573" cy="944583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3" name="TextBox 122">
                            <a:extLst>
                              <a:ext uri="{FF2B5EF4-FFF2-40B4-BE49-F238E27FC236}">
                                <a16:creationId xmlns:a16="http://schemas.microsoft.com/office/drawing/2014/main" id="{F0EB914F-75AA-D4F7-E5A3-2B12156974DE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865804" y="8401934"/>
                            <a:ext cx="963725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42 omissions 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</p:txBody>
                      </p:sp>
                      <p:cxnSp>
                        <p:nvCxnSpPr>
                          <p:cNvPr id="124" name="Straight Arrow Connector 123">
                            <a:extLst>
                              <a:ext uri="{FF2B5EF4-FFF2-40B4-BE49-F238E27FC236}">
                                <a16:creationId xmlns:a16="http://schemas.microsoft.com/office/drawing/2014/main" id="{62D94705-D20A-D83D-DCA6-6D532472B042}"/>
                              </a:ext>
                            </a:extLst>
                          </p:cNvPr>
                          <p:cNvCxnSpPr>
                            <a:cxnSpLocks/>
                            <a:endCxn id="123" idx="2"/>
                          </p:cNvCxnSpPr>
                          <p:nvPr/>
                        </p:nvCxnSpPr>
                        <p:spPr>
                          <a:xfrm flipV="1">
                            <a:off x="4340023" y="8740488"/>
                            <a:ext cx="7644" cy="28745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5" name="TextBox 124">
                            <a:extLst>
                              <a:ext uri="{FF2B5EF4-FFF2-40B4-BE49-F238E27FC236}">
                                <a16:creationId xmlns:a16="http://schemas.microsoft.com/office/drawing/2014/main" id="{DC2A7D5C-B153-5CCA-023E-6BAFC9D6FB3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893562" y="9030057"/>
                            <a:ext cx="920445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38 new features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126" name="Straight Arrow Connector 125">
                            <a:extLst>
                              <a:ext uri="{FF2B5EF4-FFF2-40B4-BE49-F238E27FC236}">
                                <a16:creationId xmlns:a16="http://schemas.microsoft.com/office/drawing/2014/main" id="{FCAE5A45-2FFF-45F1-4E7B-21E5DC97615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887246" y="9451444"/>
                            <a:ext cx="489090" cy="111469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7" name="TextBox 126">
                            <a:extLst>
                              <a:ext uri="{FF2B5EF4-FFF2-40B4-BE49-F238E27FC236}">
                                <a16:creationId xmlns:a16="http://schemas.microsoft.com/office/drawing/2014/main" id="{0A962EFA-1764-DA37-5B5D-04B1D42D172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288412" y="9789280"/>
                            <a:ext cx="741178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 combined features</a:t>
                            </a:r>
                          </a:p>
                        </p:txBody>
                      </p:sp>
                      <p:cxnSp>
                        <p:nvCxnSpPr>
                          <p:cNvPr id="128" name="Straight Arrow Connector 127">
                            <a:extLst>
                              <a:ext uri="{FF2B5EF4-FFF2-40B4-BE49-F238E27FC236}">
                                <a16:creationId xmlns:a16="http://schemas.microsoft.com/office/drawing/2014/main" id="{E6E1EF8D-6960-6B28-EE41-30CD36D7376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4376337" y="9414060"/>
                            <a:ext cx="7631" cy="115208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29" name="TextBox 128">
                            <a:extLst>
                              <a:ext uri="{FF2B5EF4-FFF2-40B4-BE49-F238E27FC236}">
                                <a16:creationId xmlns:a16="http://schemas.microsoft.com/office/drawing/2014/main" id="{AD6085CB-6E74-DA43-746A-E4F9CEB449F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348067" y="9736141"/>
                            <a:ext cx="741179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33 input features, conditioned</a:t>
                            </a:r>
                          </a:p>
                        </p:txBody>
                      </p:sp>
                      <p:sp>
                        <p:nvSpPr>
                          <p:cNvPr id="130" name="Right Brace 129">
                            <a:extLst>
                              <a:ext uri="{FF2B5EF4-FFF2-40B4-BE49-F238E27FC236}">
                                <a16:creationId xmlns:a16="http://schemas.microsoft.com/office/drawing/2014/main" id="{831D48D7-F5DE-2151-7F52-0C1D9ECC65F6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1759" y="6213609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131" name="TextBox 130">
                            <a:extLst>
                              <a:ext uri="{FF2B5EF4-FFF2-40B4-BE49-F238E27FC236}">
                                <a16:creationId xmlns:a16="http://schemas.microsoft.com/office/drawing/2014/main" id="{CE1F1A72-4908-6F07-5EEC-C50CAF75D811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608867" y="8813401"/>
                            <a:ext cx="1823966" cy="338554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./input//decisions-</a:t>
                            </a:r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log.csv</a:t>
                            </a:r>
                            <a:endPara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modification.type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statistical</a:t>
                            </a:r>
                          </a:p>
                        </p:txBody>
                      </p:sp>
                      <p:sp>
                        <p:nvSpPr>
                          <p:cNvPr id="132" name="Right Brace 131">
                            <a:extLst>
                              <a:ext uri="{FF2B5EF4-FFF2-40B4-BE49-F238E27FC236}">
                                <a16:creationId xmlns:a16="http://schemas.microsoft.com/office/drawing/2014/main" id="{15CA1844-4520-CC51-418E-932F8D0B25E2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6051" y="7415117"/>
                            <a:ext cx="175723" cy="3135123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3" name="Right Brace 132">
                            <a:extLst>
                              <a:ext uri="{FF2B5EF4-FFF2-40B4-BE49-F238E27FC236}">
                                <a16:creationId xmlns:a16="http://schemas.microsoft.com/office/drawing/2014/main" id="{1DE86431-5B75-BF13-6A76-1B3EFC5ABB5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43877" y="10558967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C991C201-2F0F-4E13-8196-724CF5098123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89936" y="10989373"/>
                            <a:ext cx="1823966" cy="338554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./input/variable-recode-</a:t>
                            </a:r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</a:p>
                          <a:p>
                            <a:pPr algn="ctr"/>
                            <a:r>
                              <a:rPr lang="en-US" sz="8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design.logical.statistical</a:t>
                            </a: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TRUE</a:t>
                            </a:r>
                          </a:p>
                        </p:txBody>
                      </p:sp>
                      <p:sp>
                        <p:nvSpPr>
                          <p:cNvPr id="135" name="TextBox 134">
                            <a:extLst>
                              <a:ext uri="{FF2B5EF4-FFF2-40B4-BE49-F238E27FC236}">
                                <a16:creationId xmlns:a16="http://schemas.microsoft.com/office/drawing/2014/main" id="{2F2264FE-62E7-EC5A-D16D-BE72AD9D1AC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232741" y="8821095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curation step</a:t>
                            </a:r>
                          </a:p>
                        </p:txBody>
                      </p:sp>
                      <p:sp>
                        <p:nvSpPr>
                          <p:cNvPr id="136" name="TextBox 135">
                            <a:extLst>
                              <a:ext uri="{FF2B5EF4-FFF2-40B4-BE49-F238E27FC236}">
                                <a16:creationId xmlns:a16="http://schemas.microsoft.com/office/drawing/2014/main" id="{60C7C8CB-C74D-8162-7C68-225C01A975E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226484" y="10997067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datasets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104" name="Straight Arrow Connector 103">
                        <a:extLst>
                          <a:ext uri="{FF2B5EF4-FFF2-40B4-BE49-F238E27FC236}">
                            <a16:creationId xmlns:a16="http://schemas.microsoft.com/office/drawing/2014/main" id="{2BA27617-1C1A-CF16-8365-47C82E9356F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841224" y="11112220"/>
                        <a:ext cx="365313" cy="19126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505498B6-1E9E-B36C-CE30-9F708E7FCA7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237942" y="10935252"/>
                      <a:ext cx="1180858" cy="338554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./output/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  <p:cxnSp>
                <p:nvCxnSpPr>
                  <p:cNvPr id="100" name="Straight Arrow Connector 99">
                    <a:extLst>
                      <a:ext uri="{FF2B5EF4-FFF2-40B4-BE49-F238E27FC236}">
                        <a16:creationId xmlns:a16="http://schemas.microsoft.com/office/drawing/2014/main" id="{6F34DC70-216A-03FF-2BEE-C9AE3B6F42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842417" y="11303436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AC787449-C929-E747-F15A-BEDF8B503145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2171603" y="6348302"/>
                  <a:ext cx="3341912" cy="1199366"/>
                  <a:chOff x="93141" y="7586541"/>
                  <a:chExt cx="3341912" cy="1199366"/>
                </a:xfrm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5D5F91BA-5EAA-04C2-719C-8E6C545F99F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93141" y="7586541"/>
                    <a:ext cx="3341912" cy="1199366"/>
                  </a:xfrm>
                  <a:prstGeom prst="rect">
                    <a:avLst/>
                  </a:prstGeom>
                  <a:solidFill>
                    <a:schemeClr val="accent5">
                      <a:alpha val="48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5CD1E39-E4C0-E3A9-3544-2A65875D4B5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29259" y="7679490"/>
                    <a:ext cx="1644470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./create-full-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05350989-B570-EA75-6250-C6B572D936B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64004" y="8199966"/>
                    <a:ext cx="1177650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./output/</a:t>
                    </a:r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logicalGBI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</a:t>
                    </a:r>
                  </a:p>
                  <a:p>
                    <a:pPr algn="ctr"/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CLDF</a:t>
                    </a: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D53B4482-D53D-C6DC-216A-BD9DE63BA61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4344" y="8201480"/>
                    <a:ext cx="1489283" cy="461665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GBInd logical: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203 features</a:t>
                    </a:r>
                  </a:p>
                </p:txBody>
              </p: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6F6DC2B7-96BF-851C-D08E-7717D95814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67286" y="8007928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4A0D3975-4597-670D-9EEA-FA3FE3BEF9E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2164004" y="7830960"/>
                    <a:ext cx="1180858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./output/</a:t>
                    </a:r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logicalGBI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</a:t>
                    </a:r>
                  </a:p>
                  <a:p>
                    <a:pPr algn="ctr"/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logicalGBI.csv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</a:endParaRPr>
                  </a:p>
                </p:txBody>
              </p:sp>
              <p:cxnSp>
                <p:nvCxnSpPr>
                  <p:cNvPr id="98" name="Straight Arrow Connector 97">
                    <a:extLst>
                      <a:ext uri="{FF2B5EF4-FFF2-40B4-BE49-F238E27FC236}">
                        <a16:creationId xmlns:a16="http://schemas.microsoft.com/office/drawing/2014/main" id="{456C34D4-FDB2-937F-3541-30EAAC3866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768479" y="8199144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2369A7A-6DE5-E379-93BA-7730AE350CB6}"/>
                </a:ext>
              </a:extLst>
            </p:cNvPr>
            <p:cNvGrpSpPr>
              <a:grpSpLocks/>
            </p:cNvGrpSpPr>
            <p:nvPr/>
          </p:nvGrpSpPr>
          <p:grpSpPr>
            <a:xfrm>
              <a:off x="7831110" y="188338"/>
              <a:ext cx="5306617" cy="11699573"/>
              <a:chOff x="7831110" y="188338"/>
              <a:chExt cx="5306617" cy="1169957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49C682E-8A6B-C284-6DD2-2B88EB515258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831110" y="188338"/>
                <a:ext cx="5306617" cy="7364501"/>
                <a:chOff x="7831110" y="188338"/>
                <a:chExt cx="5306617" cy="7364501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BE5954EF-A5ED-5479-B899-ED4D077EA967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831110" y="188338"/>
                  <a:ext cx="5306617" cy="7364501"/>
                  <a:chOff x="7831110" y="188338"/>
                  <a:chExt cx="5306617" cy="7364501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098E1592-B0D1-B418-4756-BE2F7CB1F51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7831110" y="188338"/>
                    <a:ext cx="5306617" cy="7364501"/>
                    <a:chOff x="8593572" y="276208"/>
                    <a:chExt cx="5306617" cy="7364501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A4BA59DC-47D8-208B-78EA-8A913C8B65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8593572" y="276208"/>
                      <a:ext cx="5306617" cy="7364501"/>
                      <a:chOff x="5168661" y="1289245"/>
                      <a:chExt cx="5306615" cy="7364502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9F3F9466-A62D-9B69-04DE-7B4A23A03F0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5168661" y="1289245"/>
                        <a:ext cx="5306615" cy="7364502"/>
                        <a:chOff x="5356209" y="1284835"/>
                        <a:chExt cx="5306615" cy="7364502"/>
                      </a:xfrm>
                    </p:grpSpPr>
                    <p:grpSp>
                      <p:nvGrpSpPr>
                        <p:cNvPr id="42" name="Group 41">
                          <a:extLst>
                            <a:ext uri="{FF2B5EF4-FFF2-40B4-BE49-F238E27FC236}">
                              <a16:creationId xmlns:a16="http://schemas.microsoft.com/office/drawing/2014/main" id="{5D3893B5-9BE8-8551-7D93-B24975B2B7D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356209" y="1284835"/>
                          <a:ext cx="5271348" cy="7364502"/>
                          <a:chOff x="629300" y="783265"/>
                          <a:chExt cx="5271348" cy="7364502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E898AC73-E7A8-031E-1D70-8A22AC4E6A9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629300" y="783265"/>
                            <a:ext cx="5175803" cy="7364502"/>
                            <a:chOff x="-2317612" y="622019"/>
                            <a:chExt cx="5175803" cy="7364502"/>
                          </a:xfrm>
                        </p:grpSpPr>
                        <p:grpSp>
                          <p:nvGrpSpPr>
                            <p:cNvPr id="79" name="Group 78">
                              <a:extLst>
                                <a:ext uri="{FF2B5EF4-FFF2-40B4-BE49-F238E27FC236}">
                                  <a16:creationId xmlns:a16="http://schemas.microsoft.com/office/drawing/2014/main" id="{37078BDF-4470-2F95-C64E-4F3ED03991C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-2317612" y="3475383"/>
                              <a:ext cx="5175803" cy="4511138"/>
                              <a:chOff x="-1712528" y="5792822"/>
                              <a:chExt cx="5175803" cy="4511138"/>
                            </a:xfrm>
                          </p:grpSpPr>
                          <p:sp>
                            <p:nvSpPr>
                              <p:cNvPr id="81" name="Rectangle 80">
                                <a:extLst>
                                  <a:ext uri="{FF2B5EF4-FFF2-40B4-BE49-F238E27FC236}">
                                    <a16:creationId xmlns:a16="http://schemas.microsoft.com/office/drawing/2014/main" id="{072CB536-2B55-05B5-AC01-2678C75E4A9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-1656784" y="9098029"/>
                                <a:ext cx="5120059" cy="12059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800" dirty="0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82" name="Group 81">
                                <a:extLst>
                                  <a:ext uri="{FF2B5EF4-FFF2-40B4-BE49-F238E27FC236}">
                                    <a16:creationId xmlns:a16="http://schemas.microsoft.com/office/drawing/2014/main" id="{4D4FA5BC-FFED-D695-4E98-6C9AAAC6D247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-1712528" y="5792822"/>
                                <a:ext cx="2678606" cy="4380527"/>
                                <a:chOff x="-2416162" y="3316316"/>
                                <a:chExt cx="2678606" cy="4380527"/>
                              </a:xfrm>
                            </p:grpSpPr>
                            <p:sp>
                              <p:nvSpPr>
                                <p:cNvPr id="83" name="TextBox 82">
                                  <a:extLst>
                                    <a:ext uri="{FF2B5EF4-FFF2-40B4-BE49-F238E27FC236}">
                                      <a16:creationId xmlns:a16="http://schemas.microsoft.com/office/drawing/2014/main" id="{06C7786F-3341-7A3B-903A-023BF7B5ADCA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1533649" y="7235178"/>
                                  <a:ext cx="1796093" cy="46166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TypLinkInd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349 features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84" name="TextBox 83">
                                  <a:extLst>
                                    <a:ext uri="{FF2B5EF4-FFF2-40B4-BE49-F238E27FC236}">
                                      <a16:creationId xmlns:a16="http://schemas.microsoft.com/office/drawing/2014/main" id="{433D29C4-DB27-A5D0-073F-901496ADBC4B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2416162" y="3316316"/>
                                  <a:ext cx="1064714" cy="33855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(15 + 52 + 17 + 18)</a:t>
                                  </a:r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80" name="TextBox 79">
                              <a:extLst>
                                <a:ext uri="{FF2B5EF4-FFF2-40B4-BE49-F238E27FC236}">
                                  <a16:creationId xmlns:a16="http://schemas.microsoft.com/office/drawing/2014/main" id="{2A5F8463-03DB-96D4-2E67-162AF8A2815E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-1435100" y="622019"/>
                              <a:ext cx="3607525" cy="554126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1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B. data/TypLinkInd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64" name="Straight Arrow Connector 63">
                            <a:extLst>
                              <a:ext uri="{FF2B5EF4-FFF2-40B4-BE49-F238E27FC236}">
                                <a16:creationId xmlns:a16="http://schemas.microsoft.com/office/drawing/2014/main" id="{A2810A94-DF95-A39F-F9FE-7CA5A19C834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119511" y="3619861"/>
                            <a:ext cx="591920" cy="3321975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" name="Straight Arrow Connector 64">
                            <a:extLst>
                              <a:ext uri="{FF2B5EF4-FFF2-40B4-BE49-F238E27FC236}">
                                <a16:creationId xmlns:a16="http://schemas.microsoft.com/office/drawing/2014/main" id="{5C644C97-9FC0-D4E8-6896-408836500EB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711431" y="3619860"/>
                            <a:ext cx="635000" cy="411799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none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6" name="TextBox 65">
                            <a:extLst>
                              <a:ext uri="{FF2B5EF4-FFF2-40B4-BE49-F238E27FC236}">
                                <a16:creationId xmlns:a16="http://schemas.microsoft.com/office/drawing/2014/main" id="{BFE117C5-9204-173D-89D8-C409B9B777F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125228" y="3630266"/>
                            <a:ext cx="1190346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736 removals</a:t>
                            </a:r>
                            <a:b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(177 + 493 + 43 + 23)</a:t>
                            </a:r>
                          </a:p>
                        </p:txBody>
                      </p:sp>
                      <p:cxnSp>
                        <p:nvCxnSpPr>
                          <p:cNvPr id="67" name="Straight Arrow Connector 66">
                            <a:extLst>
                              <a:ext uri="{FF2B5EF4-FFF2-40B4-BE49-F238E27FC236}">
                                <a16:creationId xmlns:a16="http://schemas.microsoft.com/office/drawing/2014/main" id="{275204D9-6406-B4D6-D79C-BFEB6FA7B405}"/>
                              </a:ext>
                            </a:extLst>
                          </p:cNvPr>
                          <p:cNvCxnSpPr>
                            <a:cxnSpLocks/>
                            <a:endCxn id="47" idx="3"/>
                          </p:cNvCxnSpPr>
                          <p:nvPr/>
                        </p:nvCxnSpPr>
                        <p:spPr>
                          <a:xfrm flipH="1">
                            <a:off x="4667299" y="3896749"/>
                            <a:ext cx="144827" cy="15526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8" name="TextBox 67">
                            <a:extLst>
                              <a:ext uri="{FF2B5EF4-FFF2-40B4-BE49-F238E27FC236}">
                                <a16:creationId xmlns:a16="http://schemas.microsoft.com/office/drawing/2014/main" id="{B1E56093-8155-0940-2245-7ACD24C4B79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835934" y="4399996"/>
                            <a:ext cx="1064714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282 omissions 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(46 + 209 + 26 + 1)</a:t>
                            </a:r>
                          </a:p>
                        </p:txBody>
                      </p:sp>
                      <p:cxnSp>
                        <p:nvCxnSpPr>
                          <p:cNvPr id="69" name="Straight Arrow Connector 68">
                            <a:extLst>
                              <a:ext uri="{FF2B5EF4-FFF2-40B4-BE49-F238E27FC236}">
                                <a16:creationId xmlns:a16="http://schemas.microsoft.com/office/drawing/2014/main" id="{20FF9DDC-3E75-D6AD-94F1-1E7985B9754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346463" y="4592064"/>
                            <a:ext cx="0" cy="24568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0" name="TextBox 69">
                            <a:extLst>
                              <a:ext uri="{FF2B5EF4-FFF2-40B4-BE49-F238E27FC236}">
                                <a16:creationId xmlns:a16="http://schemas.microsoft.com/office/drawing/2014/main" id="{899882AD-15A7-1D12-A0B1-9D02DD5B6C5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437397" y="5923950"/>
                            <a:ext cx="920445" cy="58477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 new features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1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(65 + 8 + 0 + 0)</a:t>
                            </a:r>
                          </a:p>
                        </p:txBody>
                      </p:sp>
                      <p:sp>
                        <p:nvSpPr>
                          <p:cNvPr id="71" name="TextBox 70">
                            <a:extLst>
                              <a:ext uri="{FF2B5EF4-FFF2-40B4-BE49-F238E27FC236}">
                                <a16:creationId xmlns:a16="http://schemas.microsoft.com/office/drawing/2014/main" id="{74978145-4790-735C-C285-8F49A58D9DB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800958" y="4812181"/>
                            <a:ext cx="1122423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200 omissions 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(109 + 57 + 12 + 22)</a:t>
                            </a:r>
                          </a:p>
                        </p:txBody>
                      </p:sp>
                      <p:cxnSp>
                        <p:nvCxnSpPr>
                          <p:cNvPr id="72" name="Straight Arrow Connector 71">
                            <a:extLst>
                              <a:ext uri="{FF2B5EF4-FFF2-40B4-BE49-F238E27FC236}">
                                <a16:creationId xmlns:a16="http://schemas.microsoft.com/office/drawing/2014/main" id="{47A371FC-8041-681C-6D3A-3C9A6504D271}"/>
                              </a:ext>
                            </a:extLst>
                          </p:cNvPr>
                          <p:cNvCxnSpPr>
                            <a:cxnSpLocks/>
                            <a:stCxn id="74" idx="1"/>
                            <a:endCxn id="71" idx="2"/>
                          </p:cNvCxnSpPr>
                          <p:nvPr/>
                        </p:nvCxnSpPr>
                        <p:spPr>
                          <a:xfrm flipH="1">
                            <a:off x="2362169" y="5273755"/>
                            <a:ext cx="1446861" cy="91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3" name="Straight Arrow Connector 72">
                            <a:extLst>
                              <a:ext uri="{FF2B5EF4-FFF2-40B4-BE49-F238E27FC236}">
                                <a16:creationId xmlns:a16="http://schemas.microsoft.com/office/drawing/2014/main" id="{7523D854-6F5D-427A-C588-B95C6D1814F5}"/>
                              </a:ext>
                            </a:extLst>
                          </p:cNvPr>
                          <p:cNvCxnSpPr>
                            <a:cxnSpLocks/>
                            <a:endCxn id="71" idx="2"/>
                          </p:cNvCxnSpPr>
                          <p:nvPr/>
                        </p:nvCxnSpPr>
                        <p:spPr>
                          <a:xfrm flipV="1">
                            <a:off x="2362169" y="5273846"/>
                            <a:ext cx="0" cy="166332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4" name="TextBox 73">
                            <a:extLst>
                              <a:ext uri="{FF2B5EF4-FFF2-40B4-BE49-F238E27FC236}">
                                <a16:creationId xmlns:a16="http://schemas.microsoft.com/office/drawing/2014/main" id="{3653EDF6-8B45-5887-B540-B96E09E7D44D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809030" y="5042922"/>
                            <a:ext cx="978153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174 new features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75" name="Straight Arrow Connector 74">
                            <a:extLst>
                              <a:ext uri="{FF2B5EF4-FFF2-40B4-BE49-F238E27FC236}">
                                <a16:creationId xmlns:a16="http://schemas.microsoft.com/office/drawing/2014/main" id="{7024081C-C685-34E5-7251-5A20346D744B}"/>
                              </a:ext>
                            </a:extLst>
                          </p:cNvPr>
                          <p:cNvCxnSpPr>
                            <a:cxnSpLocks/>
                            <a:endCxn id="74" idx="2"/>
                          </p:cNvCxnSpPr>
                          <p:nvPr/>
                        </p:nvCxnSpPr>
                        <p:spPr>
                          <a:xfrm flipV="1">
                            <a:off x="3570113" y="5504587"/>
                            <a:ext cx="727994" cy="144184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6" name="TextBox 75">
                            <a:extLst>
                              <a:ext uri="{FF2B5EF4-FFF2-40B4-BE49-F238E27FC236}">
                                <a16:creationId xmlns:a16="http://schemas.microsoft.com/office/drawing/2014/main" id="{0C82CDB8-25CB-F614-2D37-C214EADB728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522446" y="5909682"/>
                            <a:ext cx="1430030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52 combined features</a:t>
                            </a:r>
                            <a:b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 [W] + 6 [A] + 15 [W, A] +</a:t>
                            </a:r>
                            <a:b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6 [W, L] + 19 [W, P])</a:t>
                            </a:r>
                          </a:p>
                        </p:txBody>
                      </p:sp>
                      <p:cxnSp>
                        <p:nvCxnSpPr>
                          <p:cNvPr id="77" name="Straight Arrow Connector 76">
                            <a:extLst>
                              <a:ext uri="{FF2B5EF4-FFF2-40B4-BE49-F238E27FC236}">
                                <a16:creationId xmlns:a16="http://schemas.microsoft.com/office/drawing/2014/main" id="{B0E82424-771C-E711-60AA-ACE17616153E}"/>
                              </a:ext>
                            </a:extLst>
                          </p:cNvPr>
                          <p:cNvCxnSpPr>
                            <a:cxnSpLocks/>
                            <a:endCxn id="74" idx="2"/>
                          </p:cNvCxnSpPr>
                          <p:nvPr/>
                        </p:nvCxnSpPr>
                        <p:spPr>
                          <a:xfrm flipH="1" flipV="1">
                            <a:off x="4298107" y="5504587"/>
                            <a:ext cx="879265" cy="144184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8" name="TextBox 77">
                            <a:extLst>
                              <a:ext uri="{FF2B5EF4-FFF2-40B4-BE49-F238E27FC236}">
                                <a16:creationId xmlns:a16="http://schemas.microsoft.com/office/drawing/2014/main" id="{C295221F-9687-4771-2893-50160E8B5C44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729455" y="5868670"/>
                            <a:ext cx="1075649" cy="4616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122 input features, conditioned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(82 + 33 + 3 + 4)</a:t>
                            </a:r>
                          </a:p>
                        </p:txBody>
                      </p:sp>
                    </p:grpSp>
                    <p:grpSp>
                      <p:nvGrpSpPr>
                        <p:cNvPr id="43" name="Group 42">
                          <a:extLst>
                            <a:ext uri="{FF2B5EF4-FFF2-40B4-BE49-F238E27FC236}">
                              <a16:creationId xmlns:a16="http://schemas.microsoft.com/office/drawing/2014/main" id="{30A33314-5B59-3606-A607-6FCA53B8E9D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402056" y="1949518"/>
                          <a:ext cx="5260768" cy="3144116"/>
                          <a:chOff x="5402056" y="1949518"/>
                          <a:chExt cx="5260768" cy="3144116"/>
                        </a:xfrm>
                      </p:grpSpPr>
                      <p:grpSp>
                        <p:nvGrpSpPr>
                          <p:cNvPr id="44" name="Group 43">
                            <a:extLst>
                              <a:ext uri="{FF2B5EF4-FFF2-40B4-BE49-F238E27FC236}">
                                <a16:creationId xmlns:a16="http://schemas.microsoft.com/office/drawing/2014/main" id="{EF5CCADF-5EBB-EBDE-7F21-A6E0FA3B287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5402056" y="1949518"/>
                            <a:ext cx="5120059" cy="2158364"/>
                            <a:chOff x="5402056" y="1949518"/>
                            <a:chExt cx="5120059" cy="2158364"/>
                          </a:xfrm>
                        </p:grpSpPr>
                        <p:grpSp>
                          <p:nvGrpSpPr>
                            <p:cNvPr id="53" name="Group 52">
                              <a:extLst>
                                <a:ext uri="{FF2B5EF4-FFF2-40B4-BE49-F238E27FC236}">
                                  <a16:creationId xmlns:a16="http://schemas.microsoft.com/office/drawing/2014/main" id="{5E43000C-42F8-F49C-8E57-F6DD534A1AE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5402056" y="1949518"/>
                              <a:ext cx="5120059" cy="2158364"/>
                              <a:chOff x="5337201" y="1952938"/>
                              <a:chExt cx="5120059" cy="2158364"/>
                            </a:xfrm>
                          </p:grpSpPr>
                          <p:grpSp>
                            <p:nvGrpSpPr>
                              <p:cNvPr id="55" name="Group 54">
                                <a:extLst>
                                  <a:ext uri="{FF2B5EF4-FFF2-40B4-BE49-F238E27FC236}">
                                    <a16:creationId xmlns:a16="http://schemas.microsoft.com/office/drawing/2014/main" id="{0C7782E7-FB27-8FA9-19E6-48BA6FD7517C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5337201" y="1952938"/>
                                <a:ext cx="5120059" cy="2158364"/>
                                <a:chOff x="548903" y="6251918"/>
                                <a:chExt cx="5120059" cy="2158364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B8CF29AF-84C1-4A92-645F-EE4DF13BB255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>
                                <a:xfrm>
                                  <a:off x="548903" y="6251918"/>
                                  <a:ext cx="5120059" cy="2158364"/>
                                  <a:chOff x="548903" y="6251918"/>
                                  <a:chExt cx="5120059" cy="215836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6980C0CE-3570-0F9A-BD98-01375B9A2C93}"/>
                                      </a:ext>
                                    </a:extLst>
                                  </p:cNvPr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>
                                  <a:xfrm>
                                    <a:off x="548903" y="6251918"/>
                                    <a:ext cx="5120059" cy="2158364"/>
                                    <a:chOff x="548903" y="6251918"/>
                                    <a:chExt cx="5120059" cy="2158364"/>
                                  </a:xfrm>
                                </p:grpSpPr>
                                <p:sp>
                                  <p:nvSpPr>
                                    <p:cNvPr id="61" name="Rectangle 60">
                                      <a:extLst>
                                        <a:ext uri="{FF2B5EF4-FFF2-40B4-BE49-F238E27FC236}">
                                          <a16:creationId xmlns:a16="http://schemas.microsoft.com/office/drawing/2014/main" id="{7696A08D-3630-2546-BE34-BF7466CB168B}"/>
                                        </a:ext>
                                      </a:extLst>
                                    </p:cNvPr>
                                    <p:cNvSpPr>
                                      <a:spLocks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548903" y="6251918"/>
                                      <a:ext cx="5120059" cy="215836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  <a:alpha val="48000"/>
                                      </a:schemeClr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15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sz="1801" dirty="0">
                                        <a:latin typeface="Helvetica" pitchFamily="2" charset="0"/>
                                      </a:endParaRPr>
                                    </a:p>
                                  </p:txBody>
                                </p:sp>
                                <p:pic>
                                  <p:nvPicPr>
                                    <p:cNvPr id="62" name="Picture 61">
                                      <a:extLst>
                                        <a:ext uri="{FF2B5EF4-FFF2-40B4-BE49-F238E27FC236}">
                                          <a16:creationId xmlns:a16="http://schemas.microsoft.com/office/drawing/2014/main" id="{8CE0E50F-09EB-15EE-1115-A9F3256F3539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4"/>
                                    <a:srcRect l="23387" t="26842" r="19999" b="14062"/>
                                    <a:stretch/>
                                  </p:blipFill>
                                  <p:spPr>
                                    <a:xfrm>
                                      <a:off x="3584949" y="6358427"/>
                                      <a:ext cx="468808" cy="48936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pic>
                                <p:nvPicPr>
                                  <p:cNvPr id="60" name="Picture 59">
                                    <a:extLst>
                                      <a:ext uri="{FF2B5EF4-FFF2-40B4-BE49-F238E27FC236}">
                                        <a16:creationId xmlns:a16="http://schemas.microsoft.com/office/drawing/2014/main" id="{8BDA7607-D197-AB05-618D-31D397AED8DE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5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4423874" y="6481180"/>
                                    <a:ext cx="914481" cy="243862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sp>
                              <p:nvSpPr>
                                <p:cNvPr id="58" name="TextBox 57">
                                  <a:extLst>
                                    <a:ext uri="{FF2B5EF4-FFF2-40B4-BE49-F238E27FC236}">
                                      <a16:creationId xmlns:a16="http://schemas.microsoft.com/office/drawing/2014/main" id="{6B5593DE-2014-5CC7-53AC-13A418E14A46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079191" y="6460515"/>
                                  <a:ext cx="1222771" cy="35394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700" b="1" dirty="0">
                                      <a:latin typeface="Helvetica" pitchFamily="2" charset="0"/>
                                      <a:cs typeface="Arial" panose="020B0604020202020204" pitchFamily="34" charset="0"/>
                                    </a:rPr>
                                    <a:t>AUTOTYP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56" name="TextBox 55">
                                <a:extLst>
                                  <a:ext uri="{FF2B5EF4-FFF2-40B4-BE49-F238E27FC236}">
                                    <a16:creationId xmlns:a16="http://schemas.microsoft.com/office/drawing/2014/main" id="{06E14909-5347-7754-2283-7BF2D50E2EE7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6596240" y="3323397"/>
                                <a:ext cx="2621229" cy="67710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838 features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endParaRPr lang="en-US" sz="2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(output/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compiled_external_input_features.csv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)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br>
                                  <a:rPr lang="en-US" sz="3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120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(192 [W] + 545 [A] + 60 [L] + 41 [P])</a:t>
                                </a:r>
                              </a:p>
                            </p:txBody>
                          </p:sp>
                        </p:grpSp>
                        <p:pic>
                          <p:nvPicPr>
                            <p:cNvPr id="54" name="Picture 53">
                              <a:extLst>
                                <a:ext uri="{FF2B5EF4-FFF2-40B4-BE49-F238E27FC236}">
                                  <a16:creationId xmlns:a16="http://schemas.microsoft.com/office/drawing/2014/main" id="{6E734A48-E3F9-D787-50B0-5960177E09AE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6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</a:blip>
                            <a:srcRect b="60666"/>
                            <a:stretch/>
                          </p:blipFill>
                          <p:spPr>
                            <a:xfrm>
                              <a:off x="5613686" y="2189488"/>
                              <a:ext cx="1103114" cy="28926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45" name="Group 44">
                            <a:extLst>
                              <a:ext uri="{FF2B5EF4-FFF2-40B4-BE49-F238E27FC236}">
                                <a16:creationId xmlns:a16="http://schemas.microsoft.com/office/drawing/2014/main" id="{BBBE31EB-97C7-9E43-7AAE-D346DF33443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7037982" y="4083119"/>
                            <a:ext cx="3624842" cy="1010515"/>
                            <a:chOff x="7037982" y="4083119"/>
                            <a:chExt cx="3624842" cy="1010515"/>
                          </a:xfrm>
                        </p:grpSpPr>
                        <p:cxnSp>
                          <p:nvCxnSpPr>
                            <p:cNvPr id="46" name="Straight Arrow Connector 45">
                              <a:extLst>
                                <a:ext uri="{FF2B5EF4-FFF2-40B4-BE49-F238E27FC236}">
                                  <a16:creationId xmlns:a16="http://schemas.microsoft.com/office/drawing/2014/main" id="{B312B1E9-8AA5-BD25-BE24-CECD72BB891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073340" y="4533230"/>
                              <a:ext cx="1462599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7" name="TextBox 46">
                              <a:extLst>
                                <a:ext uri="{FF2B5EF4-FFF2-40B4-BE49-F238E27FC236}">
                                  <a16:creationId xmlns:a16="http://schemas.microsoft.com/office/drawing/2014/main" id="{AA92270E-19E0-BC9C-FBCB-6C54863CC0E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8387202" y="4322754"/>
                              <a:ext cx="1007007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254 automated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removals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(22 + 227 + 5 + 0)</a:t>
                              </a:r>
                            </a:p>
                          </p:txBody>
                        </p:sp>
                        <p:cxnSp>
                          <p:nvCxnSpPr>
                            <p:cNvPr id="48" name="Straight Arrow Connector 47">
                              <a:extLst>
                                <a:ext uri="{FF2B5EF4-FFF2-40B4-BE49-F238E27FC236}">
                                  <a16:creationId xmlns:a16="http://schemas.microsoft.com/office/drawing/2014/main" id="{1362DAEB-15AD-83FF-786E-0A05FAD1984A}"/>
                                </a:ext>
                              </a:extLst>
                            </p:cNvPr>
                            <p:cNvCxnSpPr>
                              <a:cxnSpLocks/>
                              <a:endCxn id="47" idx="3"/>
                            </p:cNvCxnSpPr>
                            <p:nvPr/>
                          </p:nvCxnSpPr>
                          <p:spPr>
                            <a:xfrm flipH="1" flipV="1">
                              <a:off x="9394210" y="4553587"/>
                              <a:ext cx="144825" cy="14746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9" name="TextBox 48">
                              <a:extLst>
                                <a:ext uri="{FF2B5EF4-FFF2-40B4-BE49-F238E27FC236}">
                                  <a16:creationId xmlns:a16="http://schemas.microsoft.com/office/drawing/2014/main" id="{DAFAB650-8111-46F2-AC41-60E4E0B95352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610250" y="4083119"/>
                              <a:ext cx="981359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79 features with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 &lt; 100 languages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(17 + 62 + 0 + 0)</a:t>
                              </a:r>
                            </a:p>
                          </p:txBody>
                        </p:sp>
                        <p:sp>
                          <p:nvSpPr>
                            <p:cNvPr id="50" name="TextBox 49">
                              <a:extLst>
                                <a:ext uri="{FF2B5EF4-FFF2-40B4-BE49-F238E27FC236}">
                                  <a16:creationId xmlns:a16="http://schemas.microsoft.com/office/drawing/2014/main" id="{1F0DB2D4-3CBB-B8A4-85AD-A7115AC6A03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527577" y="4489428"/>
                              <a:ext cx="1135247" cy="46166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175 features 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insufficiently variable</a:t>
                              </a:r>
                              <a:b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8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(5 + 165 + 5 + 0)</a:t>
                              </a:r>
                            </a:p>
                          </p:txBody>
                        </p:sp>
                        <p:cxnSp>
                          <p:nvCxnSpPr>
                            <p:cNvPr id="51" name="Straight Arrow Connector 50">
                              <a:extLst>
                                <a:ext uri="{FF2B5EF4-FFF2-40B4-BE49-F238E27FC236}">
                                  <a16:creationId xmlns:a16="http://schemas.microsoft.com/office/drawing/2014/main" id="{89898342-6013-F93F-0206-1C437F8EA003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7073340" y="4532732"/>
                              <a:ext cx="0" cy="560902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none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2" name="TextBox 51">
                              <a:extLst>
                                <a:ext uri="{FF2B5EF4-FFF2-40B4-BE49-F238E27FC236}">
                                  <a16:creationId xmlns:a16="http://schemas.microsoft.com/office/drawing/2014/main" id="{6165FE13-F4B6-2E61-CA44-1D6A4D7344E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7037982" y="4635450"/>
                              <a:ext cx="1314737" cy="33855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482 manual removals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(155 + 266 + 38 + 23)</a:t>
                              </a:r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A8A09D2E-4BC3-E1F4-AAC9-C277CE61F33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889453" y="5098044"/>
                        <a:ext cx="2460182" cy="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FD88B02F-D2B2-9C87-F5BF-721DE42F9818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0436577" y="1699757"/>
                      <a:ext cx="1534133" cy="50783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/>
                      </a:solidFill>
                    </a:ln>
                    <a:effectLst>
                      <a:softEdge rad="78273"/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./compile-external-</a:t>
                      </a:r>
                      <a:r>
                        <a:rPr lang="en-US" sz="900" dirty="0" err="1">
                          <a:latin typeface="Helvetica" pitchFamily="2" charset="0"/>
                          <a:cs typeface="Times New Roman" panose="02020603050405020304" pitchFamily="18" charset="0"/>
                        </a:rPr>
                        <a:t>input.R</a:t>
                      </a:r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Right Brace 37">
                      <a:extLst>
                        <a:ext uri="{FF2B5EF4-FFF2-40B4-BE49-F238E27FC236}">
                          <a16:creationId xmlns:a16="http://schemas.microsoft.com/office/drawing/2014/main" id="{329A3B66-8A69-0698-52E5-24F3D698D56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5400000">
                      <a:off x="11081713" y="-448180"/>
                      <a:ext cx="243863" cy="4093490"/>
                    </a:xfrm>
                    <a:prstGeom prst="rightBrace">
                      <a:avLst/>
                    </a:prstGeom>
                    <a:ln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321372BD-5B30-8EB6-F65F-188E3EB09DC4}"/>
                        </a:ext>
                      </a:extLst>
                    </p:cNvPr>
                    <p:cNvCxnSpPr>
                      <a:cxnSpLocks/>
                      <a:stCxn id="56" idx="0"/>
                    </p:cNvCxnSpPr>
                    <p:nvPr/>
                  </p:nvCxnSpPr>
                  <p:spPr>
                    <a:xfrm flipV="1">
                      <a:off x="11209073" y="2091616"/>
                      <a:ext cx="0" cy="219734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4"/>
                      </a:solidFill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36D07AD-52A9-3C25-E031-11D4D298164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784486" y="6474081"/>
                    <a:ext cx="1644470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./create-full-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F335CCA-EBF9-EE59-D577-EBE27B89B55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8" y="6945366"/>
                  <a:ext cx="1177650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./output/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</a:rPr>
                    <a:t>CLDF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8A9D95D-CE3F-EFE6-E041-6865621B94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80720" y="6753328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70C5222-A31B-25D7-F101-63E3DC8E09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8" y="6576360"/>
                  <a:ext cx="1180858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./output/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D187E13-70ED-AF93-0165-43261B90D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81913" y="6944544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A06A282-61B3-8574-E8A2-056AFA9D5F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76957" y="10681980"/>
                <a:ext cx="5120061" cy="1205931"/>
              </a:xfrm>
              <a:prstGeom prst="rect">
                <a:avLst/>
              </a:prstGeom>
              <a:solidFill>
                <a:schemeClr val="accent5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Helvetica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770E23-CED8-CFCE-D217-50E1CA6FB4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13622" y="11295635"/>
                <a:ext cx="1786199" cy="46166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TypLinkInd statistical: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349 features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18A23E-7597-EB45-1785-A62996CB97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161" y="10797941"/>
                <a:ext cx="1644470" cy="5078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>
                <a:softEdge rad="78273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./create-full-</a:t>
                </a:r>
                <a:r>
                  <a:rPr lang="en-US" sz="900" dirty="0" err="1">
                    <a:latin typeface="Helvetica" pitchFamily="2" charset="0"/>
                    <a:cs typeface="Times New Roman" panose="02020603050405020304" pitchFamily="18" charset="0"/>
                  </a:rPr>
                  <a:t>datasets.R</a:t>
                </a:r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4B46C6-342F-661F-D3F2-B3FE9000EA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1" y="11280438"/>
                <a:ext cx="1177650" cy="338554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./output/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</a:t>
                </a:r>
              </a:p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Helvetica" pitchFamily="2" charset="0"/>
                  </a:rPr>
                  <a:t>CLDF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976CBA9-903D-365E-5862-8108CCDA04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0823" y="11088400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5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31A356-BE03-45A6-F740-CDA2228068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1" y="10911432"/>
                <a:ext cx="1180858" cy="338554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./output/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</a:t>
                </a:r>
              </a:p>
              <a:p>
                <a:pPr algn="ctr"/>
                <a:r>
                  <a:rPr lang="en-US" sz="800" b="1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statisticalTLI.csv</a:t>
                </a:r>
                <a:endParaRPr lang="en-US" sz="800" b="1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AE85C52-2A0E-D8ED-2B98-B932E726FD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2016" y="11279616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5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80B0C9-7669-8C6C-F8AB-3E46AD08C89A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40348" y="7560602"/>
              <a:ext cx="5289228" cy="3130231"/>
              <a:chOff x="7740348" y="7560602"/>
              <a:chExt cx="5289228" cy="313023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47E042-73AB-894B-57CC-80804394F0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0348" y="7581787"/>
                <a:ext cx="11728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300 retentions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(147 [W] + 79 [A] + 17 [L] + 18 [P] +</a:t>
                </a:r>
                <a:b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15 [W, A] + 6 [W, L] + 18 [W, P] 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102299E-9689-726A-D7FE-B06CD0D557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8631" y="7560603"/>
                <a:ext cx="587047" cy="3121377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96D0BEE-C66C-AA97-FBD0-2D278B6676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35678" y="7560602"/>
                <a:ext cx="1750558" cy="807733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2ABB572-6D06-B32F-3121-E3C9F682D7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1965" y="7569034"/>
                <a:ext cx="13115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49 removals</a:t>
                </a:r>
                <a:b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(21 [W] + 20 [A] + 3 [L] +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 4 [P] + 1 [W, P])</a:t>
                </a:r>
              </a:p>
              <a:p>
                <a:pPr algn="ctr"/>
                <a:endParaRPr lang="en-US" sz="800" dirty="0">
                  <a:solidFill>
                    <a:schemeClr val="bg2">
                      <a:lumMod val="50000"/>
                    </a:schemeClr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63F36B3-1524-4806-1F70-77B840D8F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80278" y="7879345"/>
                <a:ext cx="9492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13 omissions </a:t>
                </a:r>
              </a:p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w/o replacement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(5 + 7 + 1 + 0)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B0BCA0-3E47-BEB0-E24F-0FB204D3FF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6437" y="8369128"/>
                <a:ext cx="235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36 omissions </a:t>
                </a:r>
              </a:p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with replacement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+ 13 [A] + 2 [L] + 4 [P] + 1 [W, P])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CA41B00-3120-CF4A-6ADE-7DA776A48C3A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10656052" y="8830793"/>
                <a:ext cx="0" cy="229452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960516-CE57-75BE-8A8F-9C6C22AF82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95828" y="9113254"/>
                <a:ext cx="9204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33 new features</a:t>
                </a:r>
              </a:p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derived from &gt;1</a:t>
                </a:r>
                <a:b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input features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AFDD793-49F4-EF72-B79B-8D8BA9C58B05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9958242" y="9574919"/>
                <a:ext cx="697809" cy="1111051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EBAE87-094E-84B5-9FB7-6A1E4CBB55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6956" y="9903038"/>
                <a:ext cx="14300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 combined features</a:t>
                </a:r>
                <a:b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 [A] + 1 [P] + 1 [L])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63D8659-55FC-4960-A46F-F30FD4B73DCC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H="1" flipV="1">
                <a:off x="10656051" y="9574919"/>
                <a:ext cx="725761" cy="1115914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6DFE20-59F0-E59E-FD37-7A53F8C663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18931" y="9841482"/>
                <a:ext cx="13574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30 input features, conditioned</a:t>
                </a:r>
              </a:p>
              <a:p>
                <a:pPr algn="ctr"/>
                <a:r>
                  <a:rPr lang="en-US" sz="8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+ 11 [A] + 2 [P] + 1 [W, P])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D560B56-0858-D21E-B4F4-7245B94408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61163" y="8084497"/>
                <a:ext cx="2066522" cy="0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309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4DAD7DE6-50D6-0532-5A81-C0B119014A56}"/>
              </a:ext>
            </a:extLst>
          </p:cNvPr>
          <p:cNvSpPr txBox="1"/>
          <p:nvPr/>
        </p:nvSpPr>
        <p:spPr>
          <a:xfrm>
            <a:off x="213064" y="1950043"/>
            <a:ext cx="17489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Helvetica" pitchFamily="2" charset="0"/>
                <a:cs typeface="Times New Roman" panose="02020603050405020304" pitchFamily="18" charset="0"/>
              </a:rPr>
              <a:t>curated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27493-476F-B01E-D9ED-524ABF11A3A7}"/>
              </a:ext>
            </a:extLst>
          </p:cNvPr>
          <p:cNvSpPr txBox="1"/>
          <p:nvPr/>
        </p:nvSpPr>
        <p:spPr>
          <a:xfrm>
            <a:off x="9906733" y="9674826"/>
            <a:ext cx="16688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Helvetica" pitchFamily="2" charset="0"/>
                <a:cs typeface="Times New Roman" panose="02020603050405020304" pitchFamily="18" charset="0"/>
              </a:rPr>
              <a:t>data access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94CE05-0FDB-5F57-D5C0-119BE5214251}"/>
              </a:ext>
            </a:extLst>
          </p:cNvPr>
          <p:cNvCxnSpPr>
            <a:cxnSpLocks/>
          </p:cNvCxnSpPr>
          <p:nvPr/>
        </p:nvCxnSpPr>
        <p:spPr>
          <a:xfrm flipV="1">
            <a:off x="10111510" y="9967286"/>
            <a:ext cx="0" cy="685256"/>
          </a:xfrm>
          <a:prstGeom prst="straightConnector1">
            <a:avLst/>
          </a:prstGeom>
          <a:ln w="12700" cap="flat">
            <a:solidFill>
              <a:schemeClr val="accent5"/>
            </a:solidFill>
            <a:prstDash val="solid"/>
            <a:bevel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E2E6EC-1D7A-87BB-D512-34BF46FE5952}"/>
              </a:ext>
            </a:extLst>
          </p:cNvPr>
          <p:cNvSpPr txBox="1"/>
          <p:nvPr/>
        </p:nvSpPr>
        <p:spPr>
          <a:xfrm>
            <a:off x="11195510" y="10733972"/>
            <a:ext cx="585417" cy="2769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CLDF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DD4FD-4908-0911-9B1A-751763C9B056}"/>
              </a:ext>
            </a:extLst>
          </p:cNvPr>
          <p:cNvSpPr txBox="1"/>
          <p:nvPr/>
        </p:nvSpPr>
        <p:spPr>
          <a:xfrm>
            <a:off x="9532669" y="10733972"/>
            <a:ext cx="1157689" cy="2769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Helvetica" pitchFamily="2" charset="0"/>
              </a:rPr>
              <a:t>logicalGBI.csv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C7C1C0-EBDC-F9E5-7968-A1547BBCB8AA}"/>
              </a:ext>
            </a:extLst>
          </p:cNvPr>
          <p:cNvSpPr txBox="1"/>
          <p:nvPr/>
        </p:nvSpPr>
        <p:spPr>
          <a:xfrm>
            <a:off x="10064060" y="10154757"/>
            <a:ext cx="1439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Times New Roman" panose="02020603050405020304" pitchFamily="18" charset="0"/>
              </a:rPr>
              <a:t>./</a:t>
            </a:r>
            <a:r>
              <a:rPr lang="en-US" sz="1200" dirty="0">
                <a:latin typeface="Helvetica" pitchFamily="2" charset="0"/>
              </a:rPr>
              <a:t>output/</a:t>
            </a:r>
            <a:r>
              <a:rPr lang="en-US" sz="1200" dirty="0" err="1">
                <a:latin typeface="Helvetica" pitchFamily="2" charset="0"/>
              </a:rPr>
              <a:t>logicalGBI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95D030-B6B4-D112-9713-676BE65C2099}"/>
              </a:ext>
            </a:extLst>
          </p:cNvPr>
          <p:cNvCxnSpPr>
            <a:cxnSpLocks/>
          </p:cNvCxnSpPr>
          <p:nvPr/>
        </p:nvCxnSpPr>
        <p:spPr>
          <a:xfrm flipV="1">
            <a:off x="11471455" y="9967286"/>
            <a:ext cx="0" cy="685256"/>
          </a:xfrm>
          <a:prstGeom prst="straightConnector1">
            <a:avLst/>
          </a:prstGeom>
          <a:ln w="12700" cap="flat" cmpd="tri">
            <a:solidFill>
              <a:schemeClr val="accent5"/>
            </a:solidFill>
            <a:prstDash val="solid"/>
            <a:bevel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4DC800-C9B7-6881-57D1-219D626C34FC}"/>
              </a:ext>
            </a:extLst>
          </p:cNvPr>
          <p:cNvCxnSpPr>
            <a:cxnSpLocks/>
          </p:cNvCxnSpPr>
          <p:nvPr/>
        </p:nvCxnSpPr>
        <p:spPr>
          <a:xfrm flipV="1">
            <a:off x="12912210" y="9676017"/>
            <a:ext cx="0" cy="685256"/>
          </a:xfrm>
          <a:prstGeom prst="straightConnector1">
            <a:avLst/>
          </a:prstGeom>
          <a:ln w="12700" cap="flat">
            <a:solidFill>
              <a:schemeClr val="accent5"/>
            </a:solidFill>
            <a:prstDash val="solid"/>
            <a:bevel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6FDB02-EF76-20EC-7556-798A536ED670}"/>
              </a:ext>
            </a:extLst>
          </p:cNvPr>
          <p:cNvSpPr txBox="1"/>
          <p:nvPr/>
        </p:nvSpPr>
        <p:spPr>
          <a:xfrm>
            <a:off x="14179900" y="10442703"/>
            <a:ext cx="585417" cy="2769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CLDF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EA2E7E-D71B-9646-2629-1B22F596BABD}"/>
              </a:ext>
            </a:extLst>
          </p:cNvPr>
          <p:cNvSpPr txBox="1"/>
          <p:nvPr/>
        </p:nvSpPr>
        <p:spPr>
          <a:xfrm>
            <a:off x="12333365" y="10442703"/>
            <a:ext cx="1114408" cy="27699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Helvetica" pitchFamily="2" charset="0"/>
              </a:rPr>
              <a:t>logicalTLI.csv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187E4A-C1B9-A4A6-97C0-F88BAE9626FA}"/>
              </a:ext>
            </a:extLst>
          </p:cNvPr>
          <p:cNvSpPr txBox="1"/>
          <p:nvPr/>
        </p:nvSpPr>
        <p:spPr>
          <a:xfrm>
            <a:off x="13025806" y="9787817"/>
            <a:ext cx="1336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data/TypLinkInd/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output/</a:t>
            </a:r>
            <a:r>
              <a:rPr lang="en-US" sz="1200" dirty="0" err="1">
                <a:latin typeface="Helvetica" pitchFamily="2" charset="0"/>
              </a:rPr>
              <a:t>logicalTLI</a:t>
            </a:r>
            <a:endParaRPr lang="en-US" sz="1200" dirty="0">
              <a:latin typeface="Helvetica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44D140-2250-FE8D-F82B-20B7C6BC75B5}"/>
              </a:ext>
            </a:extLst>
          </p:cNvPr>
          <p:cNvCxnSpPr>
            <a:cxnSpLocks/>
          </p:cNvCxnSpPr>
          <p:nvPr/>
        </p:nvCxnSpPr>
        <p:spPr>
          <a:xfrm flipV="1">
            <a:off x="14455845" y="9676017"/>
            <a:ext cx="0" cy="685256"/>
          </a:xfrm>
          <a:prstGeom prst="straightConnector1">
            <a:avLst/>
          </a:prstGeom>
          <a:ln w="12700" cap="flat" cmpd="tri">
            <a:solidFill>
              <a:schemeClr val="accent5"/>
            </a:solidFill>
            <a:prstDash val="solid"/>
            <a:bevel/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4BA9327-8E69-884B-BE82-E34E4A00AC00}"/>
              </a:ext>
            </a:extLst>
          </p:cNvPr>
          <p:cNvSpPr/>
          <p:nvPr/>
        </p:nvSpPr>
        <p:spPr>
          <a:xfrm>
            <a:off x="2106573" y="1524170"/>
            <a:ext cx="3459303" cy="1238374"/>
          </a:xfrm>
          <a:prstGeom prst="rect">
            <a:avLst/>
          </a:prstGeom>
          <a:solidFill>
            <a:schemeClr val="accent5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Helvetica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55BF55-129C-9898-D69B-3D812ADC145E}"/>
              </a:ext>
            </a:extLst>
          </p:cNvPr>
          <p:cNvSpPr txBox="1"/>
          <p:nvPr/>
        </p:nvSpPr>
        <p:spPr>
          <a:xfrm>
            <a:off x="2266049" y="1893021"/>
            <a:ext cx="1351652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itchFamily="2" charset="0"/>
                <a:cs typeface="Times New Roman" panose="02020603050405020304" pitchFamily="18" charset="0"/>
              </a:rPr>
              <a:t>GBInd logical: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  <a:cs typeface="Times New Roman" panose="02020603050405020304" pitchFamily="18" charset="0"/>
              </a:rPr>
              <a:t>203 features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7B8CD6-D06C-EBA6-315A-1C93598F8CEC}"/>
              </a:ext>
            </a:extLst>
          </p:cNvPr>
          <p:cNvSpPr txBox="1"/>
          <p:nvPr/>
        </p:nvSpPr>
        <p:spPr>
          <a:xfrm>
            <a:off x="3803096" y="1893020"/>
            <a:ext cx="1489283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itchFamily="2" charset="0"/>
                <a:cs typeface="Times New Roman" panose="02020603050405020304" pitchFamily="18" charset="0"/>
              </a:rPr>
              <a:t>GBInd statistical: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  <a:cs typeface="Times New Roman" panose="02020603050405020304" pitchFamily="18" charset="0"/>
              </a:rPr>
              <a:t>196 features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AB5C5B-548F-BB9D-9F1B-B09344055DB4}"/>
              </a:ext>
            </a:extLst>
          </p:cNvPr>
          <p:cNvSpPr/>
          <p:nvPr/>
        </p:nvSpPr>
        <p:spPr>
          <a:xfrm>
            <a:off x="6383818" y="1524170"/>
            <a:ext cx="5087638" cy="1238374"/>
          </a:xfrm>
          <a:prstGeom prst="rect">
            <a:avLst/>
          </a:prstGeom>
          <a:solidFill>
            <a:schemeClr val="accent5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17427-8570-3DA7-F8EA-7B952611B251}"/>
              </a:ext>
            </a:extLst>
          </p:cNvPr>
          <p:cNvSpPr txBox="1"/>
          <p:nvPr/>
        </p:nvSpPr>
        <p:spPr>
          <a:xfrm>
            <a:off x="6730976" y="1912525"/>
            <a:ext cx="1582036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itchFamily="2" charset="0"/>
                <a:cs typeface="Times New Roman" panose="02020603050405020304" pitchFamily="18" charset="0"/>
              </a:rPr>
              <a:t>TypLinkInd logical: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  <a:cs typeface="Times New Roman" panose="02020603050405020304" pitchFamily="18" charset="0"/>
              </a:rPr>
              <a:t>349 features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D7EEFE-4D23-5E2C-B9ED-6C52F0783A25}"/>
              </a:ext>
            </a:extLst>
          </p:cNvPr>
          <p:cNvSpPr txBox="1"/>
          <p:nvPr/>
        </p:nvSpPr>
        <p:spPr>
          <a:xfrm>
            <a:off x="8927637" y="1893020"/>
            <a:ext cx="1582036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Helvetica" pitchFamily="2" charset="0"/>
                <a:cs typeface="Times New Roman" panose="02020603050405020304" pitchFamily="18" charset="0"/>
              </a:rPr>
              <a:t>TypLinkInd logical: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Helvetica" pitchFamily="2" charset="0"/>
                <a:cs typeface="Times New Roman" panose="02020603050405020304" pitchFamily="18" charset="0"/>
              </a:rPr>
              <a:t>349 features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A96250-8141-759F-5DB4-E51CB19E73A9}"/>
              </a:ext>
            </a:extLst>
          </p:cNvPr>
          <p:cNvSpPr txBox="1"/>
          <p:nvPr/>
        </p:nvSpPr>
        <p:spPr>
          <a:xfrm>
            <a:off x="6192473" y="7906779"/>
            <a:ext cx="1644470" cy="5078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softEdge rad="78273"/>
          </a:effectLst>
        </p:spPr>
        <p:txBody>
          <a:bodyPr wrap="square" rtlCol="0">
            <a:spAutoFit/>
          </a:bodyPr>
          <a:lstStyle/>
          <a:p>
            <a:pPr algn="ctr"/>
            <a:endParaRPr lang="en-US" sz="900" dirty="0">
              <a:latin typeface="Helvetica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900" dirty="0">
                <a:latin typeface="Helvetica" pitchFamily="2" charset="0"/>
                <a:cs typeface="Times New Roman" panose="02020603050405020304" pitchFamily="18" charset="0"/>
              </a:rPr>
              <a:t>~/test-</a:t>
            </a:r>
            <a:r>
              <a:rPr lang="en-US" sz="900" dirty="0" err="1">
                <a:latin typeface="Helvetica" pitchFamily="2" charset="0"/>
                <a:cs typeface="Times New Roman" panose="02020603050405020304" pitchFamily="18" charset="0"/>
              </a:rPr>
              <a:t>expectations.R</a:t>
            </a:r>
            <a:endParaRPr lang="en-US" sz="900" dirty="0">
              <a:latin typeface="Helvetica" pitchFamily="2" charset="0"/>
              <a:cs typeface="Times New Roman" panose="02020603050405020304" pitchFamily="18" charset="0"/>
            </a:endParaRPr>
          </a:p>
          <a:p>
            <a:pPr algn="ctr"/>
            <a:endParaRPr lang="en-US" sz="9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7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2460</TotalTime>
  <Words>707</Words>
  <Application>Microsoft Macintosh PowerPoint</Application>
  <PresentationFormat>Custom</PresentationFormat>
  <Paragraphs>133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32</cp:revision>
  <cp:lastPrinted>2024-01-15T12:14:02Z</cp:lastPrinted>
  <dcterms:created xsi:type="dcterms:W3CDTF">2023-12-21T12:02:34Z</dcterms:created>
  <dcterms:modified xsi:type="dcterms:W3CDTF">2024-01-15T15:10:17Z</dcterms:modified>
</cp:coreProperties>
</file>