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7" r:id="rId2"/>
  </p:sldIdLst>
  <p:sldSz cx="15479713" cy="1325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D"/>
    <a:srgbClr val="FFA093"/>
    <a:srgbClr val="517F34"/>
    <a:srgbClr val="314E20"/>
    <a:srgbClr val="7AA18A"/>
    <a:srgbClr val="A3D3B5"/>
    <a:srgbClr val="B451FF"/>
    <a:srgbClr val="C07166"/>
    <a:srgbClr val="FFFFFF"/>
    <a:srgbClr val="97C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5103"/>
  </p:normalViewPr>
  <p:slideViewPr>
    <p:cSldViewPr snapToGrid="0">
      <p:cViewPr>
        <p:scale>
          <a:sx n="151" d="100"/>
          <a:sy n="151" d="100"/>
        </p:scale>
        <p:origin x="-3504" y="-7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1143000"/>
            <a:ext cx="3600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69902"/>
            <a:ext cx="13157756" cy="4616027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963940"/>
            <a:ext cx="11609785" cy="3201140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705908"/>
            <a:ext cx="3337813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705908"/>
            <a:ext cx="9819943" cy="11236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1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305496"/>
            <a:ext cx="13351252" cy="5515292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872964"/>
            <a:ext cx="13351252" cy="2900362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6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529542"/>
            <a:ext cx="6578878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529542"/>
            <a:ext cx="6578878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705911"/>
            <a:ext cx="13351252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250248"/>
            <a:ext cx="6548643" cy="1592897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843145"/>
            <a:ext cx="6548643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250248"/>
            <a:ext cx="6580894" cy="1592897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843145"/>
            <a:ext cx="6580894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1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83920"/>
            <a:ext cx="4992610" cy="3093720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909024"/>
            <a:ext cx="7836605" cy="9422342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977640"/>
            <a:ext cx="4992610" cy="736907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83920"/>
            <a:ext cx="4992610" cy="3093720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909024"/>
            <a:ext cx="7836605" cy="9422342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977640"/>
            <a:ext cx="4992610" cy="736907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705911"/>
            <a:ext cx="13351252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529542"/>
            <a:ext cx="13351252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288946"/>
            <a:ext cx="3482935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288946"/>
            <a:ext cx="5224403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288946"/>
            <a:ext cx="3482935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17C6BE8-BAE6-9EDE-3F8B-433355E2C3D6}"/>
              </a:ext>
            </a:extLst>
          </p:cNvPr>
          <p:cNvGrpSpPr/>
          <p:nvPr/>
        </p:nvGrpSpPr>
        <p:grpSpPr>
          <a:xfrm>
            <a:off x="3476080" y="5010175"/>
            <a:ext cx="8470402" cy="8010089"/>
            <a:chOff x="3511876" y="6571382"/>
            <a:chExt cx="8470402" cy="80100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BAC90E-FE15-C422-EAA3-998CB76BC91B}"/>
                </a:ext>
              </a:extLst>
            </p:cNvPr>
            <p:cNvGrpSpPr/>
            <p:nvPr/>
          </p:nvGrpSpPr>
          <p:grpSpPr>
            <a:xfrm>
              <a:off x="3511876" y="6571382"/>
              <a:ext cx="8470402" cy="8010089"/>
              <a:chOff x="3511876" y="6180976"/>
              <a:chExt cx="8470402" cy="801008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D3B660F-8395-E001-B58E-141E837B4B80}"/>
                  </a:ext>
                </a:extLst>
              </p:cNvPr>
              <p:cNvGrpSpPr/>
              <p:nvPr/>
            </p:nvGrpSpPr>
            <p:grpSpPr>
              <a:xfrm>
                <a:off x="3511876" y="6180976"/>
                <a:ext cx="8470402" cy="8010089"/>
                <a:chOff x="3570814" y="6682696"/>
                <a:chExt cx="8470402" cy="8010089"/>
              </a:xfrm>
            </p:grpSpPr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3C51C9CF-5EA1-49F3-3135-48798563BE7F}"/>
                    </a:ext>
                  </a:extLst>
                </p:cNvPr>
                <p:cNvGrpSpPr/>
                <p:nvPr/>
              </p:nvGrpSpPr>
              <p:grpSpPr>
                <a:xfrm>
                  <a:off x="3570814" y="6682696"/>
                  <a:ext cx="8470402" cy="8010089"/>
                  <a:chOff x="3598929" y="6820070"/>
                  <a:chExt cx="8470402" cy="8010089"/>
                </a:xfrm>
              </p:grpSpPr>
              <p:sp>
                <p:nvSpPr>
                  <p:cNvPr id="554" name="TextBox 553">
                    <a:extLst>
                      <a:ext uri="{FF2B5EF4-FFF2-40B4-BE49-F238E27FC236}">
                        <a16:creationId xmlns:a16="http://schemas.microsoft.com/office/drawing/2014/main" id="{7370E1F7-8335-9E2A-8745-28119C142C34}"/>
                      </a:ext>
                    </a:extLst>
                  </p:cNvPr>
                  <p:cNvSpPr txBox="1"/>
                  <p:nvPr/>
                </p:nvSpPr>
                <p:spPr>
                  <a:xfrm>
                    <a:off x="6207764" y="14491603"/>
                    <a:ext cx="1551340" cy="338554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./phonology/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logicalTLI</a:t>
                    </a:r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_</a:t>
                    </a:r>
                    <a:b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phonology_densified.csv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19" name="Group 618">
                    <a:extLst>
                      <a:ext uri="{FF2B5EF4-FFF2-40B4-BE49-F238E27FC236}">
                        <a16:creationId xmlns:a16="http://schemas.microsoft.com/office/drawing/2014/main" id="{AFD1BC1B-CE48-069C-CA5F-AAECCB9AA0C9}"/>
                      </a:ext>
                    </a:extLst>
                  </p:cNvPr>
                  <p:cNvGrpSpPr/>
                  <p:nvPr/>
                </p:nvGrpSpPr>
                <p:grpSpPr>
                  <a:xfrm>
                    <a:off x="3598929" y="6820070"/>
                    <a:ext cx="8470402" cy="8010089"/>
                    <a:chOff x="3598929" y="6820070"/>
                    <a:chExt cx="8470402" cy="8010089"/>
                  </a:xfrm>
                </p:grpSpPr>
                <p:grpSp>
                  <p:nvGrpSpPr>
                    <p:cNvPr id="525" name="Group 524">
                      <a:extLst>
                        <a:ext uri="{FF2B5EF4-FFF2-40B4-BE49-F238E27FC236}">
                          <a16:creationId xmlns:a16="http://schemas.microsoft.com/office/drawing/2014/main" id="{E0A2EE1C-A940-4908-DD24-24A0EE9D33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98929" y="6820070"/>
                      <a:ext cx="8470402" cy="8010089"/>
                      <a:chOff x="3386403" y="6798673"/>
                      <a:chExt cx="8470402" cy="8010089"/>
                    </a:xfrm>
                  </p:grpSpPr>
                  <p:grpSp>
                    <p:nvGrpSpPr>
                      <p:cNvPr id="481" name="Group 480">
                        <a:extLst>
                          <a:ext uri="{FF2B5EF4-FFF2-40B4-BE49-F238E27FC236}">
                            <a16:creationId xmlns:a16="http://schemas.microsoft.com/office/drawing/2014/main" id="{4ADC698E-9195-5A3E-45C5-ACB222797F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86403" y="6798673"/>
                        <a:ext cx="8470402" cy="5605444"/>
                        <a:chOff x="3736251" y="6494541"/>
                        <a:chExt cx="8470402" cy="5605444"/>
                      </a:xfrm>
                    </p:grpSpPr>
                    <p:grpSp>
                      <p:nvGrpSpPr>
                        <p:cNvPr id="480" name="Group 479">
                          <a:extLst>
                            <a:ext uri="{FF2B5EF4-FFF2-40B4-BE49-F238E27FC236}">
                              <a16:creationId xmlns:a16="http://schemas.microsoft.com/office/drawing/2014/main" id="{BCFE022E-C014-5909-9E59-5C5DE698A8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36251" y="6494541"/>
                          <a:ext cx="8470402" cy="5605444"/>
                          <a:chOff x="3736251" y="6494541"/>
                          <a:chExt cx="8470402" cy="5605444"/>
                        </a:xfrm>
                      </p:grpSpPr>
                      <p:grpSp>
                        <p:nvGrpSpPr>
                          <p:cNvPr id="435" name="Group 434">
                            <a:extLst>
                              <a:ext uri="{FF2B5EF4-FFF2-40B4-BE49-F238E27FC236}">
                                <a16:creationId xmlns:a16="http://schemas.microsoft.com/office/drawing/2014/main" id="{09C5B3F9-6DBA-C808-CCA8-03DEFAB9B4D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736251" y="6494541"/>
                            <a:ext cx="8470402" cy="4823664"/>
                            <a:chOff x="3747820" y="7285525"/>
                            <a:chExt cx="8470402" cy="4823664"/>
                          </a:xfrm>
                        </p:grpSpPr>
                        <p:grpSp>
                          <p:nvGrpSpPr>
                            <p:cNvPr id="364" name="Group 363">
                              <a:extLst>
                                <a:ext uri="{FF2B5EF4-FFF2-40B4-BE49-F238E27FC236}">
                                  <a16:creationId xmlns:a16="http://schemas.microsoft.com/office/drawing/2014/main" id="{DA7103DE-0A36-603E-F88E-25830FD22BD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747820" y="7285525"/>
                              <a:ext cx="8470402" cy="4823664"/>
                              <a:chOff x="5870829" y="1364431"/>
                              <a:chExt cx="8470402" cy="4823664"/>
                            </a:xfrm>
                          </p:grpSpPr>
                          <p:sp>
                            <p:nvSpPr>
                              <p:cNvPr id="365" name="TextBox 364">
                                <a:extLst>
                                  <a:ext uri="{FF2B5EF4-FFF2-40B4-BE49-F238E27FC236}">
                                    <a16:creationId xmlns:a16="http://schemas.microsoft.com/office/drawing/2014/main" id="{4E88B1ED-4F89-2507-D1A6-4EA46A4B29D1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 flipH="1">
                                <a:off x="5870829" y="1364431"/>
                                <a:ext cx="513786" cy="5539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3000" b="1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c.</a:t>
                                </a:r>
                              </a:p>
                            </p:txBody>
                          </p:sp>
                          <p:sp>
                            <p:nvSpPr>
                              <p:cNvPr id="366" name="TextBox 365">
                                <a:extLst>
                                  <a:ext uri="{FF2B5EF4-FFF2-40B4-BE49-F238E27FC236}">
                                    <a16:creationId xmlns:a16="http://schemas.microsoft.com/office/drawing/2014/main" id="{34C859A4-000A-FBE4-7FB1-5C5DB8B03D2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62758" y="1527354"/>
                                <a:ext cx="2244414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3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1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13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logicalTLI</a:t>
                                </a:r>
                                <a:endPara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7" name="TextBox 366">
                                <a:extLst>
                                  <a:ext uri="{FF2B5EF4-FFF2-40B4-BE49-F238E27FC236}">
                                    <a16:creationId xmlns:a16="http://schemas.microsoft.com/office/drawing/2014/main" id="{698B4495-8E00-9468-F746-E647B75A1EF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975801" y="1532252"/>
                                <a:ext cx="2683934" cy="29238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3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1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13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statisticalTLI</a:t>
                                </a:r>
                                <a:endPara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68" name="Group 367">
                                <a:extLst>
                                  <a:ext uri="{FF2B5EF4-FFF2-40B4-BE49-F238E27FC236}">
                                    <a16:creationId xmlns:a16="http://schemas.microsoft.com/office/drawing/2014/main" id="{23EA2B46-DA24-F611-222F-363C92F50A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2455" y="2020751"/>
                                <a:ext cx="8018776" cy="4167344"/>
                                <a:chOff x="6322455" y="2020751"/>
                                <a:chExt cx="8018776" cy="4167344"/>
                              </a:xfrm>
                            </p:grpSpPr>
                            <p:grpSp>
                              <p:nvGrpSpPr>
                                <p:cNvPr id="369" name="Group 368">
                                  <a:extLst>
                                    <a:ext uri="{FF2B5EF4-FFF2-40B4-BE49-F238E27FC236}">
                                      <a16:creationId xmlns:a16="http://schemas.microsoft.com/office/drawing/2014/main" id="{C3802379-8BCD-11DA-3CFE-67A060D25C7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322455" y="2536339"/>
                                  <a:ext cx="8018776" cy="3651756"/>
                                  <a:chOff x="6322455" y="2536339"/>
                                  <a:chExt cx="8018776" cy="3651756"/>
                                </a:xfrm>
                              </p:grpSpPr>
                              <p:sp>
                                <p:nvSpPr>
                                  <p:cNvPr id="378" name="TextBox 377">
                                    <a:extLst>
                                      <a:ext uri="{FF2B5EF4-FFF2-40B4-BE49-F238E27FC236}">
                                        <a16:creationId xmlns:a16="http://schemas.microsoft.com/office/drawing/2014/main" id="{69660124-0D98-3A2B-D368-83121EFF987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2354912" y="2541535"/>
                                    <a:ext cx="1935566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314E20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statistical,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densified, small: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209 features, 194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274 languages, 40.2%</a:t>
                                    </a:r>
                                  </a:p>
                                </p:txBody>
                              </p:sp>
                              <p:grpSp>
                                <p:nvGrpSpPr>
                                  <p:cNvPr id="379" name="Group 378">
                                    <a:extLst>
                                      <a:ext uri="{FF2B5EF4-FFF2-40B4-BE49-F238E27FC236}">
                                        <a16:creationId xmlns:a16="http://schemas.microsoft.com/office/drawing/2014/main" id="{F0527ED8-7CA0-154E-FBEE-977692EBFBE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322455" y="2536339"/>
                                    <a:ext cx="8018776" cy="3651756"/>
                                    <a:chOff x="6322455" y="2536339"/>
                                    <a:chExt cx="8018776" cy="3651756"/>
                                  </a:xfrm>
                                </p:grpSpPr>
                                <p:grpSp>
                                  <p:nvGrpSpPr>
                                    <p:cNvPr id="381" name="Group 380">
                                      <a:extLst>
                                        <a:ext uri="{FF2B5EF4-FFF2-40B4-BE49-F238E27FC236}">
                                          <a16:creationId xmlns:a16="http://schemas.microsoft.com/office/drawing/2014/main" id="{B4776283-82E4-7323-7C73-7E73554DE0C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322455" y="5313260"/>
                                      <a:ext cx="8018776" cy="874835"/>
                                      <a:chOff x="6381701" y="3255946"/>
                                      <a:chExt cx="8018776" cy="874835"/>
                                    </a:xfrm>
                                  </p:grpSpPr>
                                  <p:sp>
                                    <p:nvSpPr>
                                      <p:cNvPr id="399" name="Rectangle 3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E9D4C81-BF6C-E738-BAA7-435FF0EC50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6381701" y="3255946"/>
                                        <a:ext cx="8018776" cy="87483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accent5">
                                          <a:alpha val="48000"/>
                                        </a:schemeClr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15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 sz="800">
                                          <a:highlight>
                                            <a:srgbClr val="FFFF00"/>
                                          </a:highlight>
                                          <a:latin typeface="Helvetica" pitchFamily="2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00" name="TextBox 3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8F80A91-AA07-F614-0EBE-C23068524CC0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474140" y="3386281"/>
                                        <a:ext cx="1871398" cy="553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accent5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sz="1000" b="1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TLI logical: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US" sz="1000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349 features, 353 families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US" sz="1000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4,259 languages, 12.4%</a:t>
                                        </a:r>
                                      </a:p>
                                    </p:txBody>
                                  </p:sp>
                                  <p:sp>
                                    <p:nvSpPr>
                                      <p:cNvPr id="401" name="TextBox 4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41B5BC-3F3E-7E03-B23E-0190725E6265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1478455" y="3379128"/>
                                        <a:ext cx="1871398" cy="553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accent1"/>
                                      </a:solidFill>
                                      <a:ln>
                                        <a:noFill/>
                                      </a:ln>
                                    </p:spPr>
                                    <p:txBody>
                                      <a:bodyPr wrap="square" rtlCol="0">
                                        <a:spAutoFit/>
                                      </a:bodyPr>
                                      <a:lstStyle/>
                                      <a:p>
                                        <a:pPr algn="ctr"/>
                                        <a:r>
                                          <a:rPr lang="en-US" sz="1000" b="1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TLI statistical: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US" sz="1000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333 features, 352 families</a:t>
                                        </a:r>
                                      </a:p>
                                      <a:p>
                                        <a:pPr algn="ctr"/>
                                        <a:r>
                                          <a:rPr lang="en-US" sz="1000" dirty="0">
                                            <a:solidFill>
                                              <a:schemeClr val="bg1"/>
                                            </a:solidFill>
                                            <a:latin typeface="Helvetica" pitchFamily="2" charset="0"/>
                                            <a:cs typeface="Times New Roman" panose="02020603050405020304" pitchFamily="18" charset="0"/>
                                          </a:rPr>
                                          <a:t>4,257 languages, 12.1%</a:t>
                                        </a: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82" name="TextBox 381">
                                      <a:extLst>
                                        <a:ext uri="{FF2B5EF4-FFF2-40B4-BE49-F238E27FC236}">
                                          <a16:creationId xmlns:a16="http://schemas.microsoft.com/office/drawing/2014/main" id="{4CA268EE-C242-859F-566F-A0F72044744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434802" y="2536339"/>
                                      <a:ext cx="1885179" cy="58477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97C5A9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logical, 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grammar, densified, large: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232 features, 288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862 languages, 26.1%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83" name="TextBox 382">
                                      <a:extLst>
                                        <a:ext uri="{FF2B5EF4-FFF2-40B4-BE49-F238E27FC236}">
                                          <a16:creationId xmlns:a16="http://schemas.microsoft.com/office/drawing/2014/main" id="{A3ABD40F-9F3B-B81E-DACF-7274263682F8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0361169" y="2537052"/>
                                      <a:ext cx="1944517" cy="58477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517F34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statistical,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grammar, densified, large: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221 features, 290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916 languages, 24.2%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84" name="TextBox 383">
                                      <a:extLst>
                                        <a:ext uri="{FF2B5EF4-FFF2-40B4-BE49-F238E27FC236}">
                                          <a16:creationId xmlns:a16="http://schemas.microsoft.com/office/drawing/2014/main" id="{5CC36684-2603-ABCB-9DCD-C7950389D82D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8369645" y="2536339"/>
                                      <a:ext cx="1940568" cy="58477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7AA18A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logical,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grammar, densified, small: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219 features, 175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232 languages, 44.8%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385" name="Straight Arrow Connector 384">
                                      <a:extLst>
                                        <a:ext uri="{FF2B5EF4-FFF2-40B4-BE49-F238E27FC236}">
                                          <a16:creationId xmlns:a16="http://schemas.microsoft.com/office/drawing/2014/main" id="{68585799-5F5A-A705-E93C-952116DD044A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413" idx="2"/>
                                      <a:endCxn id="400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8349046" y="5151207"/>
                                      <a:ext cx="1547" cy="292388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dash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86" name="TextBox 385">
                                      <a:extLst>
                                        <a:ext uri="{FF2B5EF4-FFF2-40B4-BE49-F238E27FC236}">
                                          <a16:creationId xmlns:a16="http://schemas.microsoft.com/office/drawing/2014/main" id="{DF8ADD37-C5CB-F80A-CB28-1EC3E991F5E9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476549" y="3929397"/>
                                      <a:ext cx="1748965" cy="4616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dirty="0"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densify()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accent3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coding: 0.999 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accent3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taxonomy: 0.999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387" name="Straight Arrow Connector 386">
                                      <a:extLst>
                                        <a:ext uri="{FF2B5EF4-FFF2-40B4-BE49-F238E27FC236}">
                                          <a16:creationId xmlns:a16="http://schemas.microsoft.com/office/drawing/2014/main" id="{E443FE2B-6FA4-EA3F-AB28-2377DC37B586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82" idx="2"/>
                                      <a:endCxn id="386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7377392" y="3121114"/>
                                      <a:ext cx="973640" cy="808283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solid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388" name="Straight Arrow Connector 387">
                                      <a:extLst>
                                        <a:ext uri="{FF2B5EF4-FFF2-40B4-BE49-F238E27FC236}">
                                          <a16:creationId xmlns:a16="http://schemas.microsoft.com/office/drawing/2014/main" id="{BEFAC425-AD66-D9CD-BED9-3932A4EC770B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84" idx="2"/>
                                      <a:endCxn id="386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8351032" y="3121114"/>
                                      <a:ext cx="988897" cy="808283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solid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89" name="TextBox 388">
                                      <a:extLst>
                                        <a:ext uri="{FF2B5EF4-FFF2-40B4-BE49-F238E27FC236}">
                                          <a16:creationId xmlns:a16="http://schemas.microsoft.com/office/drawing/2014/main" id="{D8D726F2-3A16-7ADA-2825-5856AB715B3F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6787189" y="3394787"/>
                                      <a:ext cx="1060837" cy="4616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n_data_points</a:t>
                                      </a:r>
                                      <a:r>
                                        <a:rPr lang="en-AU" sz="800" dirty="0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 * </a:t>
                                      </a:r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coding_density</a:t>
                                      </a:r>
                                      <a:r>
                                        <a:rPr lang="en-AU" sz="800" dirty="0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 * </a:t>
                                      </a:r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taxonomic_index</a:t>
                                      </a:r>
                                      <a:endParaRPr lang="en-US" sz="800" dirty="0">
                                        <a:solidFill>
                                          <a:schemeClr val="accent3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Helvetica" pitchFamily="2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90" name="TextBox 389">
                                      <a:extLst>
                                        <a:ext uri="{FF2B5EF4-FFF2-40B4-BE49-F238E27FC236}">
                                          <a16:creationId xmlns:a16="http://schemas.microsoft.com/office/drawing/2014/main" id="{3AC20D48-E6B5-AE24-C0B1-AC488B9BA7EC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489079" y="3421049"/>
                                      <a:ext cx="1748965" cy="21544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dirty="0"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prune()</a:t>
                                      </a:r>
                                      <a:endPara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391" name="TextBox 390">
                                      <a:extLst>
                                        <a:ext uri="{FF2B5EF4-FFF2-40B4-BE49-F238E27FC236}">
                                          <a16:creationId xmlns:a16="http://schemas.microsoft.com/office/drawing/2014/main" id="{707FEB54-32A0-58BA-D2E0-965B6AC42E1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8796853" y="3328489"/>
                                      <a:ext cx="1414831" cy="58477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AU" sz="800" dirty="0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n_data_points^3 * coding_density^3 * </a:t>
                                      </a:r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row_coding_density_min</a:t>
                                      </a:r>
                                      <a:r>
                                        <a:rPr lang="en-AU" sz="800" dirty="0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 * </a:t>
                                      </a:r>
                                      <a:r>
                                        <a:rPr lang="en-AU" sz="800" dirty="0" err="1">
                                          <a:solidFill>
                                            <a:schemeClr val="accent3"/>
                                          </a:solidFill>
                                          <a:latin typeface="Arial" panose="020B0604020202020204" pitchFamily="34" charset="0"/>
                                        </a:rPr>
                                        <a:t>taxonomic_index</a:t>
                                      </a:r>
                                      <a:endParaRPr lang="en-US" sz="800" dirty="0">
                                        <a:solidFill>
                                          <a:schemeClr val="accent3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Helvetica" pitchFamily="2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92" name="Straight Arrow Connector 391">
                                      <a:extLst>
                                        <a:ext uri="{FF2B5EF4-FFF2-40B4-BE49-F238E27FC236}">
                                          <a16:creationId xmlns:a16="http://schemas.microsoft.com/office/drawing/2014/main" id="{D53BC364-F25C-267B-5172-428E4C7DCD3D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417" idx="2"/>
                                      <a:endCxn id="401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2354908" y="5156033"/>
                                      <a:ext cx="1" cy="280409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dash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93" name="TextBox 392">
                                      <a:extLst>
                                        <a:ext uri="{FF2B5EF4-FFF2-40B4-BE49-F238E27FC236}">
                                          <a16:creationId xmlns:a16="http://schemas.microsoft.com/office/drawing/2014/main" id="{9DD3A54A-6E21-A0F8-6638-345D50155D6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474061" y="3934912"/>
                                      <a:ext cx="1748965" cy="46166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dirty="0"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densify()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accent3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coding: 0.999 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800" dirty="0">
                                          <a:solidFill>
                                            <a:schemeClr val="accent3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taxonomy: 0.999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394" name="Straight Arrow Connector 393">
                                      <a:extLst>
                                        <a:ext uri="{FF2B5EF4-FFF2-40B4-BE49-F238E27FC236}">
                                          <a16:creationId xmlns:a16="http://schemas.microsoft.com/office/drawing/2014/main" id="{65314005-396A-441A-45C0-81CB986683A4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83" idx="2"/>
                                      <a:endCxn id="393" idx="0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11333428" y="3121827"/>
                                      <a:ext cx="1015116" cy="813085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solid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sp>
                                  <p:nvSpPr>
                                    <p:cNvPr id="396" name="TextBox 395">
                                      <a:extLst>
                                        <a:ext uri="{FF2B5EF4-FFF2-40B4-BE49-F238E27FC236}">
                                          <a16:creationId xmlns:a16="http://schemas.microsoft.com/office/drawing/2014/main" id="{EACA5F9C-30F6-F647-2135-C1E290057727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474208" y="3413210"/>
                                      <a:ext cx="1748965" cy="21544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800" dirty="0"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prune()</a:t>
                                      </a:r>
                                      <a:endPara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98" name="Straight Arrow Connector 397">
                                      <a:extLst>
                                        <a:ext uri="{FF2B5EF4-FFF2-40B4-BE49-F238E27FC236}">
                                          <a16:creationId xmlns:a16="http://schemas.microsoft.com/office/drawing/2014/main" id="{89640CD5-4151-F32C-F622-E89987DE9105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78" idx="2"/>
                                      <a:endCxn id="393" idx="0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12348544" y="3126310"/>
                                      <a:ext cx="974151" cy="808602"/>
                                    </a:xfrm>
                                    <a:prstGeom prst="straightConnector1">
                                      <a:avLst/>
                                    </a:prstGeom>
                                    <a:ln w="12700" cap="flat">
                                      <a:solidFill>
                                        <a:schemeClr val="tx1"/>
                                      </a:solidFill>
                                      <a:prstDash val="solid"/>
                                      <a:bevel/>
                                      <a:headEnd type="stealth" w="lg" len="lg"/>
                                      <a:tailEnd type="none" w="lg" len="lg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</p:grpSp>
                            <p:cxnSp>
                              <p:nvCxnSpPr>
                                <p:cNvPr id="370" name="Straight Arrow Connector 369">
                                  <a:extLst>
                                    <a:ext uri="{FF2B5EF4-FFF2-40B4-BE49-F238E27FC236}">
                                      <a16:creationId xmlns:a16="http://schemas.microsoft.com/office/drawing/2014/main" id="{8263D498-7790-A2EF-0A47-4A5DBE820324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375" idx="2"/>
                                  <a:endCxn id="382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7377392" y="2360657"/>
                                  <a:ext cx="3249" cy="175682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rgbClr val="A3D3B5"/>
                                  </a:solidFill>
                                  <a:prstDash val="solid"/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71" name="Straight Arrow Connector 370">
                                  <a:extLst>
                                    <a:ext uri="{FF2B5EF4-FFF2-40B4-BE49-F238E27FC236}">
                                      <a16:creationId xmlns:a16="http://schemas.microsoft.com/office/drawing/2014/main" id="{991E3214-8EDA-B1A7-43D3-FACCBAF80768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377" idx="2"/>
                                  <a:endCxn id="384" idx="0"/>
                                </p:cNvCxnSpPr>
                                <p:nvPr/>
                              </p:nvCxnSpPr>
                              <p:spPr>
                                <a:xfrm>
                                  <a:off x="9339929" y="2359305"/>
                                  <a:ext cx="0" cy="177034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rgbClr val="7AA18A"/>
                                  </a:solidFill>
                                  <a:prstDash val="solid"/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72" name="Straight Arrow Connector 371">
                                  <a:extLst>
                                    <a:ext uri="{FF2B5EF4-FFF2-40B4-BE49-F238E27FC236}">
                                      <a16:creationId xmlns:a16="http://schemas.microsoft.com/office/drawing/2014/main" id="{BF363940-D087-4D7A-EEBE-7C9597D74FA0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376" idx="2"/>
                                  <a:endCxn id="383" idx="0"/>
                                </p:cNvCxnSpPr>
                                <p:nvPr/>
                              </p:nvCxnSpPr>
                              <p:spPr>
                                <a:xfrm>
                                  <a:off x="11331453" y="2359305"/>
                                  <a:ext cx="1975" cy="177747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rgbClr val="517F34"/>
                                  </a:solidFill>
                                  <a:prstDash val="solid"/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73" name="Straight Arrow Connector 372">
                                  <a:extLst>
                                    <a:ext uri="{FF2B5EF4-FFF2-40B4-BE49-F238E27FC236}">
                                      <a16:creationId xmlns:a16="http://schemas.microsoft.com/office/drawing/2014/main" id="{818168D7-2A06-7EC5-E356-BF3CFA4EAA78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374" idx="2"/>
                                  <a:endCxn id="378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13322695" y="2360141"/>
                                  <a:ext cx="1391" cy="181394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rgbClr val="314E20"/>
                                  </a:solidFill>
                                  <a:prstDash val="solid"/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F58D2393-A637-24A3-232B-9DDAD2D1D2B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2354912" y="2021587"/>
                                  <a:ext cx="1938348" cy="3385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314E20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./grammar/</a:t>
                                  </a: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statisticalTLI_grammar</a:t>
                                  </a:r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_</a:t>
                                  </a:r>
                                  <a:b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</a:b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densified_small.csv</a:t>
                                  </a:r>
                                  <a:endPara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F9D6F1CE-A356-D036-B132-FAECDAE01807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434802" y="2022103"/>
                                  <a:ext cx="1891678" cy="3385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97C5A9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./grammar/</a:t>
                                  </a: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logicalTLI_grammar</a:t>
                                  </a:r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_</a:t>
                                  </a:r>
                                  <a:b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</a:b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densified_large.csv</a:t>
                                  </a:r>
                                  <a:endPara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6" name="TextBox 375">
                                  <a:extLst>
                                    <a:ext uri="{FF2B5EF4-FFF2-40B4-BE49-F238E27FC236}">
                                      <a16:creationId xmlns:a16="http://schemas.microsoft.com/office/drawing/2014/main" id="{977D2932-64B9-A226-E004-3466B6C20C0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0361169" y="2020751"/>
                                  <a:ext cx="1940568" cy="3385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517F34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./grammar/</a:t>
                                  </a: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statisticalTLI_grammar</a:t>
                                  </a:r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_</a:t>
                                  </a:r>
                                  <a:b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</a:b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densified_large.csv</a:t>
                                  </a:r>
                                  <a:endPara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7" name="TextBox 376">
                                  <a:extLst>
                                    <a:ext uri="{FF2B5EF4-FFF2-40B4-BE49-F238E27FC236}">
                                      <a16:creationId xmlns:a16="http://schemas.microsoft.com/office/drawing/2014/main" id="{89BD9F3D-2840-310B-FBE9-F950F8E04AB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8369645" y="2020751"/>
                                  <a:ext cx="1940568" cy="338554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7AA18A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./grammar/</a:t>
                                  </a: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logicalTLI_grammar</a:t>
                                  </a:r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_</a:t>
                                  </a:r>
                                  <a:b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</a:br>
                                  <a:r>
                                    <a:rPr lang="en-US" sz="800" dirty="0" err="1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densified_small.csv</a:t>
                                  </a:r>
                                  <a:endPara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413" name="TextBox 412">
                              <a:extLst>
                                <a:ext uri="{FF2B5EF4-FFF2-40B4-BE49-F238E27FC236}">
                                  <a16:creationId xmlns:a16="http://schemas.microsoft.com/office/drawing/2014/main" id="{8309EA33-8F4B-F024-FFC0-93429C3E95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377918" y="10487526"/>
                              <a:ext cx="1696237" cy="584775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accent5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TLI logical,</a:t>
                              </a:r>
                            </a:p>
                            <a:p>
                              <a:pPr algn="ctr"/>
                              <a:r>
                                <a:rPr lang="en-US" sz="8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grammar: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236 features, 328 families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2,820 languages, 11.7%</a:t>
                              </a:r>
                            </a:p>
                          </p:txBody>
                        </p:sp>
                        <p:sp>
                          <p:nvSpPr>
                            <p:cNvPr id="417" name="TextBox 416">
                              <a:extLst>
                                <a:ext uri="{FF2B5EF4-FFF2-40B4-BE49-F238E27FC236}">
                                  <a16:creationId xmlns:a16="http://schemas.microsoft.com/office/drawing/2014/main" id="{98742740-305C-D584-39F7-E55A56DD47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9384774" y="10492352"/>
                              <a:ext cx="1694251" cy="584775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solidFill>
                                <a:schemeClr val="accent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TLI statistical,</a:t>
                              </a:r>
                            </a:p>
                            <a:p>
                              <a:pPr algn="ctr"/>
                              <a:r>
                                <a:rPr lang="en-US" sz="8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grammar: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224 features, 327 families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2817 languages, 11.1%</a:t>
                              </a:r>
                            </a:p>
                          </p:txBody>
                        </p:sp>
                        <p:cxnSp>
                          <p:nvCxnSpPr>
                            <p:cNvPr id="420" name="Straight Arrow Connector 419">
                              <a:extLst>
                                <a:ext uri="{FF2B5EF4-FFF2-40B4-BE49-F238E27FC236}">
                                  <a16:creationId xmlns:a16="http://schemas.microsoft.com/office/drawing/2014/main" id="{D8673B71-F46E-7B8A-92A3-B5703E69E149}"/>
                                </a:ext>
                              </a:extLst>
                            </p:cNvPr>
                            <p:cNvCxnSpPr>
                              <a:cxnSpLocks/>
                              <a:stCxn id="386" idx="2"/>
                              <a:endCxn id="413" idx="0"/>
                            </p:cNvCxnSpPr>
                            <p:nvPr/>
                          </p:nvCxnSpPr>
                          <p:spPr>
                            <a:xfrm flipH="1">
                              <a:off x="6226037" y="10312156"/>
                              <a:ext cx="1986" cy="17537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solid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23" name="Straight Arrow Connector 422">
                              <a:extLst>
                                <a:ext uri="{FF2B5EF4-FFF2-40B4-BE49-F238E27FC236}">
                                  <a16:creationId xmlns:a16="http://schemas.microsoft.com/office/drawing/2014/main" id="{5E3C8629-3611-8B07-9D14-D19F9F4F3AE7}"/>
                                </a:ext>
                              </a:extLst>
                            </p:cNvPr>
                            <p:cNvCxnSpPr>
                              <a:cxnSpLocks/>
                              <a:stCxn id="393" idx="2"/>
                              <a:endCxn id="417" idx="0"/>
                            </p:cNvCxnSpPr>
                            <p:nvPr/>
                          </p:nvCxnSpPr>
                          <p:spPr>
                            <a:xfrm>
                              <a:off x="10225535" y="10317671"/>
                              <a:ext cx="6365" cy="174681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solid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36" name="TextBox 435">
                            <a:extLst>
                              <a:ext uri="{FF2B5EF4-FFF2-40B4-BE49-F238E27FC236}">
                                <a16:creationId xmlns:a16="http://schemas.microsoft.com/office/drawing/2014/main" id="{681236A9-45C3-B1B4-D593-6B8A66534F7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09897" y="11504466"/>
                            <a:ext cx="1538573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logical,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lexicon: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30 features, 248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2,385 languages, 20.3%</a:t>
                            </a:r>
                          </a:p>
                        </p:txBody>
                      </p:sp>
                      <p:sp>
                        <p:nvSpPr>
                          <p:cNvPr id="437" name="TextBox 436">
                            <a:extLst>
                              <a:ext uri="{FF2B5EF4-FFF2-40B4-BE49-F238E27FC236}">
                                <a16:creationId xmlns:a16="http://schemas.microsoft.com/office/drawing/2014/main" id="{1D341BEB-BBE3-6FB4-BBB2-0B9A0A43362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57852" y="11515210"/>
                            <a:ext cx="1533198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logical,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phonology: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60 features, 269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2,492 languages, 56.7%</a:t>
                            </a:r>
                          </a:p>
                        </p:txBody>
                      </p:sp>
                      <p:cxnSp>
                        <p:nvCxnSpPr>
                          <p:cNvPr id="438" name="Straight Arrow Connector 437">
                            <a:extLst>
                              <a:ext uri="{FF2B5EF4-FFF2-40B4-BE49-F238E27FC236}">
                                <a16:creationId xmlns:a16="http://schemas.microsoft.com/office/drawing/2014/main" id="{FF9295DC-D968-84B7-B97B-5F1B0C9A65B5}"/>
                              </a:ext>
                            </a:extLst>
                          </p:cNvPr>
                          <p:cNvCxnSpPr>
                            <a:cxnSpLocks/>
                            <a:stCxn id="436" idx="0"/>
                            <a:endCxn id="400" idx="2"/>
                          </p:cNvCxnSpPr>
                          <p:nvPr/>
                        </p:nvCxnSpPr>
                        <p:spPr>
                          <a:xfrm flipV="1">
                            <a:off x="5279184" y="11127703"/>
                            <a:ext cx="936831" cy="37676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1" name="Straight Arrow Connector 440">
                            <a:extLst>
                              <a:ext uri="{FF2B5EF4-FFF2-40B4-BE49-F238E27FC236}">
                                <a16:creationId xmlns:a16="http://schemas.microsoft.com/office/drawing/2014/main" id="{B8347CE8-0008-32FC-CDE3-E8625C6327E3}"/>
                              </a:ext>
                            </a:extLst>
                          </p:cNvPr>
                          <p:cNvCxnSpPr>
                            <a:cxnSpLocks/>
                            <a:stCxn id="437" idx="0"/>
                            <a:endCxn id="400" idx="2"/>
                          </p:cNvCxnSpPr>
                          <p:nvPr/>
                        </p:nvCxnSpPr>
                        <p:spPr>
                          <a:xfrm flipH="1" flipV="1">
                            <a:off x="6216015" y="11127703"/>
                            <a:ext cx="908436" cy="38750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44" name="TextBox 443">
                            <a:extLst>
                              <a:ext uri="{FF2B5EF4-FFF2-40B4-BE49-F238E27FC236}">
                                <a16:creationId xmlns:a16="http://schemas.microsoft.com/office/drawing/2014/main" id="{DE1E6B39-28C6-140A-39A0-29B1393EDBF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525686" y="11504466"/>
                            <a:ext cx="1543948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statistical,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lexicon: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 features, 248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2,385 languages, 20.6%</a:t>
                            </a:r>
                          </a:p>
                        </p:txBody>
                      </p:sp>
                      <p:sp>
                        <p:nvSpPr>
                          <p:cNvPr id="445" name="TextBox 444">
                            <a:extLst>
                              <a:ext uri="{FF2B5EF4-FFF2-40B4-BE49-F238E27FC236}">
                                <a16:creationId xmlns:a16="http://schemas.microsoft.com/office/drawing/2014/main" id="{C9A6A164-BB75-F8F5-3175-71C83409B74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75413" y="11504466"/>
                            <a:ext cx="1340590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statistical,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phonology: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59 features, 269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2,492 languages, 55.4%</a:t>
                            </a:r>
                          </a:p>
                        </p:txBody>
                      </p:sp>
                      <p:cxnSp>
                        <p:nvCxnSpPr>
                          <p:cNvPr id="446" name="Straight Arrow Connector 445">
                            <a:extLst>
                              <a:ext uri="{FF2B5EF4-FFF2-40B4-BE49-F238E27FC236}">
                                <a16:creationId xmlns:a16="http://schemas.microsoft.com/office/drawing/2014/main" id="{BC574DEC-2E8B-0860-400A-3DB90A82DAC5}"/>
                              </a:ext>
                            </a:extLst>
                          </p:cNvPr>
                          <p:cNvCxnSpPr>
                            <a:cxnSpLocks/>
                            <a:stCxn id="444" idx="0"/>
                            <a:endCxn id="401" idx="2"/>
                          </p:cNvCxnSpPr>
                          <p:nvPr/>
                        </p:nvCxnSpPr>
                        <p:spPr>
                          <a:xfrm flipV="1">
                            <a:off x="9297660" y="11120550"/>
                            <a:ext cx="922670" cy="383916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47" name="Straight Arrow Connector 446">
                          <a:extLst>
                            <a:ext uri="{FF2B5EF4-FFF2-40B4-BE49-F238E27FC236}">
                              <a16:creationId xmlns:a16="http://schemas.microsoft.com/office/drawing/2014/main" id="{787F1605-0BBC-08CC-F7E4-DC7B17107B1C}"/>
                            </a:ext>
                          </a:extLst>
                        </p:cNvPr>
                        <p:cNvCxnSpPr>
                          <a:cxnSpLocks/>
                          <a:stCxn id="445" idx="0"/>
                          <a:endCxn id="401" idx="2"/>
                        </p:cNvCxnSpPr>
                        <p:nvPr/>
                      </p:nvCxnSpPr>
                      <p:spPr>
                        <a:xfrm flipH="1" flipV="1">
                          <a:off x="10220330" y="11120550"/>
                          <a:ext cx="825378" cy="383916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2" name="Straight Arrow Connector 481">
                        <a:extLst>
                          <a:ext uri="{FF2B5EF4-FFF2-40B4-BE49-F238E27FC236}">
                            <a16:creationId xmlns:a16="http://schemas.microsoft.com/office/drawing/2014/main" id="{52044AEB-299A-5A2E-D886-DB4470D638AC}"/>
                          </a:ext>
                        </a:extLst>
                      </p:cNvPr>
                      <p:cNvCxnSpPr>
                        <a:cxnSpLocks/>
                        <a:stCxn id="483" idx="0"/>
                        <a:endCxn id="436" idx="2"/>
                      </p:cNvCxnSpPr>
                      <p:nvPr/>
                    </p:nvCxnSpPr>
                    <p:spPr>
                      <a:xfrm flipV="1">
                        <a:off x="4929336" y="12393373"/>
                        <a:ext cx="0" cy="230644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3" name="TextBox 482">
                        <a:extLst>
                          <a:ext uri="{FF2B5EF4-FFF2-40B4-BE49-F238E27FC236}">
                            <a16:creationId xmlns:a16="http://schemas.microsoft.com/office/drawing/2014/main" id="{FEB514CA-F08D-82EF-B03C-62A89BC53E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54853" y="12624017"/>
                        <a:ext cx="174896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densify()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coding = 0.999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taxonomy = 0.999</a:t>
                        </a:r>
                      </a:p>
                    </p:txBody>
                  </p:sp>
                  <p:cxnSp>
                    <p:nvCxnSpPr>
                      <p:cNvPr id="484" name="Straight Arrow Connector 483">
                        <a:extLst>
                          <a:ext uri="{FF2B5EF4-FFF2-40B4-BE49-F238E27FC236}">
                            <a16:creationId xmlns:a16="http://schemas.microsoft.com/office/drawing/2014/main" id="{A26A9D8F-47D5-99CA-945E-6E020613D52F}"/>
                          </a:ext>
                        </a:extLst>
                      </p:cNvPr>
                      <p:cNvCxnSpPr>
                        <a:cxnSpLocks/>
                        <a:stCxn id="495" idx="0"/>
                        <a:endCxn id="483" idx="2"/>
                      </p:cNvCxnSpPr>
                      <p:nvPr/>
                    </p:nvCxnSpPr>
                    <p:spPr>
                      <a:xfrm flipV="1">
                        <a:off x="4917284" y="13085682"/>
                        <a:ext cx="12052" cy="578359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5" name="TextBox 484">
                        <a:extLst>
                          <a:ext uri="{FF2B5EF4-FFF2-40B4-BE49-F238E27FC236}">
                            <a16:creationId xmlns:a16="http://schemas.microsoft.com/office/drawing/2014/main" id="{625DB5B1-452A-C72C-9BD7-980E791C95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5616" y="13099877"/>
                        <a:ext cx="114811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AU" sz="800" dirty="0" err="1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n_data_points</a:t>
                        </a:r>
                        <a:r>
                          <a:rPr lang="en-AU" sz="800" dirty="0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 * </a:t>
                        </a:r>
                        <a:r>
                          <a:rPr lang="en-AU" sz="800" dirty="0" err="1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coding_density</a:t>
                        </a:r>
                        <a:r>
                          <a:rPr lang="en-AU" sz="800" dirty="0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 * </a:t>
                        </a:r>
                        <a:r>
                          <a:rPr lang="en-AU" sz="800" dirty="0" err="1">
                            <a:solidFill>
                              <a:schemeClr val="accent3"/>
                            </a:solidFill>
                            <a:latin typeface="Arial" panose="020B0604020202020204" pitchFamily="34" charset="0"/>
                          </a:rPr>
                          <a:t>taxonomic_index</a:t>
                        </a:r>
                        <a:endParaRPr lang="en-US" sz="800" dirty="0">
                          <a:solidFill>
                            <a:schemeClr val="accent3"/>
                          </a:solidFill>
                          <a:highlight>
                            <a:srgbClr val="FFFF00"/>
                          </a:highlight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86" name="TextBox 485">
                        <a:extLst>
                          <a:ext uri="{FF2B5EF4-FFF2-40B4-BE49-F238E27FC236}">
                            <a16:creationId xmlns:a16="http://schemas.microsoft.com/office/drawing/2014/main" id="{460AB884-5E51-A362-BC7C-88B0C3B7A1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45820" y="13260228"/>
                        <a:ext cx="94478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prune()</a:t>
                        </a:r>
                        <a:endPara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95" name="TextBox 494">
                        <a:extLst>
                          <a:ext uri="{FF2B5EF4-FFF2-40B4-BE49-F238E27FC236}">
                            <a16:creationId xmlns:a16="http://schemas.microsoft.com/office/drawing/2014/main" id="{17D3606F-9E24-EE34-1AFF-288774D5A1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41614" y="13664041"/>
                        <a:ext cx="1551340" cy="584775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logical, </a:t>
                        </a:r>
                      </a:p>
                      <a:p>
                        <a:pPr algn="ctr"/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lexicon, densified: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29 features, 243 families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952 languages, 39.1% </a:t>
                        </a:r>
                      </a:p>
                    </p:txBody>
                  </p:sp>
                  <p:cxnSp>
                    <p:nvCxnSpPr>
                      <p:cNvPr id="496" name="Straight Arrow Connector 495">
                        <a:extLst>
                          <a:ext uri="{FF2B5EF4-FFF2-40B4-BE49-F238E27FC236}">
                            <a16:creationId xmlns:a16="http://schemas.microsoft.com/office/drawing/2014/main" id="{5EC6E02F-56FB-3524-5A01-C819F90B99B3}"/>
                          </a:ext>
                        </a:extLst>
                      </p:cNvPr>
                      <p:cNvCxnSpPr>
                        <a:cxnSpLocks/>
                        <a:stCxn id="497" idx="0"/>
                        <a:endCxn id="495" idx="2"/>
                      </p:cNvCxnSpPr>
                      <p:nvPr/>
                    </p:nvCxnSpPr>
                    <p:spPr>
                      <a:xfrm flipV="1">
                        <a:off x="4917284" y="14248816"/>
                        <a:ext cx="0" cy="221392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rgbClr val="A3D3B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7" name="TextBox 496">
                        <a:extLst>
                          <a:ext uri="{FF2B5EF4-FFF2-40B4-BE49-F238E27FC236}">
                            <a16:creationId xmlns:a16="http://schemas.microsoft.com/office/drawing/2014/main" id="{921AE7E9-94C6-92F9-306D-98044A802B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41614" y="14470208"/>
                        <a:ext cx="1551340" cy="338554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./lexicon/</a:t>
                        </a: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logicalTLI</a:t>
                        </a:r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_</a:t>
                        </a:r>
                        <a:b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</a:b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lexicon_densified.csv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505" name="Straight Arrow Connector 504">
                        <a:extLst>
                          <a:ext uri="{FF2B5EF4-FFF2-40B4-BE49-F238E27FC236}">
                            <a16:creationId xmlns:a16="http://schemas.microsoft.com/office/drawing/2014/main" id="{CF12CFDC-5E29-2455-A0E5-2218E42EF0F2}"/>
                          </a:ext>
                        </a:extLst>
                      </p:cNvPr>
                      <p:cNvCxnSpPr>
                        <a:cxnSpLocks/>
                        <a:stCxn id="506" idx="0"/>
                        <a:endCxn id="444" idx="2"/>
                      </p:cNvCxnSpPr>
                      <p:nvPr/>
                    </p:nvCxnSpPr>
                    <p:spPr>
                      <a:xfrm flipV="1">
                        <a:off x="8940500" y="12393373"/>
                        <a:ext cx="7312" cy="221091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06" name="TextBox 505">
                        <a:extLst>
                          <a:ext uri="{FF2B5EF4-FFF2-40B4-BE49-F238E27FC236}">
                            <a16:creationId xmlns:a16="http://schemas.microsoft.com/office/drawing/2014/main" id="{0D235980-FA3F-8A50-F6C3-891A45719E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55524" y="12614464"/>
                        <a:ext cx="116995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densify()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coding = 0.999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taxonomy = 0.999</a:t>
                        </a:r>
                      </a:p>
                    </p:txBody>
                  </p:sp>
                  <p:cxnSp>
                    <p:nvCxnSpPr>
                      <p:cNvPr id="507" name="Straight Arrow Connector 506">
                        <a:extLst>
                          <a:ext uri="{FF2B5EF4-FFF2-40B4-BE49-F238E27FC236}">
                            <a16:creationId xmlns:a16="http://schemas.microsoft.com/office/drawing/2014/main" id="{D270001F-ECB2-F610-8DCB-3E1F00A59230}"/>
                          </a:ext>
                        </a:extLst>
                      </p:cNvPr>
                      <p:cNvCxnSpPr>
                        <a:cxnSpLocks/>
                        <a:stCxn id="510" idx="0"/>
                        <a:endCxn id="506" idx="2"/>
                      </p:cNvCxnSpPr>
                      <p:nvPr/>
                    </p:nvCxnSpPr>
                    <p:spPr>
                      <a:xfrm flipH="1" flipV="1">
                        <a:off x="8940500" y="13076129"/>
                        <a:ext cx="4073" cy="582178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0" name="TextBox 509">
                        <a:extLst>
                          <a:ext uri="{FF2B5EF4-FFF2-40B4-BE49-F238E27FC236}">
                            <a16:creationId xmlns:a16="http://schemas.microsoft.com/office/drawing/2014/main" id="{CC2ADF55-1B19-B075-A809-C55EB09E5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69358" y="13658307"/>
                        <a:ext cx="1550429" cy="584775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statistical, </a:t>
                        </a:r>
                      </a:p>
                      <a:p>
                        <a:pPr algn="ctr"/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lexicon, densified: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27 features, 229 families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928 languages, 39.8%</a:t>
                        </a:r>
                      </a:p>
                    </p:txBody>
                  </p:sp>
                  <p:cxnSp>
                    <p:nvCxnSpPr>
                      <p:cNvPr id="511" name="Straight Arrow Connector 510">
                        <a:extLst>
                          <a:ext uri="{FF2B5EF4-FFF2-40B4-BE49-F238E27FC236}">
                            <a16:creationId xmlns:a16="http://schemas.microsoft.com/office/drawing/2014/main" id="{1ABA74A6-D6B3-FD1E-AE07-0A488D8944BC}"/>
                          </a:ext>
                        </a:extLst>
                      </p:cNvPr>
                      <p:cNvCxnSpPr>
                        <a:cxnSpLocks/>
                        <a:stCxn id="512" idx="0"/>
                        <a:endCxn id="510" idx="2"/>
                      </p:cNvCxnSpPr>
                      <p:nvPr/>
                    </p:nvCxnSpPr>
                    <p:spPr>
                      <a:xfrm flipH="1" flipV="1">
                        <a:off x="8944573" y="14243082"/>
                        <a:ext cx="1297" cy="227125"/>
                      </a:xfrm>
                      <a:prstGeom prst="straightConnector1">
                        <a:avLst/>
                      </a:prstGeom>
                      <a:solidFill>
                        <a:srgbClr val="517F34"/>
                      </a:solidFill>
                      <a:ln w="12700" cap="flat">
                        <a:solidFill>
                          <a:srgbClr val="517F34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2" name="TextBox 511">
                        <a:extLst>
                          <a:ext uri="{FF2B5EF4-FFF2-40B4-BE49-F238E27FC236}">
                            <a16:creationId xmlns:a16="http://schemas.microsoft.com/office/drawing/2014/main" id="{35357B7B-B208-73FE-EDCA-EF11B4DD5F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70200" y="14470207"/>
                        <a:ext cx="1551340" cy="338554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./lexicon/</a:t>
                        </a: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statisticalTLI</a:t>
                        </a:r>
                        <a: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_</a:t>
                        </a:r>
                        <a:br>
                          <a: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</a:b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lexicon_densified.csv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526" name="Straight Arrow Connector 525">
                      <a:extLst>
                        <a:ext uri="{FF2B5EF4-FFF2-40B4-BE49-F238E27FC236}">
                          <a16:creationId xmlns:a16="http://schemas.microsoft.com/office/drawing/2014/main" id="{A7BE82FE-A9B4-B56D-126B-CC6AD1ED61FE}"/>
                        </a:ext>
                      </a:extLst>
                    </p:cNvPr>
                    <p:cNvCxnSpPr>
                      <a:cxnSpLocks/>
                      <a:stCxn id="529" idx="0"/>
                      <a:endCxn id="437" idx="2"/>
                    </p:cNvCxnSpPr>
                    <p:nvPr/>
                  </p:nvCxnSpPr>
                  <p:spPr>
                    <a:xfrm flipH="1" flipV="1">
                      <a:off x="6987129" y="12425514"/>
                      <a:ext cx="750" cy="21990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9" name="TextBox 528">
                      <a:extLst>
                        <a:ext uri="{FF2B5EF4-FFF2-40B4-BE49-F238E27FC236}">
                          <a16:creationId xmlns:a16="http://schemas.microsoft.com/office/drawing/2014/main" id="{B0209FD4-B12C-7552-526A-19EB451F3B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13396" y="12645414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077FB240-BC76-608D-144C-2D0DEED5C2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389" y="13690371"/>
                      <a:ext cx="1551340" cy="584775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phonology, densified: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52 features, 246 families,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1,651 languages, 74.6%</a:t>
                      </a:r>
                    </a:p>
                  </p:txBody>
                </p:sp>
                <p:cxnSp>
                  <p:nvCxnSpPr>
                    <p:cNvPr id="545" name="Straight Arrow Connector 544">
                      <a:extLst>
                        <a:ext uri="{FF2B5EF4-FFF2-40B4-BE49-F238E27FC236}">
                          <a16:creationId xmlns:a16="http://schemas.microsoft.com/office/drawing/2014/main" id="{AA8F01A7-1613-7A6F-2147-BCA022A4F625}"/>
                        </a:ext>
                      </a:extLst>
                    </p:cNvPr>
                    <p:cNvCxnSpPr>
                      <a:cxnSpLocks/>
                      <a:stCxn id="532" idx="0"/>
                      <a:endCxn id="529" idx="2"/>
                    </p:cNvCxnSpPr>
                    <p:nvPr/>
                  </p:nvCxnSpPr>
                  <p:spPr>
                    <a:xfrm flipV="1">
                      <a:off x="6986059" y="13107079"/>
                      <a:ext cx="1820" cy="58329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3" name="Straight Arrow Connector 552">
                      <a:extLst>
                        <a:ext uri="{FF2B5EF4-FFF2-40B4-BE49-F238E27FC236}">
                          <a16:creationId xmlns:a16="http://schemas.microsoft.com/office/drawing/2014/main" id="{1F2BF5E4-5CCA-86AA-CF30-8A51335C2FC1}"/>
                        </a:ext>
                      </a:extLst>
                    </p:cNvPr>
                    <p:cNvCxnSpPr>
                      <a:cxnSpLocks/>
                      <a:stCxn id="554" idx="0"/>
                      <a:endCxn id="532" idx="2"/>
                    </p:cNvCxnSpPr>
                    <p:nvPr/>
                  </p:nvCxnSpPr>
                  <p:spPr>
                    <a:xfrm flipV="1">
                      <a:off x="6983434" y="14275146"/>
                      <a:ext cx="2625" cy="216457"/>
                    </a:xfrm>
                    <a:prstGeom prst="straightConnector1">
                      <a:avLst/>
                    </a:prstGeom>
                    <a:ln w="12700" cap="flat">
                      <a:solidFill>
                        <a:srgbClr val="A3D3B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2" name="Straight Arrow Connector 601">
                      <a:extLst>
                        <a:ext uri="{FF2B5EF4-FFF2-40B4-BE49-F238E27FC236}">
                          <a16:creationId xmlns:a16="http://schemas.microsoft.com/office/drawing/2014/main" id="{3643F681-28B2-59D2-F2C8-3EE341F8665F}"/>
                        </a:ext>
                      </a:extLst>
                    </p:cNvPr>
                    <p:cNvCxnSpPr>
                      <a:cxnSpLocks/>
                      <a:stCxn id="603" idx="0"/>
                      <a:endCxn id="445" idx="2"/>
                    </p:cNvCxnSpPr>
                    <p:nvPr/>
                  </p:nvCxnSpPr>
                  <p:spPr>
                    <a:xfrm flipV="1">
                      <a:off x="10903729" y="12414770"/>
                      <a:ext cx="4657" cy="221091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3" name="TextBox 602">
                      <a:extLst>
                        <a:ext uri="{FF2B5EF4-FFF2-40B4-BE49-F238E27FC236}">
                          <a16:creationId xmlns:a16="http://schemas.microsoft.com/office/drawing/2014/main" id="{6875A391-C477-73FB-19DD-CB596A6F59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18753" y="12635861"/>
                      <a:ext cx="116995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</a:t>
                      </a:r>
                    </a:p>
                  </p:txBody>
                </p:sp>
                <p:cxnSp>
                  <p:nvCxnSpPr>
                    <p:cNvPr id="604" name="Straight Arrow Connector 603">
                      <a:extLst>
                        <a:ext uri="{FF2B5EF4-FFF2-40B4-BE49-F238E27FC236}">
                          <a16:creationId xmlns:a16="http://schemas.microsoft.com/office/drawing/2014/main" id="{4FA7EB01-716D-1B12-45B0-ED5F9A0E38A0}"/>
                        </a:ext>
                      </a:extLst>
                    </p:cNvPr>
                    <p:cNvCxnSpPr>
                      <a:cxnSpLocks/>
                      <a:stCxn id="607" idx="0"/>
                      <a:endCxn id="603" idx="2"/>
                    </p:cNvCxnSpPr>
                    <p:nvPr/>
                  </p:nvCxnSpPr>
                  <p:spPr>
                    <a:xfrm flipH="1" flipV="1">
                      <a:off x="10903729" y="13097526"/>
                      <a:ext cx="4657" cy="58217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7" name="TextBox 606">
                      <a:extLst>
                        <a:ext uri="{FF2B5EF4-FFF2-40B4-BE49-F238E27FC236}">
                          <a16:creationId xmlns:a16="http://schemas.microsoft.com/office/drawing/2014/main" id="{42C435AD-7432-55DF-88A5-B9C2F0DDA1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33171" y="13679703"/>
                      <a:ext cx="1550429" cy="584775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phonology, densified: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50 features,  224 families,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1,611 languages, 75.3%</a:t>
                      </a:r>
                    </a:p>
                  </p:txBody>
                </p:sp>
                <p:cxnSp>
                  <p:nvCxnSpPr>
                    <p:cNvPr id="608" name="Straight Arrow Connector 607">
                      <a:extLst>
                        <a:ext uri="{FF2B5EF4-FFF2-40B4-BE49-F238E27FC236}">
                          <a16:creationId xmlns:a16="http://schemas.microsoft.com/office/drawing/2014/main" id="{99B7B6E9-C303-92C9-A593-500E1B6905B4}"/>
                        </a:ext>
                      </a:extLst>
                    </p:cNvPr>
                    <p:cNvCxnSpPr>
                      <a:cxnSpLocks/>
                      <a:stCxn id="609" idx="0"/>
                      <a:endCxn id="607" idx="2"/>
                    </p:cNvCxnSpPr>
                    <p:nvPr/>
                  </p:nvCxnSpPr>
                  <p:spPr>
                    <a:xfrm flipV="1">
                      <a:off x="10907931" y="14264478"/>
                      <a:ext cx="455" cy="227125"/>
                    </a:xfrm>
                    <a:prstGeom prst="straightConnector1">
                      <a:avLst/>
                    </a:prstGeom>
                    <a:solidFill>
                      <a:srgbClr val="517F34"/>
                    </a:solidFill>
                    <a:ln w="12700" cap="flat">
                      <a:solidFill>
                        <a:srgbClr val="517F34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9" name="TextBox 608">
                      <a:extLst>
                        <a:ext uri="{FF2B5EF4-FFF2-40B4-BE49-F238E27FC236}">
                          <a16:creationId xmlns:a16="http://schemas.microsoft.com/office/drawing/2014/main" id="{F0C8A525-809B-973B-1BFB-9BD5133867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32261" y="14491603"/>
                      <a:ext cx="1551340" cy="338554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./phonology/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statisticalTLI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_</a:t>
                      </a:r>
                      <a:b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phonology_densified.csv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9474ACCE-A3FD-8B85-1C5A-31C0E35D1372}"/>
                    </a:ext>
                  </a:extLst>
                </p:cNvPr>
                <p:cNvSpPr txBox="1"/>
                <p:nvPr/>
              </p:nvSpPr>
              <p:spPr>
                <a:xfrm>
                  <a:off x="8456923" y="8693572"/>
                  <a:ext cx="10608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n_data_points</a:t>
                  </a:r>
                  <a:r>
                    <a:rPr lang="en-AU" sz="800" dirty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 * </a:t>
                  </a:r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coding_density</a:t>
                  </a:r>
                  <a:r>
                    <a:rPr lang="en-AU" sz="800" dirty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 * </a:t>
                  </a:r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taxonomic_index</a:t>
                  </a:r>
                  <a:endParaRPr lang="en-US" sz="800" dirty="0">
                    <a:solidFill>
                      <a:schemeClr val="accent3"/>
                    </a:solidFill>
                    <a:highlight>
                      <a:srgbClr val="FFFF00"/>
                    </a:highlight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5A067FFE-17FC-2EAF-110A-7D511CB8E28A}"/>
                    </a:ext>
                  </a:extLst>
                </p:cNvPr>
                <p:cNvSpPr txBox="1"/>
                <p:nvPr/>
              </p:nvSpPr>
              <p:spPr>
                <a:xfrm>
                  <a:off x="10485410" y="8647822"/>
                  <a:ext cx="145271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800" dirty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n_data_points^3 * coding_density^3 * </a:t>
                  </a:r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row_coding_density_min</a:t>
                  </a:r>
                  <a:r>
                    <a:rPr lang="en-AU" sz="800" dirty="0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 * </a:t>
                  </a:r>
                  <a:r>
                    <a:rPr lang="en-AU" sz="800" dirty="0" err="1">
                      <a:solidFill>
                        <a:schemeClr val="accent3"/>
                      </a:solidFill>
                      <a:latin typeface="Arial" panose="020B0604020202020204" pitchFamily="34" charset="0"/>
                    </a:rPr>
                    <a:t>taxonomic_index</a:t>
                  </a:r>
                  <a:endParaRPr lang="en-US" sz="800" dirty="0">
                    <a:solidFill>
                      <a:schemeClr val="accent3"/>
                    </a:solidFill>
                    <a:highlight>
                      <a:srgbClr val="FFFF00"/>
                    </a:highlight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C8D8FAD8-AC7E-958E-DF49-84B5FDD590BC}"/>
                  </a:ext>
                </a:extLst>
              </p:cNvPr>
              <p:cNvSpPr txBox="1"/>
              <p:nvPr/>
            </p:nvSpPr>
            <p:spPr>
              <a:xfrm>
                <a:off x="5514712" y="12435694"/>
                <a:ext cx="14092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n_data_points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coding_density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row_coding_density_min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3B54DA9B-A897-B985-F9AF-FCB0889495C2}"/>
                  </a:ext>
                </a:extLst>
              </p:cNvPr>
              <p:cNvSpPr txBox="1"/>
              <p:nvPr/>
            </p:nvSpPr>
            <p:spPr>
              <a:xfrm>
                <a:off x="9458822" y="12435694"/>
                <a:ext cx="13957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n_data_points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coding_density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row_coding_density_min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998373-496D-CD4D-DCC7-23FC6CAA1815}"/>
                  </a:ext>
                </a:extLst>
              </p:cNvPr>
              <p:cNvSpPr txBox="1"/>
              <p:nvPr/>
            </p:nvSpPr>
            <p:spPr>
              <a:xfrm>
                <a:off x="8020501" y="12502316"/>
                <a:ext cx="1148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n_data_points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coding_density</a:t>
                </a:r>
                <a:r>
                  <a:rPr lang="en-AU" sz="800" dirty="0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 * </a:t>
                </a:r>
                <a:r>
                  <a:rPr lang="en-AU" sz="800" dirty="0" err="1">
                    <a:solidFill>
                      <a:schemeClr val="accent3"/>
                    </a:solidFill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DFA732-683F-AF18-616B-A8B5771B818A}"/>
                  </a:ext>
                </a:extLst>
              </p:cNvPr>
              <p:cNvSpPr txBox="1"/>
              <p:nvPr/>
            </p:nvSpPr>
            <p:spPr>
              <a:xfrm>
                <a:off x="8876839" y="12625427"/>
                <a:ext cx="9447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prune()</a:t>
                </a:r>
                <a:endParaRPr lang="en-US" sz="800" dirty="0">
                  <a:solidFill>
                    <a:schemeClr val="accent3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F05DD7-9CBA-A249-147D-ACA1094513D6}"/>
                </a:ext>
              </a:extLst>
            </p:cNvPr>
            <p:cNvSpPr txBox="1"/>
            <p:nvPr/>
          </p:nvSpPr>
          <p:spPr>
            <a:xfrm>
              <a:off x="6830522" y="13022054"/>
              <a:ext cx="944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prune()</a:t>
              </a:r>
              <a:endParaRPr lang="en-US" sz="800" dirty="0">
                <a:solidFill>
                  <a:schemeClr val="accent3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D9FF8F-CF41-5AFB-208C-EA8E4248A0FA}"/>
                </a:ext>
              </a:extLst>
            </p:cNvPr>
            <p:cNvSpPr txBox="1"/>
            <p:nvPr/>
          </p:nvSpPr>
          <p:spPr>
            <a:xfrm>
              <a:off x="10680437" y="13018709"/>
              <a:ext cx="944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prune()</a:t>
              </a:r>
              <a:endParaRPr lang="en-US" sz="800" dirty="0">
                <a:solidFill>
                  <a:schemeClr val="accent3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CD5BC3-CB52-8261-59D8-BA97F8FFBDE4}"/>
              </a:ext>
            </a:extLst>
          </p:cNvPr>
          <p:cNvGrpSpPr/>
          <p:nvPr/>
        </p:nvGrpSpPr>
        <p:grpSpPr>
          <a:xfrm>
            <a:off x="35764" y="96013"/>
            <a:ext cx="15350134" cy="4525334"/>
            <a:chOff x="64339" y="1197738"/>
            <a:chExt cx="15350134" cy="4525334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DFB7D47C-18F8-99D1-5659-7EC8BC026627}"/>
                </a:ext>
              </a:extLst>
            </p:cNvPr>
            <p:cNvGrpSpPr/>
            <p:nvPr/>
          </p:nvGrpSpPr>
          <p:grpSpPr>
            <a:xfrm>
              <a:off x="64339" y="1197738"/>
              <a:ext cx="15293470" cy="4525334"/>
              <a:chOff x="285203" y="1015651"/>
              <a:chExt cx="15293470" cy="4525334"/>
            </a:xfrm>
          </p:grpSpPr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96AA1AC7-203B-D05A-0179-ADFE8F27E05B}"/>
                  </a:ext>
                </a:extLst>
              </p:cNvPr>
              <p:cNvGrpSpPr/>
              <p:nvPr/>
            </p:nvGrpSpPr>
            <p:grpSpPr>
              <a:xfrm>
                <a:off x="7087128" y="1015651"/>
                <a:ext cx="8491545" cy="4523569"/>
                <a:chOff x="6142083" y="1491517"/>
                <a:chExt cx="8491545" cy="4523569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E1B5A51-93EA-F6B8-60A0-552FCA1307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42083" y="1491517"/>
                  <a:ext cx="527709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000" b="1" dirty="0">
                      <a:latin typeface="Helvetica" pitchFamily="2" charset="0"/>
                      <a:cs typeface="Times New Roman" panose="02020603050405020304" pitchFamily="18" charset="0"/>
                    </a:rPr>
                    <a:t>b.</a:t>
                  </a:r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F2AECDD0-BFC1-3A1D-A08D-B37CCFE9D2DA}"/>
                    </a:ext>
                  </a:extLst>
                </p:cNvPr>
                <p:cNvGrpSpPr/>
                <p:nvPr/>
              </p:nvGrpSpPr>
              <p:grpSpPr>
                <a:xfrm>
                  <a:off x="6614852" y="2004985"/>
                  <a:ext cx="8018776" cy="4010101"/>
                  <a:chOff x="6614852" y="2004985"/>
                  <a:chExt cx="8018776" cy="4010101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A3FBF115-A356-E063-C10D-74B9F65BD948}"/>
                      </a:ext>
                    </a:extLst>
                  </p:cNvPr>
                  <p:cNvGrpSpPr/>
                  <p:nvPr/>
                </p:nvGrpSpPr>
                <p:grpSpPr>
                  <a:xfrm>
                    <a:off x="6614852" y="2520573"/>
                    <a:ext cx="8018776" cy="3494513"/>
                    <a:chOff x="6614852" y="2520573"/>
                    <a:chExt cx="8018776" cy="3494513"/>
                  </a:xfrm>
                </p:grpSpPr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453BFF34-ADA4-626D-D7CC-2B508F789B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44326" y="2525769"/>
                      <a:ext cx="1935566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features, 281 families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644 languages, 31.0%</a:t>
                      </a:r>
                    </a:p>
                  </p:txBody>
                </p:sp>
                <p:grpSp>
                  <p:nvGrpSpPr>
                    <p:cNvPr id="153" name="Group 152">
                      <a:extLst>
                        <a:ext uri="{FF2B5EF4-FFF2-40B4-BE49-F238E27FC236}">
                          <a16:creationId xmlns:a16="http://schemas.microsoft.com/office/drawing/2014/main" id="{3436448C-ED36-BF3F-23FD-211919A986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4852" y="2520573"/>
                      <a:ext cx="8018776" cy="3494513"/>
                      <a:chOff x="6614852" y="2520573"/>
                      <a:chExt cx="8018776" cy="3494513"/>
                    </a:xfrm>
                  </p:grpSpPr>
                  <p:grpSp>
                    <p:nvGrpSpPr>
                      <p:cNvPr id="109" name="Group 108">
                        <a:extLst>
                          <a:ext uri="{FF2B5EF4-FFF2-40B4-BE49-F238E27FC236}">
                            <a16:creationId xmlns:a16="http://schemas.microsoft.com/office/drawing/2014/main" id="{D9187481-FD51-E167-91A7-5F5725B8F6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4852" y="4590924"/>
                        <a:ext cx="8018776" cy="1424162"/>
                        <a:chOff x="6674098" y="2533610"/>
                        <a:chExt cx="8018776" cy="1424162"/>
                      </a:xfrm>
                    </p:grpSpPr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22AB5C5B-548F-BB9D-9F1B-B09344055D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74098" y="2533610"/>
                          <a:ext cx="8018776" cy="1424162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>
                            <a:highlight>
                              <a:srgbClr val="FFFF00"/>
                            </a:highlight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0D517427-8570-3DA7-F8EA-7B952611B2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748310" y="2653343"/>
                          <a:ext cx="1931063" cy="646331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logical: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349 features, 353 families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4,259 languages, 12.4%</a:t>
                          </a:r>
                        </a:p>
                      </p:txBody>
                    </p:sp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1BD7EEFE-4D23-5E2C-B9ED-6C52F0783A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701840" y="2647453"/>
                          <a:ext cx="1931063" cy="64633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2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statistical: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333 features, 352 families</a:t>
                          </a:r>
                        </a:p>
                        <a:p>
                          <a:pPr algn="ctr"/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4,257 languages, 12.1%</a:t>
                          </a:r>
                        </a:p>
                      </p:txBody>
                    </p:sp>
                    <p:sp>
                      <p:nvSpPr>
                        <p:cNvPr id="44" name="TextBox 43">
                          <a:extLst>
                            <a:ext uri="{FF2B5EF4-FFF2-40B4-BE49-F238E27FC236}">
                              <a16:creationId xmlns:a16="http://schemas.microsoft.com/office/drawing/2014/main" id="{3A36D92E-55BD-49B1-1D3C-792A9F44ED35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2736728" y="3505775"/>
                          <a:ext cx="1263697" cy="33855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4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  <a:p>
                          <a:pPr algn="ctr"/>
                          <a:r>
                            <a:rPr lang="en-US" sz="800" b="1" dirty="0" err="1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cldf</a:t>
                          </a:r>
                          <a:endPara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  <a:p>
                          <a:pPr algn="ctr"/>
                          <a:endParaRPr lang="en-US" sz="4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3E4F89F4-E6E0-7D34-9110-360C152D9EEC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1391265" y="3505776"/>
                          <a:ext cx="1263702" cy="33855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./full/</a:t>
                          </a:r>
                        </a:p>
                        <a:p>
                          <a:pPr algn="ctr"/>
                          <a:r>
                            <a:rPr lang="en-US" sz="800" b="1" dirty="0" err="1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statisticalTLI_full.csv</a:t>
                          </a:r>
                          <a:endPara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</p:txBody>
                    </p: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046AFAEC-91EC-A86C-2386-3D4622954C8C}"/>
                            </a:ext>
                          </a:extLst>
                        </p:cNvPr>
                        <p:cNvCxnSpPr>
                          <a:cxnSpLocks/>
                          <a:stCxn id="44" idx="0"/>
                        </p:cNvCxnSpPr>
                        <p:nvPr/>
                      </p:nvCxnSpPr>
                      <p:spPr>
                        <a:xfrm flipV="1">
                          <a:off x="13368577" y="3190005"/>
                          <a:ext cx="0" cy="315770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accent1"/>
                          </a:solidFill>
                          <a:prstDash val="solid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Straight Arrow Connector 53">
                          <a:extLst>
                            <a:ext uri="{FF2B5EF4-FFF2-40B4-BE49-F238E27FC236}">
                              <a16:creationId xmlns:a16="http://schemas.microsoft.com/office/drawing/2014/main" id="{EED35486-99E7-B616-B43F-8D9E6DCF3AF9}"/>
                            </a:ext>
                          </a:extLst>
                        </p:cNvPr>
                        <p:cNvCxnSpPr>
                          <a:cxnSpLocks/>
                          <a:stCxn id="46" idx="0"/>
                        </p:cNvCxnSpPr>
                        <p:nvPr/>
                      </p:nvCxnSpPr>
                      <p:spPr>
                        <a:xfrm flipV="1">
                          <a:off x="12023116" y="3287226"/>
                          <a:ext cx="0" cy="218550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accent1"/>
                          </a:solidFill>
                          <a:prstDash val="solid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2D3DB9BE-A4F3-24F6-3E61-53259586B059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8764944" y="3514574"/>
                          <a:ext cx="1263697" cy="338554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4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  <a:p>
                          <a:pPr algn="ctr"/>
                          <a:r>
                            <a:rPr lang="en-US" sz="800" b="1" dirty="0" err="1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cldf</a:t>
                          </a:r>
                          <a:endPara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  <a:p>
                          <a:pPr algn="ctr"/>
                          <a:endParaRPr lang="en-US" sz="4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B61BEAF6-1262-1F6F-DE1F-632915B15CC7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7400392" y="3514574"/>
                          <a:ext cx="1263697" cy="338554"/>
                        </a:xfrm>
                        <a:prstGeom prst="rect">
                          <a:avLst/>
                        </a:prstGeom>
                        <a:solidFill>
                          <a:schemeClr val="accent5"/>
                        </a:solidFill>
                        <a:ln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./full/</a:t>
                          </a:r>
                        </a:p>
                        <a:p>
                          <a:pPr algn="ctr"/>
                          <a:r>
                            <a:rPr lang="en-US" sz="800" b="1" dirty="0" err="1">
                              <a:solidFill>
                                <a:schemeClr val="bg1"/>
                              </a:solidFill>
                              <a:latin typeface="Helvetica" pitchFamily="2" charset="0"/>
                            </a:rPr>
                            <a:t>logicalTLI_full.csv</a:t>
                          </a:r>
                          <a:endParaRPr lang="en-US" sz="800" b="1" dirty="0">
                            <a:solidFill>
                              <a:schemeClr val="bg1"/>
                            </a:solidFill>
                            <a:latin typeface="Helvetica" pitchFamily="2" charset="0"/>
                          </a:endParaRPr>
                        </a:p>
                      </p:txBody>
                    </p:sp>
                    <p:cxnSp>
                      <p:nvCxnSpPr>
                        <p:cNvPr id="63" name="Straight Arrow Connector 62">
                          <a:extLst>
                            <a:ext uri="{FF2B5EF4-FFF2-40B4-BE49-F238E27FC236}">
                              <a16:creationId xmlns:a16="http://schemas.microsoft.com/office/drawing/2014/main" id="{0C33D9CA-4683-446E-1457-16BE46C0361A}"/>
                            </a:ext>
                          </a:extLst>
                        </p:cNvPr>
                        <p:cNvCxnSpPr>
                          <a:cxnSpLocks/>
                          <a:stCxn id="61" idx="0"/>
                        </p:cNvCxnSpPr>
                        <p:nvPr/>
                      </p:nvCxnSpPr>
                      <p:spPr>
                        <a:xfrm flipV="1">
                          <a:off x="9396793" y="3246057"/>
                          <a:ext cx="0" cy="268517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accent5"/>
                          </a:solidFill>
                          <a:prstDash val="solid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4" name="Straight Arrow Connector 63">
                          <a:extLst>
                            <a:ext uri="{FF2B5EF4-FFF2-40B4-BE49-F238E27FC236}">
                              <a16:creationId xmlns:a16="http://schemas.microsoft.com/office/drawing/2014/main" id="{6847A74A-A274-17F7-284A-0082EBC9F400}"/>
                            </a:ext>
                          </a:extLst>
                        </p:cNvPr>
                        <p:cNvCxnSpPr>
                          <a:cxnSpLocks/>
                          <a:stCxn id="62" idx="0"/>
                        </p:cNvCxnSpPr>
                        <p:nvPr/>
                      </p:nvCxnSpPr>
                      <p:spPr>
                        <a:xfrm flipV="1">
                          <a:off x="8032241" y="3245691"/>
                          <a:ext cx="0" cy="268883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accent5"/>
                          </a:solidFill>
                          <a:prstDash val="solid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FFB46338-2895-9049-8238-3442FB9084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74818" y="2520573"/>
                        <a:ext cx="1934577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logical, densified, large: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344 features, 325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1,677 languages, 22.6%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B39516BF-B4D3-875E-4D59-B9DD572440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50583" y="2521286"/>
                        <a:ext cx="1944517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densified, large: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328 features, 323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1,696 languages, 22.0%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1BCDB2DB-889A-0F6D-B12F-BA8BDBA38B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59059" y="2520573"/>
                        <a:ext cx="1940568" cy="830997"/>
                      </a:xfrm>
                      <a:prstGeom prst="rect">
                        <a:avLst/>
                      </a:prstGeom>
                      <a:solidFill>
                        <a:srgbClr val="7AA18A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logical, densified, small: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335 features, 279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555 languages, 33.6%</a:t>
                        </a:r>
                      </a:p>
                    </p:txBody>
                  </p:sp>
                  <p:cxnSp>
                    <p:nvCxnSpPr>
                      <p:cNvPr id="114" name="Straight Arrow Connector 113">
                        <a:extLst>
                          <a:ext uri="{FF2B5EF4-FFF2-40B4-BE49-F238E27FC236}">
                            <a16:creationId xmlns:a16="http://schemas.microsoft.com/office/drawing/2014/main" id="{5AA36D71-15F4-8B51-9DE5-AE4038FC00D8}"/>
                          </a:ext>
                        </a:extLst>
                      </p:cNvPr>
                      <p:cNvCxnSpPr>
                        <a:cxnSpLocks/>
                        <a:stCxn id="118" idx="2"/>
                        <a:endCxn id="35" idx="0"/>
                      </p:cNvCxnSpPr>
                      <p:nvPr/>
                    </p:nvCxnSpPr>
                    <p:spPr>
                      <a:xfrm>
                        <a:off x="8652252" y="4364442"/>
                        <a:ext cx="2344" cy="346215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552137D-C8C3-FD0C-580B-52EDE855BF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77769" y="3902777"/>
                        <a:ext cx="174896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densify()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coding: 0.999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taxonomy: 0.999</a:t>
                        </a:r>
                      </a:p>
                    </p:txBody>
                  </p:sp>
                  <p:cxnSp>
                    <p:nvCxnSpPr>
                      <p:cNvPr id="123" name="Straight Arrow Connector 122">
                        <a:extLst>
                          <a:ext uri="{FF2B5EF4-FFF2-40B4-BE49-F238E27FC236}">
                            <a16:creationId xmlns:a16="http://schemas.microsoft.com/office/drawing/2014/main" id="{168ECF3F-F363-FF6A-A188-3DE4DBDF8121}"/>
                          </a:ext>
                        </a:extLst>
                      </p:cNvPr>
                      <p:cNvCxnSpPr>
                        <a:cxnSpLocks/>
                        <a:stCxn id="86" idx="2"/>
                        <a:endCxn id="118" idx="0"/>
                      </p:cNvCxnSpPr>
                      <p:nvPr/>
                    </p:nvCxnSpPr>
                    <p:spPr>
                      <a:xfrm>
                        <a:off x="7642107" y="3351570"/>
                        <a:ext cx="1010145" cy="55120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Straight Arrow Connector 126">
                        <a:extLst>
                          <a:ext uri="{FF2B5EF4-FFF2-40B4-BE49-F238E27FC236}">
                            <a16:creationId xmlns:a16="http://schemas.microsoft.com/office/drawing/2014/main" id="{358EBAB2-9D96-C15A-2E2A-0F960A4BE3CC}"/>
                          </a:ext>
                        </a:extLst>
                      </p:cNvPr>
                      <p:cNvCxnSpPr>
                        <a:cxnSpLocks/>
                        <a:stCxn id="89" idx="2"/>
                        <a:endCxn id="118" idx="0"/>
                      </p:cNvCxnSpPr>
                      <p:nvPr/>
                    </p:nvCxnSpPr>
                    <p:spPr>
                      <a:xfrm flipH="1">
                        <a:off x="8652252" y="3351570"/>
                        <a:ext cx="977091" cy="55120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ECAE1CD3-6FE7-56F7-0C75-17B4883562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88433" y="3526724"/>
                        <a:ext cx="174896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prune()</a:t>
                        </a:r>
                        <a:endPara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41" name="Straight Arrow Connector 140">
                        <a:extLst>
                          <a:ext uri="{FF2B5EF4-FFF2-40B4-BE49-F238E27FC236}">
                            <a16:creationId xmlns:a16="http://schemas.microsoft.com/office/drawing/2014/main" id="{62C17373-1AFF-27D2-B254-5E39CA249751}"/>
                          </a:ext>
                        </a:extLst>
                      </p:cNvPr>
                      <p:cNvCxnSpPr>
                        <a:cxnSpLocks/>
                        <a:stCxn id="142" idx="2"/>
                        <a:endCxn id="37" idx="0"/>
                      </p:cNvCxnSpPr>
                      <p:nvPr/>
                    </p:nvCxnSpPr>
                    <p:spPr>
                      <a:xfrm>
                        <a:off x="12602302" y="4386003"/>
                        <a:ext cx="5824" cy="318764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2" name="TextBox 141">
                        <a:extLst>
                          <a:ext uri="{FF2B5EF4-FFF2-40B4-BE49-F238E27FC236}">
                            <a16:creationId xmlns:a16="http://schemas.microsoft.com/office/drawing/2014/main" id="{8600689A-AD66-970A-BB68-F0FF007F63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727819" y="3924338"/>
                        <a:ext cx="174896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densify()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coding: 0.999 </a:t>
                        </a: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accent3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taxonomy: 0.999</a:t>
                        </a:r>
                      </a:p>
                    </p:txBody>
                  </p:sp>
                  <p:cxnSp>
                    <p:nvCxnSpPr>
                      <p:cNvPr id="143" name="Straight Arrow Connector 142">
                        <a:extLst>
                          <a:ext uri="{FF2B5EF4-FFF2-40B4-BE49-F238E27FC236}">
                            <a16:creationId xmlns:a16="http://schemas.microsoft.com/office/drawing/2014/main" id="{222E94F9-3D15-0582-F56D-F10E92983C21}"/>
                          </a:ext>
                        </a:extLst>
                      </p:cNvPr>
                      <p:cNvCxnSpPr>
                        <a:cxnSpLocks/>
                        <a:stCxn id="88" idx="2"/>
                        <a:endCxn id="142" idx="0"/>
                      </p:cNvCxnSpPr>
                      <p:nvPr/>
                    </p:nvCxnSpPr>
                    <p:spPr>
                      <a:xfrm>
                        <a:off x="11622842" y="3352283"/>
                        <a:ext cx="979460" cy="572055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A76351BE-7892-1DA1-0906-A17A158EC8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735021" y="3514048"/>
                        <a:ext cx="174896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prune()</a:t>
                        </a:r>
                        <a:endPara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48" name="Straight Arrow Connector 147">
                        <a:extLst>
                          <a:ext uri="{FF2B5EF4-FFF2-40B4-BE49-F238E27FC236}">
                            <a16:creationId xmlns:a16="http://schemas.microsoft.com/office/drawing/2014/main" id="{8B87AD34-A15D-A43B-6DCE-72E0F3BC996B}"/>
                          </a:ext>
                        </a:extLst>
                      </p:cNvPr>
                      <p:cNvCxnSpPr>
                        <a:cxnSpLocks/>
                        <a:stCxn id="87" idx="2"/>
                        <a:endCxn id="142" idx="0"/>
                      </p:cNvCxnSpPr>
                      <p:nvPr/>
                    </p:nvCxnSpPr>
                    <p:spPr>
                      <a:xfrm flipH="1">
                        <a:off x="12602302" y="3356766"/>
                        <a:ext cx="1009807" cy="567572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9" name="Straight Arrow Connector 178">
                    <a:extLst>
                      <a:ext uri="{FF2B5EF4-FFF2-40B4-BE49-F238E27FC236}">
                        <a16:creationId xmlns:a16="http://schemas.microsoft.com/office/drawing/2014/main" id="{02F8B9E8-5082-C221-F08B-BD47E2812DBA}"/>
                      </a:ext>
                    </a:extLst>
                  </p:cNvPr>
                  <p:cNvCxnSpPr>
                    <a:cxnSpLocks/>
                    <a:stCxn id="197" idx="2"/>
                    <a:endCxn id="86" idx="0"/>
                  </p:cNvCxnSpPr>
                  <p:nvPr/>
                </p:nvCxnSpPr>
                <p:spPr>
                  <a:xfrm flipH="1">
                    <a:off x="7642107" y="2344891"/>
                    <a:ext cx="736" cy="175682"/>
                  </a:xfrm>
                  <a:prstGeom prst="straightConnector1">
                    <a:avLst/>
                  </a:prstGeom>
                  <a:ln w="12700" cap="flat">
                    <a:solidFill>
                      <a:srgbClr val="A3D3B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Arrow Connector 182">
                    <a:extLst>
                      <a:ext uri="{FF2B5EF4-FFF2-40B4-BE49-F238E27FC236}">
                        <a16:creationId xmlns:a16="http://schemas.microsoft.com/office/drawing/2014/main" id="{B10BC96E-8341-FF6E-07ED-77E0044A32C0}"/>
                      </a:ext>
                    </a:extLst>
                  </p:cNvPr>
                  <p:cNvCxnSpPr>
                    <a:cxnSpLocks/>
                    <a:stCxn id="199" idx="2"/>
                    <a:endCxn id="89" idx="0"/>
                  </p:cNvCxnSpPr>
                  <p:nvPr/>
                </p:nvCxnSpPr>
                <p:spPr>
                  <a:xfrm>
                    <a:off x="9629343" y="2343539"/>
                    <a:ext cx="0" cy="177034"/>
                  </a:xfrm>
                  <a:prstGeom prst="straightConnector1">
                    <a:avLst/>
                  </a:prstGeom>
                  <a:ln w="12700" cap="flat">
                    <a:solidFill>
                      <a:srgbClr val="7AA18A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Arrow Connector 187">
                    <a:extLst>
                      <a:ext uri="{FF2B5EF4-FFF2-40B4-BE49-F238E27FC236}">
                        <a16:creationId xmlns:a16="http://schemas.microsoft.com/office/drawing/2014/main" id="{10840D6A-A550-D0F9-65DA-3A1B85B31E68}"/>
                      </a:ext>
                    </a:extLst>
                  </p:cNvPr>
                  <p:cNvCxnSpPr>
                    <a:cxnSpLocks/>
                    <a:stCxn id="198" idx="2"/>
                    <a:endCxn id="88" idx="0"/>
                  </p:cNvCxnSpPr>
                  <p:nvPr/>
                </p:nvCxnSpPr>
                <p:spPr>
                  <a:xfrm>
                    <a:off x="11617671" y="2343539"/>
                    <a:ext cx="5171" cy="177747"/>
                  </a:xfrm>
                  <a:prstGeom prst="straightConnector1">
                    <a:avLst/>
                  </a:prstGeom>
                  <a:ln w="12700" cap="flat">
                    <a:solidFill>
                      <a:srgbClr val="517F34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Arrow Connector 188">
                    <a:extLst>
                      <a:ext uri="{FF2B5EF4-FFF2-40B4-BE49-F238E27FC236}">
                        <a16:creationId xmlns:a16="http://schemas.microsoft.com/office/drawing/2014/main" id="{737FE2E3-08BB-9C75-47AD-DA10E764A741}"/>
                      </a:ext>
                    </a:extLst>
                  </p:cNvPr>
                  <p:cNvCxnSpPr>
                    <a:cxnSpLocks/>
                    <a:stCxn id="196" idx="2"/>
                    <a:endCxn id="87" idx="0"/>
                  </p:cNvCxnSpPr>
                  <p:nvPr/>
                </p:nvCxnSpPr>
                <p:spPr>
                  <a:xfrm flipH="1">
                    <a:off x="13612109" y="2344375"/>
                    <a:ext cx="1391" cy="181394"/>
                  </a:xfrm>
                  <a:prstGeom prst="straightConnector1">
                    <a:avLst/>
                  </a:prstGeom>
                  <a:ln w="12700" cap="flat">
                    <a:solidFill>
                      <a:srgbClr val="314E20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45934B5F-636D-4006-0B86-9598ACC630F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4326" y="2005821"/>
                    <a:ext cx="1938348" cy="338554"/>
                  </a:xfrm>
                  <a:prstGeom prst="rect">
                    <a:avLst/>
                  </a:prstGeom>
                  <a:solidFill>
                    <a:srgbClr val="314E2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./full/</a:t>
                    </a:r>
                  </a:p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statisticalTLI_full_densified_small.csv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D2DF7378-5FF0-22DC-0344-628033FF8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669792" y="2006337"/>
                    <a:ext cx="1946102" cy="338554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./full/</a:t>
                    </a:r>
                  </a:p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logicalTLI_full_densified_large.csv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88D79D8-90AC-0530-14BD-39AFA7A11BE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50583" y="2004985"/>
                    <a:ext cx="1934175" cy="338554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./full/</a:t>
                    </a:r>
                  </a:p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statisticalTLI_full_densified_large.csv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906673AD-B4FA-7299-DB14-B516E374D1F8}"/>
                      </a:ext>
                    </a:extLst>
                  </p:cNvPr>
                  <p:cNvSpPr txBox="1"/>
                  <p:nvPr/>
                </p:nvSpPr>
                <p:spPr>
                  <a:xfrm>
                    <a:off x="8659059" y="2004985"/>
                    <a:ext cx="1940568" cy="338554"/>
                  </a:xfrm>
                  <a:prstGeom prst="rect">
                    <a:avLst/>
                  </a:prstGeom>
                  <a:solidFill>
                    <a:srgbClr val="7AA18A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./full/</a:t>
                    </a:r>
                  </a:p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logicalTLI_full_densified_small.csv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94920EFB-90B6-B26C-4860-C56F0161144D}"/>
                  </a:ext>
                </a:extLst>
              </p:cNvPr>
              <p:cNvGrpSpPr/>
              <p:nvPr/>
            </p:nvGrpSpPr>
            <p:grpSpPr>
              <a:xfrm>
                <a:off x="285203" y="1015651"/>
                <a:ext cx="6677759" cy="4525334"/>
                <a:chOff x="7143442" y="1505518"/>
                <a:chExt cx="6677759" cy="4525334"/>
              </a:xfrm>
            </p:grpSpPr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C9F0F1F-1497-BA9C-CFD9-2AC45CF8BD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43442" y="1505518"/>
                  <a:ext cx="50526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latin typeface="Helvetica" pitchFamily="2" charset="0"/>
                      <a:cs typeface="Times New Roman" panose="02020603050405020304" pitchFamily="18" charset="0"/>
                    </a:rPr>
                    <a:t>a.</a:t>
                  </a: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1279F090-4647-FF3F-5548-5B7DE653A542}"/>
                    </a:ext>
                  </a:extLst>
                </p:cNvPr>
                <p:cNvSpPr txBox="1"/>
                <p:nvPr/>
              </p:nvSpPr>
              <p:spPr>
                <a:xfrm>
                  <a:off x="11080126" y="1636323"/>
                  <a:ext cx="2519707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dirty="0" err="1">
                      <a:latin typeface="Helvetica" pitchFamily="2" charset="0"/>
                      <a:cs typeface="Times New Roman" panose="02020603050405020304" pitchFamily="18" charset="0"/>
                    </a:rPr>
                    <a:t>curated_data</a:t>
                  </a:r>
                  <a:r>
                    <a:rPr lang="en-US" sz="1300" dirty="0">
                      <a:latin typeface="Helvetica" pitchFamily="2" charset="0"/>
                      <a:cs typeface="Times New Roman" panose="02020603050405020304" pitchFamily="18" charset="0"/>
                    </a:rPr>
                    <a:t>/GBI/</a:t>
                  </a:r>
                  <a:r>
                    <a:rPr lang="en-US" sz="1300" dirty="0" err="1">
                      <a:latin typeface="Helvetica" pitchFamily="2" charset="0"/>
                      <a:cs typeface="Times New Roman" panose="02020603050405020304" pitchFamily="18" charset="0"/>
                    </a:rPr>
                    <a:t>statisticalGBI</a:t>
                  </a:r>
                  <a:endParaRPr lang="en-US" sz="1300" dirty="0"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BC3D0A41-5C92-2A4C-6DE0-DC64797996EC}"/>
                    </a:ext>
                  </a:extLst>
                </p:cNvPr>
                <p:cNvGrpSpPr/>
                <p:nvPr/>
              </p:nvGrpSpPr>
              <p:grpSpPr>
                <a:xfrm>
                  <a:off x="7600006" y="2018480"/>
                  <a:ext cx="6221195" cy="4012372"/>
                  <a:chOff x="7600006" y="2018480"/>
                  <a:chExt cx="6221195" cy="4012372"/>
                </a:xfrm>
              </p:grpSpPr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89AF5669-8AAE-E112-D156-3DBE01F7D0B4}"/>
                      </a:ext>
                    </a:extLst>
                  </p:cNvPr>
                  <p:cNvGrpSpPr/>
                  <p:nvPr/>
                </p:nvGrpSpPr>
                <p:grpSpPr>
                  <a:xfrm>
                    <a:off x="7600006" y="2534113"/>
                    <a:ext cx="6221195" cy="3496739"/>
                    <a:chOff x="7600006" y="2534113"/>
                    <a:chExt cx="6221195" cy="3496739"/>
                  </a:xfrm>
                </p:grpSpPr>
                <p:sp>
                  <p:nvSpPr>
                    <p:cNvPr id="288" name="TextBox 287">
                      <a:extLst>
                        <a:ext uri="{FF2B5EF4-FFF2-40B4-BE49-F238E27FC236}">
                          <a16:creationId xmlns:a16="http://schemas.microsoft.com/office/drawing/2014/main" id="{2008195A-D78E-F9D8-B195-C6E4767A6F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25139" y="3410125"/>
                      <a:ext cx="159737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sz="80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n_data_points</a:t>
                      </a:r>
                      <a:r>
                        <a:rPr lang="en-AU" sz="8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coding_density</a:t>
                      </a:r>
                      <a:r>
                        <a:rPr lang="en-AU" sz="8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dirty="0" err="1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row_coding_density_min</a:t>
                      </a:r>
                      <a:r>
                        <a:rPr lang="en-AU" sz="800" dirty="0">
                          <a:solidFill>
                            <a:schemeClr val="accent3"/>
                          </a:solidFill>
                          <a:latin typeface="Arial" panose="020B0604020202020204" pitchFamily="34" charset="0"/>
                        </a:rPr>
                        <a:t> * taxonomic_index^3</a:t>
                      </a:r>
                      <a:endParaRPr lang="en-US" sz="800" dirty="0">
                        <a:solidFill>
                          <a:schemeClr val="accent3"/>
                        </a:solidFill>
                        <a:highlight>
                          <a:srgbClr val="FFFF00"/>
                        </a:highlight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B52A56E2-1AD8-7E8A-9161-4E8D8FE95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00006" y="4606690"/>
                      <a:ext cx="6221195" cy="1424162"/>
                      <a:chOff x="7659252" y="2549376"/>
                      <a:chExt cx="6221195" cy="1424162"/>
                    </a:xfrm>
                  </p:grpSpPr>
                  <p:sp>
                    <p:nvSpPr>
                      <p:cNvPr id="298" name="Rectangle 297">
                        <a:extLst>
                          <a:ext uri="{FF2B5EF4-FFF2-40B4-BE49-F238E27FC236}">
                            <a16:creationId xmlns:a16="http://schemas.microsoft.com/office/drawing/2014/main" id="{198E8338-BBB9-A719-1CB3-B51AEEA5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59252" y="2549376"/>
                        <a:ext cx="6221195" cy="1424162"/>
                      </a:xfrm>
                      <a:prstGeom prst="rect">
                        <a:avLst/>
                      </a:prstGeom>
                      <a:solidFill>
                        <a:schemeClr val="accent5">
                          <a:alpha val="48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highlight>
                            <a:srgbClr val="FFFF00"/>
                          </a:highlight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299" name="TextBox 298">
                        <a:extLst>
                          <a:ext uri="{FF2B5EF4-FFF2-40B4-BE49-F238E27FC236}">
                            <a16:creationId xmlns:a16="http://schemas.microsoft.com/office/drawing/2014/main" id="{E675202F-DF77-F465-FE93-707D590231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01727" y="2669109"/>
                        <a:ext cx="1929323" cy="64633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203 features, 318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2,467 languages, 62.0%</a:t>
                        </a:r>
                      </a:p>
                    </p:txBody>
                  </p:sp>
                  <p:sp>
                    <p:nvSpPr>
                      <p:cNvPr id="300" name="TextBox 299">
                        <a:extLst>
                          <a:ext uri="{FF2B5EF4-FFF2-40B4-BE49-F238E27FC236}">
                            <a16:creationId xmlns:a16="http://schemas.microsoft.com/office/drawing/2014/main" id="{C32F6931-24C7-6664-470C-3645777FE4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36113" y="2663219"/>
                        <a:ext cx="1934228" cy="64633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statistical: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196 features, 318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2,467 languages, 58.1%</a:t>
                        </a:r>
                      </a:p>
                    </p:txBody>
                  </p:sp>
                  <p:sp>
                    <p:nvSpPr>
                      <p:cNvPr id="301" name="TextBox 300">
                        <a:extLst>
                          <a:ext uri="{FF2B5EF4-FFF2-40B4-BE49-F238E27FC236}">
                            <a16:creationId xmlns:a16="http://schemas.microsoft.com/office/drawing/2014/main" id="{17638CD5-18B0-2E26-E3B7-2A62EECCC81A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2447314" y="3521541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02" name="TextBox 301">
                        <a:extLst>
                          <a:ext uri="{FF2B5EF4-FFF2-40B4-BE49-F238E27FC236}">
                            <a16:creationId xmlns:a16="http://schemas.microsoft.com/office/drawing/2014/main" id="{5E987D22-9E32-2D45-FD36-FDCABBC1C20E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1101851" y="3521542"/>
                        <a:ext cx="1263702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</a:t>
                        </a: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statisticalGBI.csv</a:t>
                        </a:r>
                        <a:endParaRPr lang="en-US" sz="5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303" name="Straight Arrow Connector 302">
                        <a:extLst>
                          <a:ext uri="{FF2B5EF4-FFF2-40B4-BE49-F238E27FC236}">
                            <a16:creationId xmlns:a16="http://schemas.microsoft.com/office/drawing/2014/main" id="{8D44C3E2-BDD6-5C5A-0A77-12377566E0F0}"/>
                          </a:ext>
                        </a:extLst>
                      </p:cNvPr>
                      <p:cNvCxnSpPr>
                        <a:cxnSpLocks/>
                        <a:stCxn id="301" idx="0"/>
                      </p:cNvCxnSpPr>
                      <p:nvPr/>
                    </p:nvCxnSpPr>
                    <p:spPr>
                      <a:xfrm flipV="1">
                        <a:off x="13079163" y="3205771"/>
                        <a:ext cx="0" cy="31577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4" name="Straight Arrow Connector 303">
                        <a:extLst>
                          <a:ext uri="{FF2B5EF4-FFF2-40B4-BE49-F238E27FC236}">
                            <a16:creationId xmlns:a16="http://schemas.microsoft.com/office/drawing/2014/main" id="{13588799-F7BE-41B3-6E2D-7E9AE28DD619}"/>
                          </a:ext>
                        </a:extLst>
                      </p:cNvPr>
                      <p:cNvCxnSpPr>
                        <a:cxnSpLocks/>
                        <a:stCxn id="302" idx="0"/>
                      </p:cNvCxnSpPr>
                      <p:nvPr/>
                    </p:nvCxnSpPr>
                    <p:spPr>
                      <a:xfrm flipV="1">
                        <a:off x="11733702" y="3302992"/>
                        <a:ext cx="0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5" name="TextBox 304">
                        <a:extLst>
                          <a:ext uri="{FF2B5EF4-FFF2-40B4-BE49-F238E27FC236}">
                            <a16:creationId xmlns:a16="http://schemas.microsoft.com/office/drawing/2014/main" id="{9FD7B203-036A-A0E6-ED1B-ADC9EA82CFD2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9428973" y="3530340"/>
                        <a:ext cx="1497409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06" name="TextBox 305">
                        <a:extLst>
                          <a:ext uri="{FF2B5EF4-FFF2-40B4-BE49-F238E27FC236}">
                            <a16:creationId xmlns:a16="http://schemas.microsoft.com/office/drawing/2014/main" id="{85BB51DC-B058-4954-FAE5-692A789E22A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7830709" y="3530340"/>
                        <a:ext cx="1497409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</a:t>
                        </a:r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logicalGBI.csv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307" name="Straight Arrow Connector 306">
                        <a:extLst>
                          <a:ext uri="{FF2B5EF4-FFF2-40B4-BE49-F238E27FC236}">
                            <a16:creationId xmlns:a16="http://schemas.microsoft.com/office/drawing/2014/main" id="{2AB61C06-E460-1D78-01F7-25DEFE3CB042}"/>
                          </a:ext>
                        </a:extLst>
                      </p:cNvPr>
                      <p:cNvCxnSpPr>
                        <a:cxnSpLocks/>
                        <a:stCxn id="305" idx="0"/>
                      </p:cNvCxnSpPr>
                      <p:nvPr/>
                    </p:nvCxnSpPr>
                    <p:spPr>
                      <a:xfrm flipH="1" flipV="1">
                        <a:off x="10177677" y="3311790"/>
                        <a:ext cx="1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8" name="Straight Arrow Connector 307">
                        <a:extLst>
                          <a:ext uri="{FF2B5EF4-FFF2-40B4-BE49-F238E27FC236}">
                            <a16:creationId xmlns:a16="http://schemas.microsoft.com/office/drawing/2014/main" id="{C025FDD2-FAC0-3911-93FF-CC6C8E9958B8}"/>
                          </a:ext>
                        </a:extLst>
                      </p:cNvPr>
                      <p:cNvCxnSpPr>
                        <a:cxnSpLocks/>
                        <a:stCxn id="306" idx="0"/>
                      </p:cNvCxnSpPr>
                      <p:nvPr/>
                    </p:nvCxnSpPr>
                    <p:spPr>
                      <a:xfrm flipV="1">
                        <a:off x="8579414" y="3275458"/>
                        <a:ext cx="0" cy="254882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81" name="TextBox 280">
                      <a:extLst>
                        <a:ext uri="{FF2B5EF4-FFF2-40B4-BE49-F238E27FC236}">
                          <a16:creationId xmlns:a16="http://schemas.microsoft.com/office/drawing/2014/main" id="{2108DC72-08DE-1A36-49AB-9E92D5FA7E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42481" y="2536339"/>
                      <a:ext cx="1928885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densified: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190 features, 317 families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latin typeface="Helvetica" pitchFamily="2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1,223 languages, 73.8%</a:t>
                      </a:r>
                    </a:p>
                  </p:txBody>
                </p:sp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A7838B66-4456-581F-8430-A5687B5CBB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76517" y="2534113"/>
                      <a:ext cx="1934577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181 features, 317 families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1,140 languages, 70.6%</a:t>
                      </a:r>
                    </a:p>
                  </p:txBody>
                </p:sp>
                <p:cxnSp>
                  <p:nvCxnSpPr>
                    <p:cNvPr id="284" name="Straight Arrow Connector 283">
                      <a:extLst>
                        <a:ext uri="{FF2B5EF4-FFF2-40B4-BE49-F238E27FC236}">
                          <a16:creationId xmlns:a16="http://schemas.microsoft.com/office/drawing/2014/main" id="{CAE907B7-0513-7232-0A05-3F6FA0353223}"/>
                        </a:ext>
                      </a:extLst>
                    </p:cNvPr>
                    <p:cNvCxnSpPr>
                      <a:cxnSpLocks/>
                      <a:stCxn id="285" idx="2"/>
                      <a:endCxn id="299" idx="0"/>
                    </p:cNvCxnSpPr>
                    <p:nvPr/>
                  </p:nvCxnSpPr>
                  <p:spPr>
                    <a:xfrm>
                      <a:off x="9306923" y="4383677"/>
                      <a:ext cx="220" cy="342746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CCC95C9B-2CB9-6E46-56A8-93C5D155DA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2440" y="3922012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1</a:t>
                      </a:r>
                    </a:p>
                  </p:txBody>
                </p:sp>
                <p:cxnSp>
                  <p:nvCxnSpPr>
                    <p:cNvPr id="286" name="Straight Arrow Connector 285">
                      <a:extLst>
                        <a:ext uri="{FF2B5EF4-FFF2-40B4-BE49-F238E27FC236}">
                          <a16:creationId xmlns:a16="http://schemas.microsoft.com/office/drawing/2014/main" id="{5038ECCE-3873-02D1-9F9E-1E742E82EFBB}"/>
                        </a:ext>
                      </a:extLst>
                    </p:cNvPr>
                    <p:cNvCxnSpPr>
                      <a:cxnSpLocks/>
                      <a:stCxn id="281" idx="2"/>
                      <a:endCxn id="285" idx="0"/>
                    </p:cNvCxnSpPr>
                    <p:nvPr/>
                  </p:nvCxnSpPr>
                  <p:spPr>
                    <a:xfrm flipH="1">
                      <a:off x="9306923" y="3367336"/>
                      <a:ext cx="1" cy="554676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9" name="TextBox 288">
                      <a:extLst>
                        <a:ext uri="{FF2B5EF4-FFF2-40B4-BE49-F238E27FC236}">
                          <a16:creationId xmlns:a16="http://schemas.microsoft.com/office/drawing/2014/main" id="{72DC58CB-255D-AC6D-E2FF-66AC921F9F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6436" y="3542288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91" name="Straight Arrow Connector 290">
                      <a:extLst>
                        <a:ext uri="{FF2B5EF4-FFF2-40B4-BE49-F238E27FC236}">
                          <a16:creationId xmlns:a16="http://schemas.microsoft.com/office/drawing/2014/main" id="{D2FA1E0F-B162-718C-D435-295CBA0E8848}"/>
                        </a:ext>
                      </a:extLst>
                    </p:cNvPr>
                    <p:cNvCxnSpPr>
                      <a:cxnSpLocks/>
                      <a:stCxn id="292" idx="2"/>
                      <a:endCxn id="300" idx="0"/>
                    </p:cNvCxnSpPr>
                    <p:nvPr/>
                  </p:nvCxnSpPr>
                  <p:spPr>
                    <a:xfrm>
                      <a:off x="12339981" y="4379690"/>
                      <a:ext cx="4000" cy="340843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2C612465-D2E1-1D06-CE47-D452215BAB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65498" y="3918025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1</a:t>
                      </a:r>
                    </a:p>
                  </p:txBody>
                </p:sp>
                <p:cxnSp>
                  <p:nvCxnSpPr>
                    <p:cNvPr id="293" name="Straight Arrow Connector 292">
                      <a:extLst>
                        <a:ext uri="{FF2B5EF4-FFF2-40B4-BE49-F238E27FC236}">
                          <a16:creationId xmlns:a16="http://schemas.microsoft.com/office/drawing/2014/main" id="{03E38159-7432-9B83-9BA2-DA33E705EC4B}"/>
                        </a:ext>
                      </a:extLst>
                    </p:cNvPr>
                    <p:cNvCxnSpPr>
                      <a:cxnSpLocks/>
                      <a:stCxn id="282" idx="2"/>
                      <a:endCxn id="292" idx="0"/>
                    </p:cNvCxnSpPr>
                    <p:nvPr/>
                  </p:nvCxnSpPr>
                  <p:spPr>
                    <a:xfrm flipH="1">
                      <a:off x="12339981" y="3365110"/>
                      <a:ext cx="3825" cy="55291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5" name="TextBox 294">
                      <a:extLst>
                        <a:ext uri="{FF2B5EF4-FFF2-40B4-BE49-F238E27FC236}">
                          <a16:creationId xmlns:a16="http://schemas.microsoft.com/office/drawing/2014/main" id="{047CFBC3-86AF-1B6B-24A2-D22F73E0A0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64736" y="3533207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269" name="Straight Arrow Connector 268">
                    <a:extLst>
                      <a:ext uri="{FF2B5EF4-FFF2-40B4-BE49-F238E27FC236}">
                        <a16:creationId xmlns:a16="http://schemas.microsoft.com/office/drawing/2014/main" id="{32CDA40B-EE7A-B093-CC58-6FA15B1749E8}"/>
                      </a:ext>
                    </a:extLst>
                  </p:cNvPr>
                  <p:cNvCxnSpPr>
                    <a:cxnSpLocks/>
                    <a:stCxn id="274" idx="2"/>
                    <a:endCxn id="281" idx="0"/>
                  </p:cNvCxnSpPr>
                  <p:nvPr/>
                </p:nvCxnSpPr>
                <p:spPr>
                  <a:xfrm flipH="1">
                    <a:off x="9306924" y="2357034"/>
                    <a:ext cx="219" cy="179305"/>
                  </a:xfrm>
                  <a:prstGeom prst="straightConnector1">
                    <a:avLst/>
                  </a:prstGeom>
                  <a:ln w="12700" cap="flat">
                    <a:solidFill>
                      <a:srgbClr val="A3D3B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7CCFCDCE-A8CD-41E8-CB9B-8DE4F6CC659E}"/>
                      </a:ext>
                    </a:extLst>
                  </p:cNvPr>
                  <p:cNvCxnSpPr>
                    <a:cxnSpLocks/>
                    <a:stCxn id="275" idx="2"/>
                    <a:endCxn id="282" idx="0"/>
                  </p:cNvCxnSpPr>
                  <p:nvPr/>
                </p:nvCxnSpPr>
                <p:spPr>
                  <a:xfrm flipH="1">
                    <a:off x="12343806" y="2359305"/>
                    <a:ext cx="65" cy="174808"/>
                  </a:xfrm>
                  <a:prstGeom prst="straightConnector1">
                    <a:avLst/>
                  </a:prstGeom>
                  <a:ln w="12700" cap="flat">
                    <a:solidFill>
                      <a:srgbClr val="517F34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FEE013D6-5C57-A586-FFB2-35029D6343D0}"/>
                      </a:ext>
                    </a:extLst>
                  </p:cNvPr>
                  <p:cNvSpPr txBox="1"/>
                  <p:nvPr/>
                </p:nvSpPr>
                <p:spPr>
                  <a:xfrm>
                    <a:off x="8342481" y="2018480"/>
                    <a:ext cx="1929323" cy="338554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4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logicalGBI_densified.csv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4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A839D135-9020-ACFC-3E00-D120C198A9F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6867" y="2020751"/>
                    <a:ext cx="1934007" cy="338554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4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statisticalGBI_densified.csv</a:t>
                    </a:r>
                    <a:endPara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4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BD65A1-E0EE-3871-E8FF-D765BBE88F1A}"/>
                </a:ext>
              </a:extLst>
            </p:cNvPr>
            <p:cNvSpPr txBox="1"/>
            <p:nvPr/>
          </p:nvSpPr>
          <p:spPr>
            <a:xfrm>
              <a:off x="5264488" y="3118030"/>
              <a:ext cx="14155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coding_density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row_coding_density_min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taxonomic_index^3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6236CA0C-65C1-1F9B-C560-AB0335352F86}"/>
                </a:ext>
              </a:extLst>
            </p:cNvPr>
            <p:cNvSpPr txBox="1"/>
            <p:nvPr/>
          </p:nvSpPr>
          <p:spPr>
            <a:xfrm>
              <a:off x="11506232" y="3132717"/>
              <a:ext cx="106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coding_density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04D98D4A-2348-4193-5287-E7F1AB0B9853}"/>
                </a:ext>
              </a:extLst>
            </p:cNvPr>
            <p:cNvSpPr txBox="1"/>
            <p:nvPr/>
          </p:nvSpPr>
          <p:spPr>
            <a:xfrm>
              <a:off x="13939577" y="3095632"/>
              <a:ext cx="1474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n_data_points^3 * coding_density^3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row_coding_density_min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3737608D-418B-85CC-B40F-9F2C1D063DD9}"/>
                </a:ext>
              </a:extLst>
            </p:cNvPr>
            <p:cNvSpPr txBox="1"/>
            <p:nvPr/>
          </p:nvSpPr>
          <p:spPr>
            <a:xfrm>
              <a:off x="7550701" y="3170949"/>
              <a:ext cx="106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coding_density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F1C9CADC-BD3F-41FB-6828-9F72635BB391}"/>
                </a:ext>
              </a:extLst>
            </p:cNvPr>
            <p:cNvSpPr txBox="1"/>
            <p:nvPr/>
          </p:nvSpPr>
          <p:spPr>
            <a:xfrm>
              <a:off x="9839791" y="3095632"/>
              <a:ext cx="14748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n_data_points^3 * coding_density^3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row_coding_density_min</a:t>
              </a:r>
              <a:r>
                <a:rPr lang="en-AU" sz="800" dirty="0">
                  <a:solidFill>
                    <a:schemeClr val="accent3"/>
                  </a:solidFill>
                  <a:latin typeface="Arial" panose="020B0604020202020204" pitchFamily="34" charset="0"/>
                </a:rPr>
                <a:t> * </a:t>
              </a:r>
              <a:r>
                <a:rPr lang="en-AU" sz="800" dirty="0" err="1">
                  <a:solidFill>
                    <a:schemeClr val="accent3"/>
                  </a:solidFill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F32D70-81EA-1FBE-721B-9C4B036C3018}"/>
                </a:ext>
              </a:extLst>
            </p:cNvPr>
            <p:cNvSpPr txBox="1"/>
            <p:nvPr/>
          </p:nvSpPr>
          <p:spPr>
            <a:xfrm>
              <a:off x="8217868" y="1310225"/>
              <a:ext cx="224441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curated_data</a:t>
              </a:r>
              <a:r>
                <a:rPr lang="en-US" sz="1300" dirty="0">
                  <a:latin typeface="Helvetica" pitchFamily="2" charset="0"/>
                  <a:cs typeface="Times New Roman" panose="02020603050405020304" pitchFamily="18" charset="0"/>
                </a:rPr>
                <a:t>/TLI/</a:t>
              </a:r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logicalTLI</a:t>
              </a:r>
              <a:endParaRPr lang="en-US" sz="1300" dirty="0"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86DB8E-7A3E-C6E0-3366-E06269BA5750}"/>
                </a:ext>
              </a:extLst>
            </p:cNvPr>
            <p:cNvSpPr txBox="1"/>
            <p:nvPr/>
          </p:nvSpPr>
          <p:spPr>
            <a:xfrm>
              <a:off x="11966972" y="1293830"/>
              <a:ext cx="26839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curated_data</a:t>
              </a:r>
              <a:r>
                <a:rPr lang="en-US" sz="1300" dirty="0">
                  <a:latin typeface="Helvetica" pitchFamily="2" charset="0"/>
                  <a:cs typeface="Times New Roman" panose="02020603050405020304" pitchFamily="18" charset="0"/>
                </a:rPr>
                <a:t>/TLI/</a:t>
              </a:r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statisticalTLI</a:t>
              </a:r>
              <a:endParaRPr lang="en-US" sz="1300" dirty="0"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88883F-8940-7ED1-D93A-AF6E3B759F38}"/>
                </a:ext>
              </a:extLst>
            </p:cNvPr>
            <p:cNvSpPr txBox="1"/>
            <p:nvPr/>
          </p:nvSpPr>
          <p:spPr>
            <a:xfrm>
              <a:off x="967965" y="1321291"/>
              <a:ext cx="251970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curated_data</a:t>
              </a:r>
              <a:r>
                <a:rPr lang="en-US" sz="1300" dirty="0">
                  <a:latin typeface="Helvetica" pitchFamily="2" charset="0"/>
                  <a:cs typeface="Times New Roman" panose="02020603050405020304" pitchFamily="18" charset="0"/>
                </a:rPr>
                <a:t>/GBI/</a:t>
              </a:r>
              <a:r>
                <a:rPr lang="en-US" sz="1300" dirty="0" err="1">
                  <a:latin typeface="Helvetica" pitchFamily="2" charset="0"/>
                  <a:cs typeface="Times New Roman" panose="02020603050405020304" pitchFamily="18" charset="0"/>
                </a:rPr>
                <a:t>logicalGBI</a:t>
              </a:r>
              <a:endParaRPr lang="en-US" sz="1300" dirty="0"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5455</TotalTime>
  <Words>1012</Words>
  <Application>Microsoft Macintosh PowerPoint</Application>
  <PresentationFormat>Custom</PresentationFormat>
  <Paragraphs>196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110</cp:revision>
  <cp:lastPrinted>2024-01-15T12:14:02Z</cp:lastPrinted>
  <dcterms:created xsi:type="dcterms:W3CDTF">2023-12-21T12:02:34Z</dcterms:created>
  <dcterms:modified xsi:type="dcterms:W3CDTF">2025-01-06T09:28:31Z</dcterms:modified>
</cp:coreProperties>
</file>