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162004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20"/>
    <p:restoredTop sz="94720"/>
  </p:normalViewPr>
  <p:slideViewPr>
    <p:cSldViewPr snapToGrid="0">
      <p:cViewPr>
        <p:scale>
          <a:sx n="89" d="100"/>
          <a:sy n="89" d="100"/>
        </p:scale>
        <p:origin x="393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0875" y="1143000"/>
            <a:ext cx="555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0875" y="1143000"/>
            <a:ext cx="555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472842"/>
            <a:ext cx="12150329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4726842"/>
            <a:ext cx="12150329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7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479142"/>
            <a:ext cx="3493219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479142"/>
            <a:ext cx="10277153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243636"/>
            <a:ext cx="1397287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6022609"/>
            <a:ext cx="1397287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395710"/>
            <a:ext cx="6885186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395710"/>
            <a:ext cx="6885186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479143"/>
            <a:ext cx="13972878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206137"/>
            <a:ext cx="685354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287331"/>
            <a:ext cx="6853544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206137"/>
            <a:ext cx="688729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287331"/>
            <a:ext cx="6887296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295767"/>
            <a:ext cx="8201472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295767"/>
            <a:ext cx="8201472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479143"/>
            <a:ext cx="1397287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395710"/>
            <a:ext cx="1397287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8341239"/>
            <a:ext cx="54676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5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274FF0BE-B53C-51E5-EF10-727662CAD679}"/>
              </a:ext>
            </a:extLst>
          </p:cNvPr>
          <p:cNvSpPr>
            <a:spLocks/>
          </p:cNvSpPr>
          <p:nvPr/>
        </p:nvSpPr>
        <p:spPr>
          <a:xfrm>
            <a:off x="734523" y="1542394"/>
            <a:ext cx="6822829" cy="666856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DBE808-ADFE-7673-8CAF-743F653D1E5D}"/>
              </a:ext>
            </a:extLst>
          </p:cNvPr>
          <p:cNvSpPr txBox="1">
            <a:spLocks/>
          </p:cNvSpPr>
          <p:nvPr/>
        </p:nvSpPr>
        <p:spPr>
          <a:xfrm>
            <a:off x="3128237" y="4273404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rec_dae_WALS_88A_1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CA219C-7E43-3C5D-B7D9-0D0E486868C2}"/>
              </a:ext>
            </a:extLst>
          </p:cNvPr>
          <p:cNvSpPr txBox="1">
            <a:spLocks/>
          </p:cNvSpPr>
          <p:nvPr/>
        </p:nvSpPr>
        <p:spPr>
          <a:xfrm rot="16200000">
            <a:off x="1288129" y="5554328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Helvetica" pitchFamily="2" charset="0"/>
              </a:rPr>
              <a:t>rec_e_WALS_87A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B7D411-B8CB-F8A9-77DA-190A5B1D800D}"/>
              </a:ext>
            </a:extLst>
          </p:cNvPr>
          <p:cNvSpPr txBox="1">
            <a:spLocks/>
          </p:cNvSpPr>
          <p:nvPr/>
        </p:nvSpPr>
        <p:spPr>
          <a:xfrm>
            <a:off x="3968688" y="788573"/>
            <a:ext cx="80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9AD1B1-9DC5-C2B9-D936-E49EE1481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570951"/>
              </p:ext>
            </p:extLst>
          </p:nvPr>
        </p:nvGraphicFramePr>
        <p:xfrm>
          <a:off x="2399864" y="4614371"/>
          <a:ext cx="2576811" cy="217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982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50943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50943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50943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Helvetica" pitchFamily="2" charset="0"/>
                        </a:rPr>
                        <a:t>circum</a:t>
                      </a:r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dem-noun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2979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4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96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marL="0" marR="0" lvl="0" indent="0" algn="ctr" defTabSz="16199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Helvetica" pitchFamily="2" charset="0"/>
                        </a:rPr>
                        <a:t>adjective-noun</a:t>
                      </a:r>
                    </a:p>
                    <a:p>
                      <a:pPr algn="ctr"/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259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noun-adjective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179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185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</a:tbl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50F70BD7-96EF-5702-403A-689DED68C369}"/>
              </a:ext>
            </a:extLst>
          </p:cNvPr>
          <p:cNvGrpSpPr/>
          <p:nvPr/>
        </p:nvGrpSpPr>
        <p:grpSpPr>
          <a:xfrm>
            <a:off x="8651432" y="788574"/>
            <a:ext cx="6822830" cy="7422389"/>
            <a:chOff x="2105106" y="-112655"/>
            <a:chExt cx="6822830" cy="742238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5CEE45-ACB6-8D71-3E8F-274608E1BE84}"/>
                </a:ext>
              </a:extLst>
            </p:cNvPr>
            <p:cNvSpPr>
              <a:spLocks/>
            </p:cNvSpPr>
            <p:nvPr/>
          </p:nvSpPr>
          <p:spPr>
            <a:xfrm>
              <a:off x="2105106" y="641166"/>
              <a:ext cx="6822830" cy="6668568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graphicFrame>
          <p:nvGraphicFramePr>
            <p:cNvPr id="5" name="Table 4">
              <a:extLst>
                <a:ext uri="{FF2B5EF4-FFF2-40B4-BE49-F238E27FC236}">
                  <a16:creationId xmlns:a16="http://schemas.microsoft.com/office/drawing/2014/main" id="{226A1DDB-412A-231B-0890-F1A1D18214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6431056"/>
                </p:ext>
              </p:extLst>
            </p:nvPr>
          </p:nvGraphicFramePr>
          <p:xfrm>
            <a:off x="4044741" y="3328305"/>
            <a:ext cx="2404751" cy="341934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582317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07478">
                    <a:extLst>
                      <a:ext uri="{9D8B030D-6E8A-4147-A177-3AD203B41FA5}">
                        <a16:colId xmlns:a16="http://schemas.microsoft.com/office/drawing/2014/main" val="3398348738"/>
                      </a:ext>
                    </a:extLst>
                  </a:gridCol>
                  <a:gridCol w="607478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07478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latin typeface="Helvetica" pitchFamily="2" charset="0"/>
                          </a:rPr>
                          <a:t>genitive-noun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latin typeface="Helvetica" pitchFamily="2" charset="0"/>
                          </a:rPr>
                          <a:t>noun-genitive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2996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165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98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79533895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NA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12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in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2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pre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118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53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344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02292061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post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104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434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12675966"/>
                    </a:ext>
                  </a:extLst>
                </a:tr>
              </a:tbl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2B08F9-C7A3-ADBF-30AC-AFD9957433A3}"/>
                </a:ext>
              </a:extLst>
            </p:cNvPr>
            <p:cNvSpPr txBox="1">
              <a:spLocks/>
            </p:cNvSpPr>
            <p:nvPr/>
          </p:nvSpPr>
          <p:spPr>
            <a:xfrm>
              <a:off x="4574597" y="3016687"/>
              <a:ext cx="19143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rgbClr val="000000"/>
                  </a:solidFill>
                  <a:latin typeface="Helvetica" pitchFamily="2" charset="0"/>
                </a:rPr>
                <a:t>rec_e_WALS_86A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8F10D7-30CC-4AA6-3C81-FDFC1C80D46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884090" y="5146664"/>
              <a:ext cx="2028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rec_ce_WALS_85A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16DD58-3592-43B1-A1F0-8975AFF97048}"/>
                </a:ext>
              </a:extLst>
            </p:cNvPr>
            <p:cNvSpPr txBox="1">
              <a:spLocks/>
            </p:cNvSpPr>
            <p:nvPr/>
          </p:nvSpPr>
          <p:spPr>
            <a:xfrm>
              <a:off x="2538579" y="1056799"/>
              <a:ext cx="29706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elvetica" pitchFamily="2" charset="0"/>
                </a:rPr>
                <a:t>rec_ce_WALS_85A</a:t>
              </a:r>
            </a:p>
            <a:p>
              <a:pPr algn="ctr"/>
              <a:r>
                <a:rPr lang="en-US" sz="1200" b="1" dirty="0">
                  <a:latin typeface="Helvetica" pitchFamily="2" charset="0"/>
                </a:rPr>
                <a:t>“What is the basic order between </a:t>
              </a:r>
            </a:p>
            <a:p>
              <a:pPr algn="ctr"/>
              <a:r>
                <a:rPr lang="en-US" sz="1200" b="1" dirty="0">
                  <a:latin typeface="Helvetica" pitchFamily="2" charset="0"/>
                </a:rPr>
                <a:t>the </a:t>
              </a:r>
              <a:r>
                <a:rPr lang="en-US" sz="1200" b="1" dirty="0" err="1">
                  <a:latin typeface="Helvetica" pitchFamily="2" charset="0"/>
                </a:rPr>
                <a:t>adposition</a:t>
              </a:r>
              <a:r>
                <a:rPr lang="en-US" sz="1200" b="1" dirty="0">
                  <a:latin typeface="Helvetica" pitchFamily="2" charset="0"/>
                </a:rPr>
                <a:t> and the noun phrase?”</a:t>
              </a:r>
            </a:p>
          </p:txBody>
        </p:sp>
        <p:graphicFrame>
          <p:nvGraphicFramePr>
            <p:cNvPr id="20" name="Table 19">
              <a:extLst>
                <a:ext uri="{FF2B5EF4-FFF2-40B4-BE49-F238E27FC236}">
                  <a16:creationId xmlns:a16="http://schemas.microsoft.com/office/drawing/2014/main" id="{CE0D4022-B3F6-90A7-2C43-160497C961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29929109"/>
                </p:ext>
              </p:extLst>
            </p:nvPr>
          </p:nvGraphicFramePr>
          <p:xfrm>
            <a:off x="2471940" y="1712439"/>
            <a:ext cx="1822437" cy="920363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07479">
                    <a:extLst>
                      <a:ext uri="{9D8B030D-6E8A-4147-A177-3AD203B41FA5}">
                        <a16:colId xmlns:a16="http://schemas.microsoft.com/office/drawing/2014/main" val="228284289"/>
                      </a:ext>
                    </a:extLst>
                  </a:gridCol>
                  <a:gridCol w="607479">
                    <a:extLst>
                      <a:ext uri="{9D8B030D-6E8A-4147-A177-3AD203B41FA5}">
                        <a16:colId xmlns:a16="http://schemas.microsoft.com/office/drawing/2014/main" val="4162556751"/>
                      </a:ext>
                    </a:extLst>
                  </a:gridCol>
                  <a:gridCol w="607479">
                    <a:extLst>
                      <a:ext uri="{9D8B030D-6E8A-4147-A177-3AD203B41FA5}">
                        <a16:colId xmlns:a16="http://schemas.microsoft.com/office/drawing/2014/main" val="1279722866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NA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in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377331351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3259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28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8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00414425"/>
                    </a:ext>
                  </a:extLst>
                </a:tr>
              </a:tbl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B7C890-149B-C68E-48A8-E765858EDBBE}"/>
                </a:ext>
              </a:extLst>
            </p:cNvPr>
            <p:cNvSpPr txBox="1">
              <a:spLocks/>
            </p:cNvSpPr>
            <p:nvPr/>
          </p:nvSpPr>
          <p:spPr>
            <a:xfrm>
              <a:off x="6488904" y="985608"/>
              <a:ext cx="21403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rgbClr val="000000"/>
                  </a:solidFill>
                  <a:latin typeface="Helvetica" pitchFamily="2" charset="0"/>
                </a:rPr>
                <a:t>rec_e_WALS_86A</a:t>
              </a:r>
              <a:br>
                <a:rPr lang="en-US" sz="1600" b="1" dirty="0">
                  <a:latin typeface="Helvetica" pitchFamily="2" charset="0"/>
                </a:rPr>
              </a:br>
              <a:r>
                <a:rPr lang="en-US" sz="1200" b="1" dirty="0">
                  <a:latin typeface="Helvetica" pitchFamily="2" charset="0"/>
                </a:rPr>
                <a:t>“What is the basic order </a:t>
              </a:r>
            </a:p>
            <a:p>
              <a:pPr algn="ctr"/>
              <a:r>
                <a:rPr lang="en-US" sz="1200" b="1" dirty="0">
                  <a:latin typeface="Helvetica" pitchFamily="2" charset="0"/>
                </a:rPr>
                <a:t>of the genitive and noun?”</a:t>
              </a:r>
            </a:p>
          </p:txBody>
        </p:sp>
        <p:graphicFrame>
          <p:nvGraphicFramePr>
            <p:cNvPr id="22" name="Table 21">
              <a:extLst>
                <a:ext uri="{FF2B5EF4-FFF2-40B4-BE49-F238E27FC236}">
                  <a16:creationId xmlns:a16="http://schemas.microsoft.com/office/drawing/2014/main" id="{1BC3B570-967F-2289-9136-C7368DFD53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2969735"/>
                </p:ext>
              </p:extLst>
            </p:nvPr>
          </p:nvGraphicFramePr>
          <p:xfrm>
            <a:off x="6664985" y="1626647"/>
            <a:ext cx="1822434" cy="989428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07478">
                    <a:extLst>
                      <a:ext uri="{9D8B030D-6E8A-4147-A177-3AD203B41FA5}">
                        <a16:colId xmlns:a16="http://schemas.microsoft.com/office/drawing/2014/main" val="228284289"/>
                      </a:ext>
                    </a:extLst>
                  </a:gridCol>
                  <a:gridCol w="607478">
                    <a:extLst>
                      <a:ext uri="{9D8B030D-6E8A-4147-A177-3AD203B41FA5}">
                        <a16:colId xmlns:a16="http://schemas.microsoft.com/office/drawing/2014/main" val="4162556751"/>
                      </a:ext>
                    </a:extLst>
                  </a:gridCol>
                  <a:gridCol w="607478">
                    <a:extLst>
                      <a:ext uri="{9D8B030D-6E8A-4147-A177-3AD203B41FA5}">
                        <a16:colId xmlns:a16="http://schemas.microsoft.com/office/drawing/2014/main" val="1279722866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latin typeface="Helvetica" pitchFamily="2" charset="0"/>
                          </a:rPr>
                          <a:t>genitive-noun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latin typeface="Helvetica" pitchFamily="2" charset="0"/>
                          </a:rPr>
                          <a:t>noun-genitive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377331351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3233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668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460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00414425"/>
                    </a:ext>
                  </a:extLst>
                </a:tr>
              </a:tbl>
            </a:graphicData>
          </a:graphic>
        </p:graphicFrame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B44A2FB-E101-B56C-2232-6532B64BCFE9}"/>
                </a:ext>
              </a:extLst>
            </p:cNvPr>
            <p:cNvSpPr txBox="1">
              <a:spLocks/>
            </p:cNvSpPr>
            <p:nvPr/>
          </p:nvSpPr>
          <p:spPr>
            <a:xfrm>
              <a:off x="5247116" y="-112655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B.</a:t>
              </a:r>
            </a:p>
          </p:txBody>
        </p:sp>
        <p:graphicFrame>
          <p:nvGraphicFramePr>
            <p:cNvPr id="41" name="Table 40">
              <a:extLst>
                <a:ext uri="{FF2B5EF4-FFF2-40B4-BE49-F238E27FC236}">
                  <a16:creationId xmlns:a16="http://schemas.microsoft.com/office/drawing/2014/main" id="{592515D2-7866-128B-EEE4-E5AB2C984E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4380005"/>
                </p:ext>
              </p:extLst>
            </p:nvPr>
          </p:nvGraphicFramePr>
          <p:xfrm>
            <a:off x="4295567" y="1712439"/>
            <a:ext cx="607479" cy="920363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07479">
                    <a:extLst>
                      <a:ext uri="{9D8B030D-6E8A-4147-A177-3AD203B41FA5}">
                        <a16:colId xmlns:a16="http://schemas.microsoft.com/office/drawing/2014/main" val="1101489957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pre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520481607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501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6508256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Table 51">
              <a:extLst>
                <a:ext uri="{FF2B5EF4-FFF2-40B4-BE49-F238E27FC236}">
                  <a16:creationId xmlns:a16="http://schemas.microsoft.com/office/drawing/2014/main" id="{3A093F04-73A5-9838-4B83-07056DDB9D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28912886"/>
                </p:ext>
              </p:extLst>
            </p:nvPr>
          </p:nvGraphicFramePr>
          <p:xfrm>
            <a:off x="4901785" y="1711430"/>
            <a:ext cx="607479" cy="920363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07479">
                    <a:extLst>
                      <a:ext uri="{9D8B030D-6E8A-4147-A177-3AD203B41FA5}">
                        <a16:colId xmlns:a16="http://schemas.microsoft.com/office/drawing/2014/main" val="1101489957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post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520481607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565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65082560"/>
                    </a:ext>
                  </a:extLst>
                </a:tr>
              </a:tbl>
            </a:graphicData>
          </a:graphic>
        </p:graphicFrame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D27C77E-4895-5F2D-EF03-992C9A32F412}"/>
              </a:ext>
            </a:extLst>
          </p:cNvPr>
          <p:cNvSpPr txBox="1">
            <a:spLocks/>
          </p:cNvSpPr>
          <p:nvPr/>
        </p:nvSpPr>
        <p:spPr>
          <a:xfrm>
            <a:off x="1326321" y="1941549"/>
            <a:ext cx="2188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rec_e_WALS_87A</a:t>
            </a:r>
            <a:endParaRPr lang="en-US" sz="1600" b="1" dirty="0">
              <a:latin typeface="Helvetica" pitchFamily="2" charset="0"/>
            </a:endParaRPr>
          </a:p>
          <a:p>
            <a:pPr algn="ctr"/>
            <a:r>
              <a:rPr lang="en-US" sz="1200" b="1" dirty="0">
                <a:latin typeface="Helvetica" pitchFamily="2" charset="0"/>
              </a:rPr>
              <a:t>“What is the basic order of </a:t>
            </a:r>
          </a:p>
          <a:p>
            <a:pPr algn="ctr"/>
            <a:r>
              <a:rPr lang="en-US" sz="1200" b="1" dirty="0">
                <a:latin typeface="Helvetica" pitchFamily="2" charset="0"/>
              </a:rPr>
              <a:t>the adjective and noun?”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BD7F5F1E-93F4-1E71-5E63-050526873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383336"/>
              </p:ext>
            </p:extLst>
          </p:nvPr>
        </p:nvGraphicFramePr>
        <p:xfrm>
          <a:off x="1515056" y="2560232"/>
          <a:ext cx="1822434" cy="95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adjective-noun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noun-adjective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3140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861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3CFFECBE-4D53-91AD-EB71-299EB3B6BDCA}"/>
              </a:ext>
            </a:extLst>
          </p:cNvPr>
          <p:cNvSpPr txBox="1">
            <a:spLocks/>
          </p:cNvSpPr>
          <p:nvPr/>
        </p:nvSpPr>
        <p:spPr>
          <a:xfrm>
            <a:off x="4677873" y="1943186"/>
            <a:ext cx="2419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rec_dae_WALS_88A_1</a:t>
            </a:r>
            <a:endParaRPr lang="en-US" sz="1600" b="1" dirty="0">
              <a:latin typeface="Helvetica" pitchFamily="2" charset="0"/>
            </a:endParaRPr>
          </a:p>
          <a:p>
            <a:pPr algn="ctr"/>
            <a:r>
              <a:rPr lang="en-US" sz="1200" b="1" dirty="0">
                <a:latin typeface="Helvetica" pitchFamily="2" charset="0"/>
              </a:rPr>
              <a:t>“What is the basic order of </a:t>
            </a:r>
          </a:p>
          <a:p>
            <a:pPr algn="ctr"/>
            <a:r>
              <a:rPr lang="en-US" sz="1200" b="1" dirty="0">
                <a:latin typeface="Helvetica" pitchFamily="2" charset="0"/>
              </a:rPr>
              <a:t>the demonstrative and noun?”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75F80380-18A8-2521-4ABB-53BA20A53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310274"/>
              </p:ext>
            </p:extLst>
          </p:nvPr>
        </p:nvGraphicFramePr>
        <p:xfrm>
          <a:off x="4648438" y="2574073"/>
          <a:ext cx="1822437" cy="95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9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9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9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Helvetica" pitchFamily="2" charset="0"/>
                        </a:rPr>
                        <a:t>circum</a:t>
                      </a:r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dem-noun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3228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1081260-9A4C-0F57-C979-876F0BFC6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83079"/>
              </p:ext>
            </p:extLst>
          </p:nvPr>
        </p:nvGraphicFramePr>
        <p:xfrm>
          <a:off x="6472584" y="2572833"/>
          <a:ext cx="607479" cy="95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9">
                  <a:extLst>
                    <a:ext uri="{9D8B030D-6E8A-4147-A177-3AD203B41FA5}">
                      <a16:colId xmlns:a16="http://schemas.microsoft.com/office/drawing/2014/main" val="3657634323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noun-dem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482068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578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32961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37ED649D-F29C-91EF-BCA6-4EAC8C91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1795"/>
              </p:ext>
            </p:extLst>
          </p:nvPr>
        </p:nvGraphicFramePr>
        <p:xfrm>
          <a:off x="4976676" y="4614741"/>
          <a:ext cx="650943" cy="217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43">
                  <a:extLst>
                    <a:ext uri="{9D8B030D-6E8A-4147-A177-3AD203B41FA5}">
                      <a16:colId xmlns:a16="http://schemas.microsoft.com/office/drawing/2014/main" val="1249274295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noun-dem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8119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61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36418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26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991738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491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92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188</Words>
  <Application>Microsoft Macintosh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6</cp:revision>
  <dcterms:created xsi:type="dcterms:W3CDTF">2024-01-11T11:11:20Z</dcterms:created>
  <dcterms:modified xsi:type="dcterms:W3CDTF">2024-01-25T12:34:49Z</dcterms:modified>
</cp:coreProperties>
</file>