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57" r:id="rId2"/>
  </p:sldIdLst>
  <p:sldSz cx="54864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7F34"/>
    <a:srgbClr val="C07166"/>
    <a:srgbClr val="FFFFFF"/>
    <a:srgbClr val="97C5A9"/>
    <a:srgbClr val="7AA18A"/>
    <a:srgbClr val="A3D3B5"/>
    <a:srgbClr val="88D358"/>
    <a:srgbClr val="80C753"/>
    <a:srgbClr val="2DB822"/>
    <a:srgbClr val="314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5"/>
    <p:restoredTop sz="94817"/>
  </p:normalViewPr>
  <p:slideViewPr>
    <p:cSldViewPr snapToGrid="0">
      <p:cViewPr>
        <p:scale>
          <a:sx n="136" d="100"/>
          <a:sy n="136" d="100"/>
        </p:scale>
        <p:origin x="2960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D6D00-5174-A449-9D44-84A3CC40E9AF}" type="datetimeFigureOut">
              <a:rPr lang="en-US" smtClean="0"/>
              <a:t>11/1/24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46625-C105-834D-9D3A-BC823CE2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1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61626" rtl="0" eaLnBrk="1" latinLnBrk="0" hangingPunct="1">
      <a:defRPr sz="868" kern="1200">
        <a:solidFill>
          <a:schemeClr val="tx1"/>
        </a:solidFill>
        <a:latin typeface="+mn-lt"/>
        <a:ea typeface="+mn-ea"/>
        <a:cs typeface="+mn-cs"/>
      </a:defRPr>
    </a:lvl1pPr>
    <a:lvl2pPr marL="330813" algn="l" defTabSz="661626" rtl="0" eaLnBrk="1" latinLnBrk="0" hangingPunct="1">
      <a:defRPr sz="868" kern="1200">
        <a:solidFill>
          <a:schemeClr val="tx1"/>
        </a:solidFill>
        <a:latin typeface="+mn-lt"/>
        <a:ea typeface="+mn-ea"/>
        <a:cs typeface="+mn-cs"/>
      </a:defRPr>
    </a:lvl2pPr>
    <a:lvl3pPr marL="661626" algn="l" defTabSz="661626" rtl="0" eaLnBrk="1" latinLnBrk="0" hangingPunct="1">
      <a:defRPr sz="868" kern="1200">
        <a:solidFill>
          <a:schemeClr val="tx1"/>
        </a:solidFill>
        <a:latin typeface="+mn-lt"/>
        <a:ea typeface="+mn-ea"/>
        <a:cs typeface="+mn-cs"/>
      </a:defRPr>
    </a:lvl3pPr>
    <a:lvl4pPr marL="992439" algn="l" defTabSz="661626" rtl="0" eaLnBrk="1" latinLnBrk="0" hangingPunct="1">
      <a:defRPr sz="868" kern="1200">
        <a:solidFill>
          <a:schemeClr val="tx1"/>
        </a:solidFill>
        <a:latin typeface="+mn-lt"/>
        <a:ea typeface="+mn-ea"/>
        <a:cs typeface="+mn-cs"/>
      </a:defRPr>
    </a:lvl4pPr>
    <a:lvl5pPr marL="1323252" algn="l" defTabSz="661626" rtl="0" eaLnBrk="1" latinLnBrk="0" hangingPunct="1">
      <a:defRPr sz="868" kern="1200">
        <a:solidFill>
          <a:schemeClr val="tx1"/>
        </a:solidFill>
        <a:latin typeface="+mn-lt"/>
        <a:ea typeface="+mn-ea"/>
        <a:cs typeface="+mn-cs"/>
      </a:defRPr>
    </a:lvl5pPr>
    <a:lvl6pPr marL="1654064" algn="l" defTabSz="661626" rtl="0" eaLnBrk="1" latinLnBrk="0" hangingPunct="1">
      <a:defRPr sz="868" kern="1200">
        <a:solidFill>
          <a:schemeClr val="tx1"/>
        </a:solidFill>
        <a:latin typeface="+mn-lt"/>
        <a:ea typeface="+mn-ea"/>
        <a:cs typeface="+mn-cs"/>
      </a:defRPr>
    </a:lvl6pPr>
    <a:lvl7pPr marL="1984878" algn="l" defTabSz="661626" rtl="0" eaLnBrk="1" latinLnBrk="0" hangingPunct="1">
      <a:defRPr sz="868" kern="1200">
        <a:solidFill>
          <a:schemeClr val="tx1"/>
        </a:solidFill>
        <a:latin typeface="+mn-lt"/>
        <a:ea typeface="+mn-ea"/>
        <a:cs typeface="+mn-cs"/>
      </a:defRPr>
    </a:lvl7pPr>
    <a:lvl8pPr marL="2315690" algn="l" defTabSz="661626" rtl="0" eaLnBrk="1" latinLnBrk="0" hangingPunct="1">
      <a:defRPr sz="868" kern="1200">
        <a:solidFill>
          <a:schemeClr val="tx1"/>
        </a:solidFill>
        <a:latin typeface="+mn-lt"/>
        <a:ea typeface="+mn-ea"/>
        <a:cs typeface="+mn-cs"/>
      </a:defRPr>
    </a:lvl8pPr>
    <a:lvl9pPr marL="2646503" algn="l" defTabSz="661626" rtl="0" eaLnBrk="1" latinLnBrk="0" hangingPunct="1">
      <a:defRPr sz="8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46625-C105-834D-9D3A-BC823CE2CB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95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97187"/>
            <a:ext cx="4663440" cy="254677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42174"/>
            <a:ext cx="4114800" cy="1766146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3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3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89467"/>
            <a:ext cx="118300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89467"/>
            <a:ext cx="348043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5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8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823722"/>
            <a:ext cx="4732020" cy="304291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895429"/>
            <a:ext cx="4732020" cy="160019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4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6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89468"/>
            <a:ext cx="473202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793241"/>
            <a:ext cx="2321004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672080"/>
            <a:ext cx="232100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793241"/>
            <a:ext cx="2332435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672080"/>
            <a:ext cx="2332435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4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0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053255"/>
            <a:ext cx="2777490" cy="519853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1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053255"/>
            <a:ext cx="2777490" cy="519853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1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89468"/>
            <a:ext cx="47320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947333"/>
            <a:ext cx="47320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E022-C88F-2B41-9F90-7F832352A141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780108"/>
            <a:ext cx="18516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406E44B-70AC-FB59-376E-5014C2122595}"/>
              </a:ext>
            </a:extLst>
          </p:cNvPr>
          <p:cNvGrpSpPr/>
          <p:nvPr/>
        </p:nvGrpSpPr>
        <p:grpSpPr>
          <a:xfrm>
            <a:off x="49684" y="353432"/>
            <a:ext cx="5387031" cy="6608336"/>
            <a:chOff x="672499" y="-497588"/>
            <a:chExt cx="5387031" cy="660833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30AD678-4BC2-2800-8636-5559E0277657}"/>
                </a:ext>
              </a:extLst>
            </p:cNvPr>
            <p:cNvCxnSpPr>
              <a:cxnSpLocks/>
              <a:stCxn id="19" idx="0"/>
              <a:endCxn id="2" idx="2"/>
            </p:cNvCxnSpPr>
            <p:nvPr/>
          </p:nvCxnSpPr>
          <p:spPr>
            <a:xfrm flipH="1" flipV="1">
              <a:off x="2890518" y="1084333"/>
              <a:ext cx="4" cy="822370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bevel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58E0D7DB-6705-4930-A492-B435EE47BD20}"/>
                </a:ext>
              </a:extLst>
            </p:cNvPr>
            <p:cNvGrpSpPr/>
            <p:nvPr/>
          </p:nvGrpSpPr>
          <p:grpSpPr>
            <a:xfrm>
              <a:off x="672499" y="-497588"/>
              <a:ext cx="5387031" cy="6608336"/>
              <a:chOff x="672499" y="-360954"/>
              <a:chExt cx="5387031" cy="6608336"/>
            </a:xfrm>
          </p:grpSpPr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B8FC4E92-DE87-5C65-7E72-1330345700D8}"/>
                  </a:ext>
                </a:extLst>
              </p:cNvPr>
              <p:cNvCxnSpPr>
                <a:cxnSpLocks/>
                <a:stCxn id="76" idx="0"/>
                <a:endCxn id="19" idx="2"/>
              </p:cNvCxnSpPr>
              <p:nvPr/>
            </p:nvCxnSpPr>
            <p:spPr>
              <a:xfrm flipV="1">
                <a:off x="2890521" y="3094602"/>
                <a:ext cx="1" cy="693195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3BE64193-50AE-00C7-C454-78F97D6B6E16}"/>
                  </a:ext>
                </a:extLst>
              </p:cNvPr>
              <p:cNvCxnSpPr>
                <a:cxnSpLocks/>
                <a:stCxn id="66" idx="0"/>
                <a:endCxn id="76" idx="2"/>
              </p:cNvCxnSpPr>
              <p:nvPr/>
            </p:nvCxnSpPr>
            <p:spPr>
              <a:xfrm flipV="1">
                <a:off x="1988672" y="4631299"/>
                <a:ext cx="901849" cy="686484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368A04F1-D22F-C30F-A14A-3DC58ADCF3CC}"/>
                  </a:ext>
                </a:extLst>
              </p:cNvPr>
              <p:cNvGrpSpPr/>
              <p:nvPr/>
            </p:nvGrpSpPr>
            <p:grpSpPr>
              <a:xfrm>
                <a:off x="672499" y="-360954"/>
                <a:ext cx="5387031" cy="6140402"/>
                <a:chOff x="766658" y="-670915"/>
                <a:chExt cx="5387031" cy="6140402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32FAC9E9-E01D-DF02-F3A3-6BE9B3A6F555}"/>
                    </a:ext>
                  </a:extLst>
                </p:cNvPr>
                <p:cNvGrpSpPr/>
                <p:nvPr/>
              </p:nvGrpSpPr>
              <p:grpSpPr>
                <a:xfrm>
                  <a:off x="766658" y="-393916"/>
                  <a:ext cx="5387031" cy="5863403"/>
                  <a:chOff x="3744297" y="-379519"/>
                  <a:chExt cx="5387031" cy="5863403"/>
                </a:xfrm>
              </p:grpSpPr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357013B1-F249-7255-1A2A-BA24E4018E6C}"/>
                      </a:ext>
                    </a:extLst>
                  </p:cNvPr>
                  <p:cNvSpPr txBox="1"/>
                  <p:nvPr/>
                </p:nvSpPr>
                <p:spPr>
                  <a:xfrm>
                    <a:off x="4663907" y="2953418"/>
                    <a:ext cx="2535066" cy="276999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evaluation of expectations</a:t>
                    </a:r>
                    <a:endParaRPr lang="en-US" sz="12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3" name="Straight Arrow Connector 12">
                    <a:extLst>
                      <a:ext uri="{FF2B5EF4-FFF2-40B4-BE49-F238E27FC236}">
                        <a16:creationId xmlns:a16="http://schemas.microsoft.com/office/drawing/2014/main" id="{3D70BF8E-C51E-4A8B-DC75-8D9226828D6E}"/>
                      </a:ext>
                    </a:extLst>
                  </p:cNvPr>
                  <p:cNvCxnSpPr>
                    <a:cxnSpLocks/>
                    <a:stCxn id="2" idx="0"/>
                    <a:endCxn id="94" idx="2"/>
                  </p:cNvCxnSpPr>
                  <p:nvPr/>
                </p:nvCxnSpPr>
                <p:spPr>
                  <a:xfrm flipH="1" flipV="1">
                    <a:off x="5955861" y="-379519"/>
                    <a:ext cx="6455" cy="730003"/>
                  </a:xfrm>
                  <a:prstGeom prst="straightConnector1">
                    <a:avLst/>
                  </a:prstGeom>
                  <a:ln w="12700" cap="flat">
                    <a:solidFill>
                      <a:schemeClr val="tx1"/>
                    </a:solidFill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322BBCE7-C5B0-852D-92B7-86BE35EEAFB4}"/>
                      </a:ext>
                    </a:extLst>
                  </p:cNvPr>
                  <p:cNvSpPr txBox="1"/>
                  <p:nvPr/>
                </p:nvSpPr>
                <p:spPr>
                  <a:xfrm>
                    <a:off x="7573289" y="2042573"/>
                    <a:ext cx="1558039" cy="461665"/>
                  </a:xfrm>
                  <a:prstGeom prst="rect">
                    <a:avLst/>
                  </a:prstGeom>
                  <a:solidFill>
                    <a:srgbClr val="C07166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No action taken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untestable</a:t>
                    </a:r>
                  </a:p>
                </p:txBody>
              </p: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F7E4AB18-38F1-63E8-BABD-A4681DF1BB6D}"/>
                      </a:ext>
                    </a:extLst>
                  </p:cNvPr>
                  <p:cNvCxnSpPr>
                    <a:cxnSpLocks/>
                    <a:stCxn id="27" idx="0"/>
                  </p:cNvCxnSpPr>
                  <p:nvPr/>
                </p:nvCxnSpPr>
                <p:spPr>
                  <a:xfrm flipH="1" flipV="1">
                    <a:off x="8352308" y="637943"/>
                    <a:ext cx="1" cy="1404630"/>
                  </a:xfrm>
                  <a:prstGeom prst="straightConnector1">
                    <a:avLst/>
                  </a:prstGeom>
                  <a:ln w="12700" cap="flat">
                    <a:solidFill>
                      <a:schemeClr val="tx1"/>
                    </a:solidFill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B5320D6E-2D59-43B3-07B4-1644818A6538}"/>
                      </a:ext>
                    </a:extLst>
                  </p:cNvPr>
                  <p:cNvSpPr txBox="1"/>
                  <p:nvPr/>
                </p:nvSpPr>
                <p:spPr>
                  <a:xfrm>
                    <a:off x="5505041" y="457244"/>
                    <a:ext cx="85632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  <a:t>&gt; 30% feature</a:t>
                    </a:r>
                    <a:b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</a:br>
                    <a: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  <a:t>coding overlap</a:t>
                    </a:r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29473541-2E14-4AB7-EED5-327A5E0F5AB2}"/>
                      </a:ext>
                    </a:extLst>
                  </p:cNvPr>
                  <p:cNvSpPr txBox="1"/>
                  <p:nvPr/>
                </p:nvSpPr>
                <p:spPr>
                  <a:xfrm>
                    <a:off x="5274387" y="2009022"/>
                    <a:ext cx="1362159" cy="5847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  <a:t>1/3 applicability ratio</a:t>
                    </a:r>
                    <a:b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</a:br>
                    <a: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  <a:t>per diversity sample,</a:t>
                    </a:r>
                  </a:p>
                  <a:p>
                    <a:pPr algn="ctr"/>
                    <a: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  <a:t>20+ diversity samples</a:t>
                    </a:r>
                    <a:b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</a:br>
                    <a: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  <a:t>per expectation</a:t>
                    </a:r>
                  </a:p>
                </p:txBody>
              </p: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A6036E46-8219-6569-9472-F47010C57546}"/>
                      </a:ext>
                    </a:extLst>
                  </p:cNvPr>
                  <p:cNvCxnSpPr>
                    <a:cxnSpLocks/>
                    <a:stCxn id="27" idx="1"/>
                    <a:endCxn id="19" idx="3"/>
                  </p:cNvCxnSpPr>
                  <p:nvPr/>
                </p:nvCxnSpPr>
                <p:spPr>
                  <a:xfrm flipH="1">
                    <a:off x="6864169" y="2273406"/>
                    <a:ext cx="709120" cy="0"/>
                  </a:xfrm>
                  <a:prstGeom prst="straightConnector1">
                    <a:avLst/>
                  </a:prstGeom>
                  <a:ln w="12700" cap="flat">
                    <a:solidFill>
                      <a:schemeClr val="tx1"/>
                    </a:solidFill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1D41CF73-C654-85CB-C551-4AC654AF565D}"/>
                      </a:ext>
                    </a:extLst>
                  </p:cNvPr>
                  <p:cNvSpPr txBox="1"/>
                  <p:nvPr/>
                </p:nvSpPr>
                <p:spPr>
                  <a:xfrm>
                    <a:off x="5103746" y="3729646"/>
                    <a:ext cx="1717137" cy="4616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  <a:t>conditional probabilities (P)</a:t>
                    </a:r>
                  </a:p>
                  <a:p>
                    <a:pPr algn="ctr"/>
                    <a: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  <a:t>marginal probabilities (Q)</a:t>
                    </a:r>
                  </a:p>
                  <a:p>
                    <a:pPr algn="ctr"/>
                    <a: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  <a:t>Cohen’s D (P, Q)</a:t>
                    </a:r>
                  </a:p>
                </p:txBody>
              </p:sp>
              <p:cxnSp>
                <p:nvCxnSpPr>
                  <p:cNvPr id="54" name="Straight Arrow Connector 53">
                    <a:extLst>
                      <a:ext uri="{FF2B5EF4-FFF2-40B4-BE49-F238E27FC236}">
                        <a16:creationId xmlns:a16="http://schemas.microsoft.com/office/drawing/2014/main" id="{741DF307-29BA-E3E6-E134-591EC1E38D17}"/>
                      </a:ext>
                    </a:extLst>
                  </p:cNvPr>
                  <p:cNvCxnSpPr>
                    <a:cxnSpLocks/>
                    <a:stCxn id="65" idx="0"/>
                    <a:endCxn id="76" idx="2"/>
                  </p:cNvCxnSpPr>
                  <p:nvPr/>
                </p:nvCxnSpPr>
                <p:spPr>
                  <a:xfrm flipH="1" flipV="1">
                    <a:off x="5962319" y="4335735"/>
                    <a:ext cx="901842" cy="686484"/>
                  </a:xfrm>
                  <a:prstGeom prst="straightConnector1">
                    <a:avLst/>
                  </a:prstGeom>
                  <a:ln w="12700" cap="flat">
                    <a:solidFill>
                      <a:schemeClr val="tx1"/>
                    </a:solidFill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583F5B90-97D4-84CB-53FE-F655E75F7D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44297" y="4338348"/>
                        <a:ext cx="180369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Helvetica" pitchFamily="2" charset="0"/>
                            <a:cs typeface="Times New Roman" panose="02020603050405020304" pitchFamily="18" charset="0"/>
                          </a:rPr>
                          <a:t>strong effect (Cohen’s D &gt; 1.3) </a:t>
                        </a:r>
                        <a:r>
                          <a:rPr lang="en-US" sz="800" b="1" dirty="0">
                            <a:latin typeface="Helvetica" pitchFamily="2" charset="0"/>
                            <a:cs typeface="Times New Roman" panose="02020603050405020304" pitchFamily="18" charset="0"/>
                          </a:rPr>
                          <a:t>and</a:t>
                        </a:r>
                      </a:p>
                      <a:p>
                        <a:pPr algn="ctr"/>
                        <a:r>
                          <a:rPr lang="en-US" sz="800" dirty="0">
                            <a:latin typeface="Helvetica" pitchFamily="2" charset="0"/>
                            <a:cs typeface="Times New Roman" panose="02020603050405020304" pitchFamily="18" charset="0"/>
                          </a:rPr>
                          <a:t>few exceptions (µ + </a:t>
                        </a:r>
                        <a14:m>
                          <m:oMath xmlns:m="http://schemas.openxmlformats.org/officeDocument/2006/math"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oMath>
                        </a14:m>
                        <a:r>
                          <a:rPr lang="en-US" sz="800" dirty="0">
                            <a:latin typeface="Helvetica" pitchFamily="2" charset="0"/>
                            <a:cs typeface="Times New Roman" panose="02020603050405020304" pitchFamily="18" charset="0"/>
                          </a:rPr>
                          <a:t> of P &lt; 0.2)</a:t>
                        </a:r>
                      </a:p>
                    </p:txBody>
                  </p:sp>
                </mc:Choice>
                <mc:Fallback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583F5B90-97D4-84CB-53FE-F655E75F7D8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44297" y="4338348"/>
                        <a:ext cx="1803699" cy="33855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357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39E91F6C-A832-7208-9D8E-4E251D7C3B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76642" y="4338348"/>
                        <a:ext cx="189667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Helvetica" pitchFamily="2" charset="0"/>
                            <a:cs typeface="Times New Roman" panose="02020603050405020304" pitchFamily="18" charset="0"/>
                          </a:rPr>
                          <a:t>effect not strong (Cohen’s D &lt; 1.3) </a:t>
                        </a:r>
                        <a:r>
                          <a:rPr lang="en-US" sz="800" b="1" dirty="0">
                            <a:latin typeface="Helvetica" pitchFamily="2" charset="0"/>
                            <a:cs typeface="Times New Roman" panose="02020603050405020304" pitchFamily="18" charset="0"/>
                          </a:rPr>
                          <a:t>or</a:t>
                        </a:r>
                      </a:p>
                      <a:p>
                        <a:pPr algn="ctr"/>
                        <a:r>
                          <a:rPr lang="en-US" sz="800" dirty="0">
                            <a:latin typeface="Helvetica" pitchFamily="2" charset="0"/>
                            <a:cs typeface="Times New Roman" panose="02020603050405020304" pitchFamily="18" charset="0"/>
                          </a:rPr>
                          <a:t>many exceptions (µ + </a:t>
                        </a:r>
                        <a14:m>
                          <m:oMath xmlns:m="http://schemas.openxmlformats.org/officeDocument/2006/math"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oMath>
                        </a14:m>
                        <a:r>
                          <a:rPr lang="en-US" sz="800" dirty="0">
                            <a:latin typeface="Helvetica" pitchFamily="2" charset="0"/>
                            <a:cs typeface="Times New Roman" panose="02020603050405020304" pitchFamily="18" charset="0"/>
                          </a:rPr>
                          <a:t> of P &gt; 0.2)</a:t>
                        </a:r>
                      </a:p>
                    </p:txBody>
                  </p:sp>
                </mc:Choice>
                <mc:Fallback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39E91F6C-A832-7208-9D8E-4E251D7C3B5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76642" y="4338348"/>
                        <a:ext cx="1896673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357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CFCDEE71-86C1-87C0-3F46-7C5E497B411C}"/>
                      </a:ext>
                    </a:extLst>
                  </p:cNvPr>
                  <p:cNvSpPr txBox="1"/>
                  <p:nvPr/>
                </p:nvSpPr>
                <p:spPr>
                  <a:xfrm>
                    <a:off x="6085141" y="5022219"/>
                    <a:ext cx="1558039" cy="461665"/>
                  </a:xfrm>
                  <a:prstGeom prst="rect">
                    <a:avLst/>
                  </a:prstGeom>
                  <a:solidFill>
                    <a:srgbClr val="C07166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No action taken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results documented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CE572FD-D041-FEAB-10E9-63AB0B646F13}"/>
                      </a:ext>
                    </a:extLst>
                  </p:cNvPr>
                  <p:cNvSpPr txBox="1"/>
                  <p:nvPr/>
                </p:nvSpPr>
                <p:spPr>
                  <a:xfrm>
                    <a:off x="4663907" y="1081737"/>
                    <a:ext cx="2535066" cy="461665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+ diversity samples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120 languages, 20 per </a:t>
                    </a:r>
                    <a:r>
                      <a:rPr lang="en-US" sz="1200" dirty="0" err="1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macroarea</a:t>
                    </a:r>
                    <a:endParaRPr lang="en-US" sz="12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782B9657-AE53-1C00-895A-4871D9DB63FF}"/>
                      </a:ext>
                    </a:extLst>
                  </p:cNvPr>
                  <p:cNvSpPr txBox="1"/>
                  <p:nvPr/>
                </p:nvSpPr>
                <p:spPr>
                  <a:xfrm>
                    <a:off x="4665666" y="-305467"/>
                    <a:ext cx="2535078" cy="461665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typological expectations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THEN, OR, AND</a:t>
                    </a:r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EB18BBF0-BE78-1F6F-93CF-E30A13BEA4D7}"/>
                      </a:ext>
                    </a:extLst>
                  </p:cNvPr>
                  <p:cNvSpPr txBox="1"/>
                  <p:nvPr/>
                </p:nvSpPr>
                <p:spPr>
                  <a:xfrm>
                    <a:off x="4281450" y="5022219"/>
                    <a:ext cx="1558039" cy="461665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Features revised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results documented </a:t>
                    </a:r>
                  </a:p>
                </p:txBody>
              </p:sp>
            </p:grp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8A12543-3B6C-561D-A15F-C8484085B354}"/>
                    </a:ext>
                  </a:extLst>
                </p:cNvPr>
                <p:cNvSpPr txBox="1"/>
                <p:nvPr/>
              </p:nvSpPr>
              <p:spPr>
                <a:xfrm>
                  <a:off x="2199202" y="-670915"/>
                  <a:ext cx="1558039" cy="276999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logical dataset</a:t>
                  </a:r>
                  <a:endParaRPr lang="en-US" sz="12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CA8BE73F-2B7F-5DA6-7423-519D9ABDF931}"/>
                  </a:ext>
                </a:extLst>
              </p:cNvPr>
              <p:cNvSpPr txBox="1"/>
              <p:nvPr/>
            </p:nvSpPr>
            <p:spPr>
              <a:xfrm>
                <a:off x="2105043" y="5970383"/>
                <a:ext cx="1558039" cy="2769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statistical dataset</a:t>
                </a:r>
              </a:p>
            </p:txBody>
          </p: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B0A43937-F253-E8DF-2DAC-F2BF95DFA4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92592" y="5779448"/>
                <a:ext cx="0" cy="202230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D04B1855-914B-B7CE-5D2D-7F7D2611CD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02546" y="5779448"/>
                <a:ext cx="0" cy="202230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6B67E4F7-3842-DCFD-E7A2-07F5BF5E59BD}"/>
                  </a:ext>
                </a:extLst>
              </p:cNvPr>
              <p:cNvCxnSpPr>
                <a:cxnSpLocks/>
                <a:endCxn id="27" idx="2"/>
              </p:cNvCxnSpPr>
              <p:nvPr/>
            </p:nvCxnSpPr>
            <p:spPr>
              <a:xfrm flipV="1">
                <a:off x="5280510" y="2799802"/>
                <a:ext cx="1" cy="3309080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bevel/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DB250A8D-3E9B-4D13-E5EC-70140564454E}"/>
                  </a:ext>
                </a:extLst>
              </p:cNvPr>
              <p:cNvCxnSpPr>
                <a:cxnSpLocks/>
                <a:stCxn id="155" idx="3"/>
              </p:cNvCxnSpPr>
              <p:nvPr/>
            </p:nvCxnSpPr>
            <p:spPr>
              <a:xfrm>
                <a:off x="3663082" y="6108883"/>
                <a:ext cx="1617428" cy="0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76D4571D-429F-C34B-B071-52BA34A91ACE}"/>
                </a:ext>
              </a:extLst>
            </p:cNvPr>
            <p:cNvSpPr/>
            <p:nvPr/>
          </p:nvSpPr>
          <p:spPr>
            <a:xfrm>
              <a:off x="1988672" y="509414"/>
              <a:ext cx="1803691" cy="574919"/>
            </a:xfrm>
            <a:prstGeom prst="diamond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id="{50C233F5-3347-48B1-41AB-44E1995312CF}"/>
                </a:ext>
              </a:extLst>
            </p:cNvPr>
            <p:cNvSpPr/>
            <p:nvPr/>
          </p:nvSpPr>
          <p:spPr>
            <a:xfrm>
              <a:off x="1988672" y="1906703"/>
              <a:ext cx="1803699" cy="1051265"/>
            </a:xfrm>
            <a:prstGeom prst="diamond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C3FFCF1-38C7-1B4B-94D4-E6D5248E1E11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 flipH="1">
              <a:off x="3792363" y="796873"/>
              <a:ext cx="1488147" cy="1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bevel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634AE45-8B3C-0B96-8F6F-1E6B5E66B500}"/>
                </a:ext>
              </a:extLst>
            </p:cNvPr>
            <p:cNvSpPr txBox="1"/>
            <p:nvPr/>
          </p:nvSpPr>
          <p:spPr>
            <a:xfrm>
              <a:off x="3773618" y="595073"/>
              <a:ext cx="3000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869C8B9-E706-F83C-5BBE-006CE9EAC270}"/>
                </a:ext>
              </a:extLst>
            </p:cNvPr>
            <p:cNvSpPr txBox="1"/>
            <p:nvPr/>
          </p:nvSpPr>
          <p:spPr>
            <a:xfrm>
              <a:off x="3768127" y="2244895"/>
              <a:ext cx="3000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76" name="Diamond 75">
              <a:extLst>
                <a:ext uri="{FF2B5EF4-FFF2-40B4-BE49-F238E27FC236}">
                  <a16:creationId xmlns:a16="http://schemas.microsoft.com/office/drawing/2014/main" id="{47C26A96-CA4A-82ED-4FC8-30D577AD2E96}"/>
                </a:ext>
              </a:extLst>
            </p:cNvPr>
            <p:cNvSpPr/>
            <p:nvPr/>
          </p:nvSpPr>
          <p:spPr>
            <a:xfrm>
              <a:off x="1988672" y="3651163"/>
              <a:ext cx="1803697" cy="843502"/>
            </a:xfrm>
            <a:prstGeom prst="diamond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892BA1B-DAB3-EAB8-99C0-2A14ADBA6A74}"/>
                </a:ext>
              </a:extLst>
            </p:cNvPr>
            <p:cNvSpPr txBox="1"/>
            <p:nvPr/>
          </p:nvSpPr>
          <p:spPr>
            <a:xfrm>
              <a:off x="2861226" y="1043434"/>
              <a:ext cx="3449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A8ED308-14B5-7E6C-563B-3F38FF6B8D23}"/>
                </a:ext>
              </a:extLst>
            </p:cNvPr>
            <p:cNvSpPr txBox="1"/>
            <p:nvPr/>
          </p:nvSpPr>
          <p:spPr>
            <a:xfrm>
              <a:off x="2852322" y="2913004"/>
              <a:ext cx="3449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837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3938</TotalTime>
  <Words>121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Graff</dc:creator>
  <cp:lastModifiedBy>Anna Graff</cp:lastModifiedBy>
  <cp:revision>46</cp:revision>
  <dcterms:created xsi:type="dcterms:W3CDTF">2023-12-21T12:02:34Z</dcterms:created>
  <dcterms:modified xsi:type="dcterms:W3CDTF">2024-11-01T15:20:29Z</dcterms:modified>
</cp:coreProperties>
</file>