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25999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/>
    <p:restoredTop sz="94833"/>
  </p:normalViewPr>
  <p:slideViewPr>
    <p:cSldViewPr snapToGrid="0">
      <p:cViewPr>
        <p:scale>
          <a:sx n="71" d="100"/>
          <a:sy n="71" d="100"/>
        </p:scale>
        <p:origin x="8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72842"/>
            <a:ext cx="1070999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726842"/>
            <a:ext cx="944999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79142"/>
            <a:ext cx="2716872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79142"/>
            <a:ext cx="7993117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8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243638"/>
            <a:ext cx="108674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022610"/>
            <a:ext cx="108674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95710"/>
            <a:ext cx="535499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95710"/>
            <a:ext cx="535499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79144"/>
            <a:ext cx="10867490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06137"/>
            <a:ext cx="53303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287331"/>
            <a:ext cx="533038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06137"/>
            <a:ext cx="535663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287331"/>
            <a:ext cx="5356636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95769"/>
            <a:ext cx="637874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95769"/>
            <a:ext cx="637874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79144"/>
            <a:ext cx="108674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95710"/>
            <a:ext cx="108674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341240"/>
            <a:ext cx="42524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28E7D1B-D666-741D-A647-712B5F377997}"/>
              </a:ext>
            </a:extLst>
          </p:cNvPr>
          <p:cNvSpPr txBox="1"/>
          <p:nvPr/>
        </p:nvSpPr>
        <p:spPr>
          <a:xfrm>
            <a:off x="73746" y="6452214"/>
            <a:ext cx="1668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  <a:cs typeface="Times New Roman" panose="02020603050405020304" pitchFamily="18" charset="0"/>
              </a:rPr>
              <a:t>logical datasets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AD7DE6-50D6-0532-5A81-C0B119014A56}"/>
              </a:ext>
            </a:extLst>
          </p:cNvPr>
          <p:cNvSpPr txBox="1"/>
          <p:nvPr/>
        </p:nvSpPr>
        <p:spPr>
          <a:xfrm>
            <a:off x="520153" y="1746050"/>
            <a:ext cx="7760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  <a:cs typeface="Times New Roman" panose="02020603050405020304" pitchFamily="18" charset="0"/>
              </a:rPr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C47A2-2768-DDD6-D587-D61554521D34}"/>
              </a:ext>
            </a:extLst>
          </p:cNvPr>
          <p:cNvSpPr txBox="1"/>
          <p:nvPr/>
        </p:nvSpPr>
        <p:spPr>
          <a:xfrm>
            <a:off x="130717" y="4099132"/>
            <a:ext cx="15608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  <a:cs typeface="Times New Roman" panose="02020603050405020304" pitchFamily="18" charset="0"/>
              </a:rPr>
              <a:t>curation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494ED71-CDD5-FA06-E824-8E0ECE072173}"/>
              </a:ext>
            </a:extLst>
          </p:cNvPr>
          <p:cNvGrpSpPr/>
          <p:nvPr/>
        </p:nvGrpSpPr>
        <p:grpSpPr>
          <a:xfrm>
            <a:off x="1983943" y="479779"/>
            <a:ext cx="3496782" cy="6736984"/>
            <a:chOff x="3498453" y="1349367"/>
            <a:chExt cx="3496781" cy="67369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79A3D5-B85A-6F28-C5CF-2F0AC07C6758}"/>
                </a:ext>
              </a:extLst>
            </p:cNvPr>
            <p:cNvGrpSpPr/>
            <p:nvPr/>
          </p:nvGrpSpPr>
          <p:grpSpPr>
            <a:xfrm>
              <a:off x="3498453" y="1349367"/>
              <a:ext cx="2516055" cy="6736984"/>
              <a:chOff x="616396" y="1321224"/>
              <a:chExt cx="2516055" cy="673698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151CCB-008E-B389-5D64-F7BA911586DC}"/>
                  </a:ext>
                </a:extLst>
              </p:cNvPr>
              <p:cNvGrpSpPr/>
              <p:nvPr/>
            </p:nvGrpSpPr>
            <p:grpSpPr>
              <a:xfrm>
                <a:off x="616396" y="1321224"/>
                <a:ext cx="2488386" cy="6736984"/>
                <a:chOff x="551541" y="1188121"/>
                <a:chExt cx="2488386" cy="673698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1F53FCD-8E25-90CF-1842-D03EBD0784DE}"/>
                    </a:ext>
                  </a:extLst>
                </p:cNvPr>
                <p:cNvGrpSpPr/>
                <p:nvPr/>
              </p:nvGrpSpPr>
              <p:grpSpPr>
                <a:xfrm>
                  <a:off x="551541" y="3581335"/>
                  <a:ext cx="2488386" cy="4343770"/>
                  <a:chOff x="1156625" y="5898774"/>
                  <a:chExt cx="2488386" cy="4343770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4B018D0-7368-6235-2928-3FF5BAD2C825}"/>
                      </a:ext>
                    </a:extLst>
                  </p:cNvPr>
                  <p:cNvSpPr/>
                  <p:nvPr/>
                </p:nvSpPr>
                <p:spPr>
                  <a:xfrm>
                    <a:off x="1185713" y="9043178"/>
                    <a:ext cx="2459298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AB2832F-53C4-88D2-8E40-F06D1420991E}"/>
                      </a:ext>
                    </a:extLst>
                  </p:cNvPr>
                  <p:cNvGrpSpPr/>
                  <p:nvPr/>
                </p:nvGrpSpPr>
                <p:grpSpPr>
                  <a:xfrm>
                    <a:off x="1156625" y="5898774"/>
                    <a:ext cx="1913137" cy="3989407"/>
                    <a:chOff x="452991" y="3422268"/>
                    <a:chExt cx="1913137" cy="3989407"/>
                  </a:xfrm>
                </p:grpSpPr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90C50F9-A65D-B128-918A-D183C19C7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4477" y="6950010"/>
                      <a:ext cx="1351651" cy="461665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GBInd logical: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203 features</a:t>
                      </a:r>
                    </a:p>
                  </p:txBody>
                </p:sp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B7DDF852-4CC6-251C-A1DD-B7351D524C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991" y="3422268"/>
                      <a:ext cx="7825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95 retentions</a:t>
                      </a:r>
                    </a:p>
                  </p:txBody>
                </p:sp>
              </p:grp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565C507-C649-AEE5-6728-8A53ECD2445B}"/>
                    </a:ext>
                  </a:extLst>
                </p:cNvPr>
                <p:cNvSpPr txBox="1"/>
                <p:nvPr/>
              </p:nvSpPr>
              <p:spPr>
                <a:xfrm>
                  <a:off x="1599628" y="1188121"/>
                  <a:ext cx="569387" cy="5541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1" b="1" dirty="0">
                      <a:latin typeface="Helvetica" pitchFamily="2" charset="0"/>
                      <a:cs typeface="Times New Roman" panose="02020603050405020304" pitchFamily="18" charset="0"/>
                    </a:rPr>
                    <a:t>A.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710253F-1481-BC7F-6BF1-7822EB855CFA}"/>
                  </a:ext>
                </a:extLst>
              </p:cNvPr>
              <p:cNvGrpSpPr/>
              <p:nvPr/>
            </p:nvGrpSpPr>
            <p:grpSpPr>
              <a:xfrm>
                <a:off x="673325" y="2039825"/>
                <a:ext cx="2459126" cy="1472829"/>
                <a:chOff x="673325" y="2039825"/>
                <a:chExt cx="2459126" cy="147282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EFB3657-AEB4-9D97-EE97-249EE5727A2C}"/>
                    </a:ext>
                  </a:extLst>
                </p:cNvPr>
                <p:cNvSpPr/>
                <p:nvPr/>
              </p:nvSpPr>
              <p:spPr>
                <a:xfrm>
                  <a:off x="673325" y="2039825"/>
                  <a:ext cx="2459126" cy="147282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Helvetica" pitchFamily="2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00D0DBD-5773-8C30-7691-C72D3AD63CF2}"/>
                    </a:ext>
                  </a:extLst>
                </p:cNvPr>
                <p:cNvSpPr txBox="1"/>
                <p:nvPr/>
              </p:nvSpPr>
              <p:spPr>
                <a:xfrm>
                  <a:off x="1414771" y="2993550"/>
                  <a:ext cx="10374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Helvetica" pitchFamily="2" charset="0"/>
                      <a:cs typeface="Times New Roman" panose="02020603050405020304" pitchFamily="18" charset="0"/>
                    </a:rPr>
                    <a:t>195 features</a:t>
                  </a:r>
                </a:p>
              </p:txBody>
            </p: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F9B84F42-3D48-FC82-28DD-E6793511B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09267" y="2180737"/>
                  <a:ext cx="787241" cy="78724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FACBF2-FC08-D420-3E55-5FB198343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989" y="3532191"/>
              <a:ext cx="562778" cy="335479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7CA89A-09C4-E592-700B-BEBD21DEF9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2767" y="3532191"/>
              <a:ext cx="830527" cy="690179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397867-580B-7638-955C-CBC5242C2B92}"/>
                </a:ext>
              </a:extLst>
            </p:cNvPr>
            <p:cNvSpPr txBox="1"/>
            <p:nvPr/>
          </p:nvSpPr>
          <p:spPr>
            <a:xfrm>
              <a:off x="4735765" y="3731441"/>
              <a:ext cx="8034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100 removals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2162ED9-DD60-F566-2AB9-5E10756AA532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5148374" y="4222369"/>
              <a:ext cx="905578" cy="1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DC3532-B2B3-5FF4-26B2-1750FCA1BAF5}"/>
                </a:ext>
              </a:extLst>
            </p:cNvPr>
            <p:cNvSpPr txBox="1"/>
            <p:nvPr/>
          </p:nvSpPr>
          <p:spPr>
            <a:xfrm>
              <a:off x="6053951" y="4053092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 omissions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w/o replacement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6203AE4-2DEA-BEDE-4D02-F553C602C6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0307" y="4219749"/>
              <a:ext cx="1032" cy="265631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65F299-B16E-410C-C36C-6FD1697E99AD}"/>
                </a:ext>
              </a:extLst>
            </p:cNvPr>
            <p:cNvSpPr txBox="1"/>
            <p:nvPr/>
          </p:nvSpPr>
          <p:spPr>
            <a:xfrm>
              <a:off x="3912782" y="5496428"/>
              <a:ext cx="862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6 new features</a:t>
              </a:r>
              <a:b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derived from 1</a:t>
              </a:r>
              <a:b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input feature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41588A-79D7-9CAD-9525-2D155534F1CD}"/>
                </a:ext>
              </a:extLst>
            </p:cNvPr>
            <p:cNvSpPr txBox="1"/>
            <p:nvPr/>
          </p:nvSpPr>
          <p:spPr>
            <a:xfrm>
              <a:off x="4666512" y="4495533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96 omissions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with replacement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0B672B-5DD1-34E6-0C95-8EA06CE8E280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4224299" y="4834087"/>
              <a:ext cx="924076" cy="2052898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10E4726-4883-0CEF-5614-CADC1CC0EDBE}"/>
                </a:ext>
              </a:extLst>
            </p:cNvPr>
            <p:cNvCxnSpPr>
              <a:cxnSpLocks/>
              <a:stCxn id="100" idx="0"/>
              <a:endCxn id="52" idx="2"/>
            </p:cNvCxnSpPr>
            <p:nvPr/>
          </p:nvCxnSpPr>
          <p:spPr>
            <a:xfrm flipH="1" flipV="1">
              <a:off x="5148375" y="4834087"/>
              <a:ext cx="282256" cy="25011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DD14988-71E3-374E-3FE6-03AFF4D337E8}"/>
                </a:ext>
              </a:extLst>
            </p:cNvPr>
            <p:cNvSpPr txBox="1"/>
            <p:nvPr/>
          </p:nvSpPr>
          <p:spPr>
            <a:xfrm>
              <a:off x="4941554" y="5084201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102 new features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derived from &gt;1</a:t>
              </a:r>
              <a:b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</a:br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input features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8B794C0-B4E8-6497-3700-262BD7600D2E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757191" y="5515659"/>
              <a:ext cx="665809" cy="1371326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021B39E-CF1A-7023-E985-48093D373870}"/>
                </a:ext>
              </a:extLst>
            </p:cNvPr>
            <p:cNvSpPr txBox="1"/>
            <p:nvPr/>
          </p:nvSpPr>
          <p:spPr>
            <a:xfrm>
              <a:off x="4493645" y="6049944"/>
              <a:ext cx="64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54 meta-variables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E69793B-7134-8ECB-31DA-88B26BBED6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3000" y="5478275"/>
              <a:ext cx="7631" cy="1406739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prstDash val="dash"/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94DC86E-8516-759A-D354-180C1F074A63}"/>
                </a:ext>
              </a:extLst>
            </p:cNvPr>
            <p:cNvSpPr txBox="1"/>
            <p:nvPr/>
          </p:nvSpPr>
          <p:spPr>
            <a:xfrm>
              <a:off x="5356632" y="5800356"/>
              <a:ext cx="741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48 input features, conditioned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37197C0-D07E-9EBC-DB29-444B94408392}"/>
              </a:ext>
            </a:extLst>
          </p:cNvPr>
          <p:cNvGrpSpPr/>
          <p:nvPr/>
        </p:nvGrpSpPr>
        <p:grpSpPr>
          <a:xfrm>
            <a:off x="5797858" y="479780"/>
            <a:ext cx="6475675" cy="6736983"/>
            <a:chOff x="5168661" y="1916763"/>
            <a:chExt cx="6475673" cy="6736984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36BB4A6B-651F-9E5A-24BB-E4CDD3C39308}"/>
                </a:ext>
              </a:extLst>
            </p:cNvPr>
            <p:cNvGrpSpPr/>
            <p:nvPr/>
          </p:nvGrpSpPr>
          <p:grpSpPr>
            <a:xfrm>
              <a:off x="5168661" y="1916763"/>
              <a:ext cx="6475673" cy="6736984"/>
              <a:chOff x="5356209" y="1912353"/>
              <a:chExt cx="6475673" cy="673698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CACA5EFA-88F2-7FF1-039C-58341190A5D7}"/>
                  </a:ext>
                </a:extLst>
              </p:cNvPr>
              <p:cNvGrpSpPr/>
              <p:nvPr/>
            </p:nvGrpSpPr>
            <p:grpSpPr>
              <a:xfrm>
                <a:off x="5356209" y="1912353"/>
                <a:ext cx="6446917" cy="6736984"/>
                <a:chOff x="629300" y="1410783"/>
                <a:chExt cx="6446917" cy="6736984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8D7EA096-3A94-7117-5C1C-3EC3C8A4426E}"/>
                    </a:ext>
                  </a:extLst>
                </p:cNvPr>
                <p:cNvGrpSpPr/>
                <p:nvPr/>
              </p:nvGrpSpPr>
              <p:grpSpPr>
                <a:xfrm>
                  <a:off x="629300" y="1410783"/>
                  <a:ext cx="5175803" cy="6736984"/>
                  <a:chOff x="-2317612" y="1249537"/>
                  <a:chExt cx="5175803" cy="6736984"/>
                </a:xfrm>
              </p:grpSpPr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A630E707-406E-C25E-5EA0-3FD30243B0D4}"/>
                      </a:ext>
                    </a:extLst>
                  </p:cNvPr>
                  <p:cNvGrpSpPr/>
                  <p:nvPr/>
                </p:nvGrpSpPr>
                <p:grpSpPr>
                  <a:xfrm>
                    <a:off x="-2317612" y="3475383"/>
                    <a:ext cx="5175803" cy="4511138"/>
                    <a:chOff x="-1712528" y="5792822"/>
                    <a:chExt cx="5175803" cy="4511138"/>
                  </a:xfrm>
                </p:grpSpPr>
                <p:sp>
                  <p:nvSpPr>
                    <p:cNvPr id="228" name="Rectangle 227">
                      <a:extLst>
                        <a:ext uri="{FF2B5EF4-FFF2-40B4-BE49-F238E27FC236}">
                          <a16:creationId xmlns:a16="http://schemas.microsoft.com/office/drawing/2014/main" id="{C394A4A1-BE70-4BEE-7835-34D474D0A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656784" y="9098029"/>
                      <a:ext cx="5120059" cy="1205931"/>
                    </a:xfrm>
                    <a:prstGeom prst="rect">
                      <a:avLst/>
                    </a:prstGeom>
                    <a:solidFill>
                      <a:schemeClr val="accent5">
                        <a:alpha val="48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Helvetica" pitchFamily="2" charset="0"/>
                      </a:endParaRPr>
                    </a:p>
                  </p:txBody>
                </p:sp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id="{E9C78C5F-AB44-F644-892B-810020044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712528" y="5792822"/>
                      <a:ext cx="3399180" cy="4167370"/>
                      <a:chOff x="-2416162" y="3316316"/>
                      <a:chExt cx="3399180" cy="4167370"/>
                    </a:xfrm>
                  </p:grpSpPr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A98E8A78-56ED-94EB-66E7-81E98E7927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599018" y="7022021"/>
                        <a:ext cx="1582036" cy="46166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349 features</a:t>
                        </a:r>
                      </a:p>
                    </p:txBody>
                  </p:sp>
                  <p:sp>
                    <p:nvSpPr>
                      <p:cNvPr id="231" name="TextBox 230">
                        <a:extLst>
                          <a:ext uri="{FF2B5EF4-FFF2-40B4-BE49-F238E27FC236}">
                            <a16:creationId xmlns:a16="http://schemas.microsoft.com/office/drawing/2014/main" id="{5D3DA0AA-6737-81DC-89FF-07F4FD537E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416162" y="3316316"/>
                        <a:ext cx="106471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102 retentions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(15 + 52 + 17 + 18)</a:t>
                        </a:r>
                      </a:p>
                    </p:txBody>
                  </p:sp>
                </p:grpSp>
              </p:grp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E10F2116-CFB3-5954-F353-72A281169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3967" y="1249537"/>
                    <a:ext cx="569387" cy="5541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001" b="1" dirty="0">
                        <a:latin typeface="Helvetica" pitchFamily="2" charset="0"/>
                        <a:cs typeface="Times New Roman" panose="02020603050405020304" pitchFamily="18" charset="0"/>
                      </a:rPr>
                      <a:t>B.</a:t>
                    </a:r>
                  </a:p>
                </p:txBody>
              </p:sp>
            </p:grp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474FAE8C-D3F5-E52B-9A74-A06AFC8F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9511" y="3619861"/>
                  <a:ext cx="591920" cy="3321975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305E4BD1-B966-9F06-4AAC-8BE677811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11431" y="3619860"/>
                  <a:ext cx="635000" cy="411799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bevel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DF1AA24-2593-3986-F48E-41221929AA0D}"/>
                    </a:ext>
                  </a:extLst>
                </p:cNvPr>
                <p:cNvSpPr txBox="1"/>
                <p:nvPr/>
              </p:nvSpPr>
              <p:spPr>
                <a:xfrm>
                  <a:off x="2125228" y="3630266"/>
                  <a:ext cx="1190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736 removals</a:t>
                  </a:r>
                  <a:br>
                    <a:rPr lang="en-US" sz="800" dirty="0">
                      <a:solidFill>
                        <a:schemeClr val="bg2">
                          <a:lumMod val="50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800" dirty="0">
                      <a:solidFill>
                        <a:schemeClr val="bg2">
                          <a:lumMod val="50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(177 + 493 + 43 + 23)</a:t>
                  </a:r>
                </a:p>
              </p:txBody>
            </p:sp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94C343D4-8664-E24E-ADAB-F5C72E68749D}"/>
                    </a:ext>
                  </a:extLst>
                </p:cNvPr>
                <p:cNvCxnSpPr>
                  <a:cxnSpLocks/>
                  <a:endCxn id="256" idx="3"/>
                </p:cNvCxnSpPr>
                <p:nvPr/>
              </p:nvCxnSpPr>
              <p:spPr>
                <a:xfrm flipH="1">
                  <a:off x="5820681" y="3876392"/>
                  <a:ext cx="144827" cy="155268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D62A3439-5155-CFAE-74A8-99549B2ED8FD}"/>
                    </a:ext>
                  </a:extLst>
                </p:cNvPr>
                <p:cNvSpPr txBox="1"/>
                <p:nvPr/>
              </p:nvSpPr>
              <p:spPr>
                <a:xfrm>
                  <a:off x="6011503" y="4400984"/>
                  <a:ext cx="10647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282 omissions </a:t>
                  </a:r>
                </a:p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w/o replacement</a:t>
                  </a:r>
                </a:p>
                <a:p>
                  <a:pPr algn="ctr"/>
                  <a:r>
                    <a:rPr lang="en-US" sz="800" dirty="0">
                      <a:solidFill>
                        <a:schemeClr val="bg2">
                          <a:lumMod val="50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(46 + 209 + 26 + 1)</a:t>
                  </a:r>
                </a:p>
              </p:txBody>
            </p:sp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860AFD1F-4478-1CFA-B0A3-7AFD20F9C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6463" y="4592064"/>
                  <a:ext cx="0" cy="245682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3149C09-C268-5D9F-7B60-50A5CE45DE00}"/>
                    </a:ext>
                  </a:extLst>
                </p:cNvPr>
                <p:cNvSpPr txBox="1"/>
                <p:nvPr/>
              </p:nvSpPr>
              <p:spPr>
                <a:xfrm>
                  <a:off x="1437397" y="5923950"/>
                  <a:ext cx="92044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73 new features</a:t>
                  </a:r>
                  <a:b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derived from 1</a:t>
                  </a:r>
                  <a:b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input feature</a:t>
                  </a:r>
                </a:p>
                <a:p>
                  <a:pPr algn="ctr"/>
                  <a:r>
                    <a:rPr lang="en-US" sz="800" dirty="0">
                      <a:solidFill>
                        <a:schemeClr val="bg2">
                          <a:lumMod val="50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(65 + 8 + 0 + 0)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26593B64-62B9-78E0-961F-68854E87D1C5}"/>
                    </a:ext>
                  </a:extLst>
                </p:cNvPr>
                <p:cNvSpPr txBox="1"/>
                <p:nvPr/>
              </p:nvSpPr>
              <p:spPr>
                <a:xfrm>
                  <a:off x="1800958" y="4812181"/>
                  <a:ext cx="11224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200 omissions </a:t>
                  </a:r>
                </a:p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with replacement</a:t>
                  </a:r>
                </a:p>
                <a:p>
                  <a:pPr algn="ctr"/>
                  <a:r>
                    <a:rPr lang="en-US" sz="800" dirty="0">
                      <a:solidFill>
                        <a:schemeClr val="bg2">
                          <a:lumMod val="50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(109 + 57 + 12 + 22)</a:t>
                  </a:r>
                </a:p>
              </p:txBody>
            </p:sp>
            <p:cxnSp>
              <p:nvCxnSpPr>
                <p:cNvPr id="203" name="Straight Arrow Connector 202">
                  <a:extLst>
                    <a:ext uri="{FF2B5EF4-FFF2-40B4-BE49-F238E27FC236}">
                      <a16:creationId xmlns:a16="http://schemas.microsoft.com/office/drawing/2014/main" id="{C6BED275-0B23-1841-6479-9591AA2311C3}"/>
                    </a:ext>
                  </a:extLst>
                </p:cNvPr>
                <p:cNvCxnSpPr>
                  <a:cxnSpLocks/>
                  <a:stCxn id="207" idx="1"/>
                  <a:endCxn id="202" idx="2"/>
                </p:cNvCxnSpPr>
                <p:nvPr/>
              </p:nvCxnSpPr>
              <p:spPr>
                <a:xfrm flipH="1">
                  <a:off x="2362169" y="5273755"/>
                  <a:ext cx="1446861" cy="91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dash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>
                  <a:extLst>
                    <a:ext uri="{FF2B5EF4-FFF2-40B4-BE49-F238E27FC236}">
                      <a16:creationId xmlns:a16="http://schemas.microsoft.com/office/drawing/2014/main" id="{33D06CCE-54B3-E677-FD26-4526C6555AD5}"/>
                    </a:ext>
                  </a:extLst>
                </p:cNvPr>
                <p:cNvCxnSpPr>
                  <a:cxnSpLocks/>
                  <a:endCxn id="202" idx="2"/>
                </p:cNvCxnSpPr>
                <p:nvPr/>
              </p:nvCxnSpPr>
              <p:spPr>
                <a:xfrm flipV="1">
                  <a:off x="2362169" y="5273846"/>
                  <a:ext cx="0" cy="1663328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dash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C4369EB-5DFE-C904-C74C-C643C5E166F7}"/>
                    </a:ext>
                  </a:extLst>
                </p:cNvPr>
                <p:cNvSpPr txBox="1"/>
                <p:nvPr/>
              </p:nvSpPr>
              <p:spPr>
                <a:xfrm>
                  <a:off x="3809030" y="5042922"/>
                  <a:ext cx="9781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174 new features</a:t>
                  </a:r>
                </a:p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derived from &gt;1</a:t>
                  </a:r>
                  <a:b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input features</a:t>
                  </a:r>
                </a:p>
              </p:txBody>
            </p:sp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7325A81F-B007-8AB4-6368-4215A3EC85C1}"/>
                    </a:ext>
                  </a:extLst>
                </p:cNvPr>
                <p:cNvCxnSpPr>
                  <a:cxnSpLocks/>
                  <a:endCxn id="207" idx="2"/>
                </p:cNvCxnSpPr>
                <p:nvPr/>
              </p:nvCxnSpPr>
              <p:spPr>
                <a:xfrm flipV="1">
                  <a:off x="3570113" y="5504587"/>
                  <a:ext cx="727994" cy="1441844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dash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2A2416E7-A5F9-A098-8078-917B1741C6F6}"/>
                    </a:ext>
                  </a:extLst>
                </p:cNvPr>
                <p:cNvSpPr txBox="1"/>
                <p:nvPr/>
              </p:nvSpPr>
              <p:spPr>
                <a:xfrm>
                  <a:off x="2522446" y="5909682"/>
                  <a:ext cx="14300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52 combined features</a:t>
                  </a:r>
                  <a:b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800" dirty="0">
                      <a:solidFill>
                        <a:schemeClr val="bg2">
                          <a:lumMod val="50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(6 [W] + 6 [A] + 15 [W, A] +</a:t>
                  </a:r>
                  <a:br>
                    <a:rPr lang="en-US" sz="800" dirty="0">
                      <a:solidFill>
                        <a:schemeClr val="bg2">
                          <a:lumMod val="50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800" dirty="0">
                      <a:solidFill>
                        <a:schemeClr val="bg2">
                          <a:lumMod val="50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6 [W, L] + 19 [W, P])</a:t>
                  </a:r>
                </a:p>
              </p:txBody>
            </p:sp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7FBF3897-12C6-DAEF-7D3A-5D4008E0D81F}"/>
                    </a:ext>
                  </a:extLst>
                </p:cNvPr>
                <p:cNvCxnSpPr>
                  <a:cxnSpLocks/>
                  <a:endCxn id="207" idx="2"/>
                </p:cNvCxnSpPr>
                <p:nvPr/>
              </p:nvCxnSpPr>
              <p:spPr>
                <a:xfrm flipH="1" flipV="1">
                  <a:off x="4298107" y="5504587"/>
                  <a:ext cx="879265" cy="1441844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dash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F8BB8966-B183-642E-2528-55AD2ECA4564}"/>
                    </a:ext>
                  </a:extLst>
                </p:cNvPr>
                <p:cNvSpPr txBox="1"/>
                <p:nvPr/>
              </p:nvSpPr>
              <p:spPr>
                <a:xfrm>
                  <a:off x="4729455" y="5868670"/>
                  <a:ext cx="107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122 input features, conditioned</a:t>
                  </a:r>
                </a:p>
                <a:p>
                  <a:pPr algn="ctr"/>
                  <a:r>
                    <a:rPr lang="en-US" sz="800" dirty="0">
                      <a:solidFill>
                        <a:schemeClr val="bg2">
                          <a:lumMod val="50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(82 + 33 + 3 + 4)</a:t>
                  </a:r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CE97D496-6C7E-A7CC-CBE9-6198EF58259E}"/>
                  </a:ext>
                </a:extLst>
              </p:cNvPr>
              <p:cNvGrpSpPr/>
              <p:nvPr/>
            </p:nvGrpSpPr>
            <p:grpSpPr>
              <a:xfrm>
                <a:off x="5411953" y="2624584"/>
                <a:ext cx="6419929" cy="2469050"/>
                <a:chOff x="5411953" y="2624584"/>
                <a:chExt cx="6419929" cy="2469050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61AE9D4-4A1F-D6E9-9D4F-8EF8C6C26BC4}"/>
                    </a:ext>
                  </a:extLst>
                </p:cNvPr>
                <p:cNvGrpSpPr/>
                <p:nvPr/>
              </p:nvGrpSpPr>
              <p:grpSpPr>
                <a:xfrm>
                  <a:off x="5411953" y="2624584"/>
                  <a:ext cx="5120059" cy="1496847"/>
                  <a:chOff x="5411953" y="2624584"/>
                  <a:chExt cx="5120059" cy="1496847"/>
                </a:xfrm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2DF07A88-D39E-A8E0-8B27-565FE335B8C8}"/>
                      </a:ext>
                    </a:extLst>
                  </p:cNvPr>
                  <p:cNvGrpSpPr/>
                  <p:nvPr/>
                </p:nvGrpSpPr>
                <p:grpSpPr>
                  <a:xfrm>
                    <a:off x="5411953" y="2624584"/>
                    <a:ext cx="5120059" cy="1496847"/>
                    <a:chOff x="5347098" y="2628004"/>
                    <a:chExt cx="5120059" cy="1496847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2E22AE3F-7FB3-4440-5644-EDEE0293E2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7098" y="2628004"/>
                      <a:ext cx="5120059" cy="1496847"/>
                      <a:chOff x="558800" y="6926984"/>
                      <a:chExt cx="5120059" cy="1496847"/>
                    </a:xfrm>
                  </p:grpSpPr>
                  <p:grpSp>
                    <p:nvGrpSpPr>
                      <p:cNvPr id="83" name="Group 82">
                        <a:extLst>
                          <a:ext uri="{FF2B5EF4-FFF2-40B4-BE49-F238E27FC236}">
                            <a16:creationId xmlns:a16="http://schemas.microsoft.com/office/drawing/2014/main" id="{1651CF73-B2CF-B6EB-6019-00E06901BE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8800" y="6926984"/>
                        <a:ext cx="5120059" cy="1496847"/>
                        <a:chOff x="558800" y="6926984"/>
                        <a:chExt cx="5120059" cy="1496847"/>
                      </a:xfrm>
                    </p:grpSpPr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FF60A6CD-6BC9-9C24-CC11-0A96714722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8800" y="6926984"/>
                          <a:ext cx="5120059" cy="1496847"/>
                          <a:chOff x="558800" y="6926984"/>
                          <a:chExt cx="5120059" cy="1496847"/>
                        </a:xfrm>
                      </p:grpSpPr>
                      <p:sp>
                        <p:nvSpPr>
                          <p:cNvPr id="30" name="Rectangle 29">
                            <a:extLst>
                              <a:ext uri="{FF2B5EF4-FFF2-40B4-BE49-F238E27FC236}">
                                <a16:creationId xmlns:a16="http://schemas.microsoft.com/office/drawing/2014/main" id="{08D1BE00-F15F-90B0-B336-7B26129018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8800" y="6926984"/>
                            <a:ext cx="5120059" cy="1496847"/>
                          </a:xfrm>
                          <a:prstGeom prst="rect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  <a:alpha val="48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801" dirty="0">
                              <a:latin typeface="Helvetica" pitchFamily="2" charset="0"/>
                            </a:endParaRPr>
                          </a:p>
                        </p:txBody>
                      </p:sp>
                      <p:pic>
                        <p:nvPicPr>
                          <p:cNvPr id="7" name="Picture 6">
                            <a:extLst>
                              <a:ext uri="{FF2B5EF4-FFF2-40B4-BE49-F238E27FC236}">
                                <a16:creationId xmlns:a16="http://schemas.microsoft.com/office/drawing/2014/main" id="{496EDE96-44BF-B4D7-5772-30360CA34E9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/>
                          <a:srcRect l="23387" t="26842" r="19999" b="14062"/>
                          <a:stretch/>
                        </p:blipFill>
                        <p:spPr>
                          <a:xfrm>
                            <a:off x="3587546" y="7156958"/>
                            <a:ext cx="468808" cy="489368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9" name="Picture 8">
                          <a:extLst>
                            <a:ext uri="{FF2B5EF4-FFF2-40B4-BE49-F238E27FC236}">
                              <a16:creationId xmlns:a16="http://schemas.microsoft.com/office/drawing/2014/main" id="{C16F970A-7271-0868-ECF8-16663F3806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26471" y="7279711"/>
                          <a:ext cx="914481" cy="243862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C125B52-17F4-F9DB-170F-00BF114E20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81788" y="7259046"/>
                        <a:ext cx="1222771" cy="3539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700" b="1" dirty="0">
                            <a:latin typeface="Helvetica" pitchFamily="2" charset="0"/>
                            <a:cs typeface="Arial" panose="020B0604020202020204" pitchFamily="34" charset="0"/>
                          </a:rPr>
                          <a:t>AUTOTYP</a:t>
                        </a:r>
                      </a:p>
                    </p:txBody>
                  </p:sp>
                </p:grpSp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CD0E3F5F-2BF6-20A3-892F-DABC064E8D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7011" y="3472629"/>
                      <a:ext cx="26212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838 features</a:t>
                      </a:r>
                      <a:br>
                        <a:rPr lang="en-US" sz="1200" dirty="0">
                          <a:latin typeface="Helvetica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(192 [W] + 545 [A] + 60 [L] + 41 [P])</a:t>
                      </a:r>
                    </a:p>
                  </p:txBody>
                </p:sp>
              </p:grpSp>
              <p:pic>
                <p:nvPicPr>
                  <p:cNvPr id="242" name="Picture 241">
                    <a:extLst>
                      <a:ext uri="{FF2B5EF4-FFF2-40B4-BE49-F238E27FC236}">
                        <a16:creationId xmlns:a16="http://schemas.microsoft.com/office/drawing/2014/main" id="{0192DE10-7916-9996-A452-E6EC65C163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b="60666"/>
                  <a:stretch/>
                </p:blipFill>
                <p:spPr>
                  <a:xfrm>
                    <a:off x="5616283" y="2988019"/>
                    <a:ext cx="1103114" cy="2892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E250E638-99CF-8D2F-7893-E3043F90C150}"/>
                    </a:ext>
                  </a:extLst>
                </p:cNvPr>
                <p:cNvGrpSpPr/>
                <p:nvPr/>
              </p:nvGrpSpPr>
              <p:grpSpPr>
                <a:xfrm>
                  <a:off x="7037982" y="4076783"/>
                  <a:ext cx="4793900" cy="1016851"/>
                  <a:chOff x="7037982" y="4076783"/>
                  <a:chExt cx="4793900" cy="1016851"/>
                </a:xfrm>
              </p:grpSpPr>
              <p:cxnSp>
                <p:nvCxnSpPr>
                  <p:cNvPr id="254" name="Straight Arrow Connector 253">
                    <a:extLst>
                      <a:ext uri="{FF2B5EF4-FFF2-40B4-BE49-F238E27FC236}">
                        <a16:creationId xmlns:a16="http://schemas.microsoft.com/office/drawing/2014/main" id="{095C5115-A262-0BAC-E275-045E6AAA3B5F}"/>
                      </a:ext>
                    </a:extLst>
                  </p:cNvPr>
                  <p:cNvCxnSpPr>
                    <a:cxnSpLocks/>
                    <a:stCxn id="256" idx="1"/>
                  </p:cNvCxnSpPr>
                  <p:nvPr/>
                </p:nvCxnSpPr>
                <p:spPr>
                  <a:xfrm flipH="1">
                    <a:off x="7073340" y="4533230"/>
                    <a:ext cx="2467244" cy="0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4E74455-B03D-FC56-9147-95CA05E4E726}"/>
                      </a:ext>
                    </a:extLst>
                  </p:cNvPr>
                  <p:cNvSpPr txBox="1"/>
                  <p:nvPr/>
                </p:nvSpPr>
                <p:spPr>
                  <a:xfrm>
                    <a:off x="9540584" y="4302397"/>
                    <a:ext cx="10070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254 automated</a:t>
                    </a:r>
                  </a:p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removals</a:t>
                    </a:r>
                    <a:b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(22 + 227 + 5 + 0)</a:t>
                    </a:r>
                  </a:p>
                </p:txBody>
              </p:sp>
              <p:cxnSp>
                <p:nvCxnSpPr>
                  <p:cNvPr id="261" name="Straight Arrow Connector 260">
                    <a:extLst>
                      <a:ext uri="{FF2B5EF4-FFF2-40B4-BE49-F238E27FC236}">
                        <a16:creationId xmlns:a16="http://schemas.microsoft.com/office/drawing/2014/main" id="{DF17782D-F190-2A35-A740-0B9D783D4153}"/>
                      </a:ext>
                    </a:extLst>
                  </p:cNvPr>
                  <p:cNvCxnSpPr>
                    <a:cxnSpLocks/>
                    <a:endCxn id="256" idx="3"/>
                  </p:cNvCxnSpPr>
                  <p:nvPr/>
                </p:nvCxnSpPr>
                <p:spPr>
                  <a:xfrm flipH="1" flipV="1">
                    <a:off x="10547592" y="4533230"/>
                    <a:ext cx="144825" cy="147460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F29EF56F-93EE-7041-0118-B19F792317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0090" y="4076783"/>
                    <a:ext cx="9813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79 features with</a:t>
                    </a:r>
                  </a:p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 &lt; 100 languages</a:t>
                    </a:r>
                    <a:b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(17 + 62 + 0 + 0)</a:t>
                    </a:r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60601C69-6327-06BB-14C5-B7C0E3551B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6635" y="4476753"/>
                    <a:ext cx="113524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175 features </a:t>
                    </a:r>
                  </a:p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insufficiently variable</a:t>
                    </a:r>
                    <a:b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(5 + 165 + 5 + 0)</a:t>
                    </a:r>
                  </a:p>
                </p:txBody>
              </p:sp>
              <p:cxnSp>
                <p:nvCxnSpPr>
                  <p:cNvPr id="266" name="Straight Arrow Connector 265">
                    <a:extLst>
                      <a:ext uri="{FF2B5EF4-FFF2-40B4-BE49-F238E27FC236}">
                        <a16:creationId xmlns:a16="http://schemas.microsoft.com/office/drawing/2014/main" id="{2F205893-1717-04D2-B621-2A99C9ED91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73340" y="4532732"/>
                    <a:ext cx="0" cy="560902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bevel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470FEFBC-2B6E-8B93-86A1-F8C8A4A1C06D}"/>
                      </a:ext>
                    </a:extLst>
                  </p:cNvPr>
                  <p:cNvSpPr txBox="1"/>
                  <p:nvPr/>
                </p:nvSpPr>
                <p:spPr>
                  <a:xfrm>
                    <a:off x="7037982" y="4635450"/>
                    <a:ext cx="13147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482 manual removals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(155 + 266 + 38 + 23)</a:t>
                    </a:r>
                  </a:p>
                </p:txBody>
              </p:sp>
            </p:grpSp>
          </p:grpSp>
        </p:grp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DF2B0D35-CD60-1FB9-1CA5-F3945156B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9453" y="5098044"/>
              <a:ext cx="3615415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927493-476F-B01E-D9ED-524ABF11A3A7}"/>
              </a:ext>
            </a:extLst>
          </p:cNvPr>
          <p:cNvSpPr txBox="1"/>
          <p:nvPr/>
        </p:nvSpPr>
        <p:spPr>
          <a:xfrm>
            <a:off x="73743" y="7994381"/>
            <a:ext cx="1668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  <a:cs typeface="Times New Roman" panose="02020603050405020304" pitchFamily="18" charset="0"/>
              </a:rPr>
              <a:t>data access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94CE05-0FDB-5F57-D5C0-119BE5214251}"/>
              </a:ext>
            </a:extLst>
          </p:cNvPr>
          <p:cNvCxnSpPr>
            <a:cxnSpLocks/>
          </p:cNvCxnSpPr>
          <p:nvPr/>
        </p:nvCxnSpPr>
        <p:spPr>
          <a:xfrm flipV="1">
            <a:off x="2541899" y="7250783"/>
            <a:ext cx="0" cy="685256"/>
          </a:xfrm>
          <a:prstGeom prst="straightConnector1">
            <a:avLst/>
          </a:prstGeom>
          <a:ln w="12700" cap="flat">
            <a:solidFill>
              <a:schemeClr val="accent5"/>
            </a:solidFill>
            <a:prstDash val="solid"/>
            <a:bevel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E2E6EC-1D7A-87BB-D512-34BF46FE5952}"/>
              </a:ext>
            </a:extLst>
          </p:cNvPr>
          <p:cNvSpPr txBox="1"/>
          <p:nvPr/>
        </p:nvSpPr>
        <p:spPr>
          <a:xfrm>
            <a:off x="3625895" y="8017465"/>
            <a:ext cx="585417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CLDF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DD4FD-4908-0911-9B1A-751763C9B056}"/>
              </a:ext>
            </a:extLst>
          </p:cNvPr>
          <p:cNvSpPr txBox="1"/>
          <p:nvPr/>
        </p:nvSpPr>
        <p:spPr>
          <a:xfrm>
            <a:off x="1963054" y="8017465"/>
            <a:ext cx="1157689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Helvetica" pitchFamily="2" charset="0"/>
              </a:rPr>
              <a:t>logicalGBI.csv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7C1C0-EBDC-F9E5-7968-A1547BBCB8AA}"/>
              </a:ext>
            </a:extLst>
          </p:cNvPr>
          <p:cNvSpPr txBox="1"/>
          <p:nvPr/>
        </p:nvSpPr>
        <p:spPr>
          <a:xfrm>
            <a:off x="2498438" y="7329062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data/GBInd/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output/</a:t>
            </a:r>
            <a:r>
              <a:rPr lang="en-US" sz="1200" dirty="0" err="1">
                <a:latin typeface="Helvetica" pitchFamily="2" charset="0"/>
              </a:rPr>
              <a:t>logicalGBI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95D030-B6B4-D112-9713-676BE65C2099}"/>
              </a:ext>
            </a:extLst>
          </p:cNvPr>
          <p:cNvCxnSpPr>
            <a:cxnSpLocks/>
          </p:cNvCxnSpPr>
          <p:nvPr/>
        </p:nvCxnSpPr>
        <p:spPr>
          <a:xfrm flipV="1">
            <a:off x="3901844" y="7250783"/>
            <a:ext cx="0" cy="685256"/>
          </a:xfrm>
          <a:prstGeom prst="straightConnector1">
            <a:avLst/>
          </a:prstGeom>
          <a:ln w="12700" cap="flat" cmpd="tri">
            <a:solidFill>
              <a:schemeClr val="accent5"/>
            </a:solidFill>
            <a:prstDash val="solid"/>
            <a:bevel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4DC800-C9B7-6881-57D1-219D626C34FC}"/>
              </a:ext>
            </a:extLst>
          </p:cNvPr>
          <p:cNvCxnSpPr>
            <a:cxnSpLocks/>
          </p:cNvCxnSpPr>
          <p:nvPr/>
        </p:nvCxnSpPr>
        <p:spPr>
          <a:xfrm flipV="1">
            <a:off x="7636644" y="7250783"/>
            <a:ext cx="0" cy="685256"/>
          </a:xfrm>
          <a:prstGeom prst="straightConnector1">
            <a:avLst/>
          </a:prstGeom>
          <a:ln w="12700" cap="flat">
            <a:solidFill>
              <a:schemeClr val="accent5"/>
            </a:solidFill>
            <a:prstDash val="solid"/>
            <a:bevel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6FDB02-EF76-20EC-7556-798A536ED670}"/>
              </a:ext>
            </a:extLst>
          </p:cNvPr>
          <p:cNvSpPr txBox="1"/>
          <p:nvPr/>
        </p:nvSpPr>
        <p:spPr>
          <a:xfrm>
            <a:off x="8904330" y="8017465"/>
            <a:ext cx="585417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CLDF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EA2E7E-D71B-9646-2629-1B22F596BABD}"/>
              </a:ext>
            </a:extLst>
          </p:cNvPr>
          <p:cNvSpPr txBox="1"/>
          <p:nvPr/>
        </p:nvSpPr>
        <p:spPr>
          <a:xfrm>
            <a:off x="7057799" y="8017465"/>
            <a:ext cx="1114408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Helvetica" pitchFamily="2" charset="0"/>
              </a:rPr>
              <a:t>logicalTLI.csv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187E4A-C1B9-A4A6-97C0-F88BAE9626FA}"/>
              </a:ext>
            </a:extLst>
          </p:cNvPr>
          <p:cNvSpPr txBox="1"/>
          <p:nvPr/>
        </p:nvSpPr>
        <p:spPr>
          <a:xfrm>
            <a:off x="7750236" y="7362579"/>
            <a:ext cx="1336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data/TypLinkInd/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output/</a:t>
            </a:r>
            <a:r>
              <a:rPr lang="en-US" sz="1200" dirty="0" err="1">
                <a:latin typeface="Helvetica" pitchFamily="2" charset="0"/>
              </a:rPr>
              <a:t>logicalTLI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44D140-2250-FE8D-F82B-20B7C6BC75B5}"/>
              </a:ext>
            </a:extLst>
          </p:cNvPr>
          <p:cNvCxnSpPr>
            <a:cxnSpLocks/>
          </p:cNvCxnSpPr>
          <p:nvPr/>
        </p:nvCxnSpPr>
        <p:spPr>
          <a:xfrm flipV="1">
            <a:off x="9180279" y="7250783"/>
            <a:ext cx="0" cy="685256"/>
          </a:xfrm>
          <a:prstGeom prst="straightConnector1">
            <a:avLst/>
          </a:prstGeom>
          <a:ln w="12700" cap="flat" cmpd="tri">
            <a:solidFill>
              <a:schemeClr val="accent5"/>
            </a:solidFill>
            <a:prstDash val="solid"/>
            <a:bevel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2251</TotalTime>
  <Words>296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28</cp:revision>
  <cp:lastPrinted>2024-01-12T11:08:17Z</cp:lastPrinted>
  <dcterms:created xsi:type="dcterms:W3CDTF">2023-12-21T12:02:34Z</dcterms:created>
  <dcterms:modified xsi:type="dcterms:W3CDTF">2024-01-12T12:01:40Z</dcterms:modified>
</cp:coreProperties>
</file>