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8" r:id="rId2"/>
  </p:sldIdLst>
  <p:sldSz cx="15479713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1FF"/>
    <a:srgbClr val="FFA093"/>
    <a:srgbClr val="FF9A8D"/>
    <a:srgbClr val="C07166"/>
    <a:srgbClr val="FFFFFF"/>
    <a:srgbClr val="97C5A9"/>
    <a:srgbClr val="7AA18A"/>
    <a:srgbClr val="A3D3B5"/>
    <a:srgbClr val="88D358"/>
    <a:srgbClr val="80C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8"/>
    <p:restoredTop sz="94833"/>
  </p:normalViewPr>
  <p:slideViewPr>
    <p:cSldViewPr snapToGrid="0">
      <p:cViewPr>
        <p:scale>
          <a:sx n="49" d="100"/>
          <a:sy n="49" d="100"/>
        </p:scale>
        <p:origin x="10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85913" y="1143000"/>
            <a:ext cx="3686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979" y="2121058"/>
            <a:ext cx="13157756" cy="4512122"/>
          </a:xfrm>
        </p:spPr>
        <p:txBody>
          <a:bodyPr anchor="b"/>
          <a:lstStyle>
            <a:lvl1pPr algn="ctr"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6807185"/>
            <a:ext cx="11609785" cy="3129084"/>
          </a:xfrm>
        </p:spPr>
        <p:txBody>
          <a:bodyPr/>
          <a:lstStyle>
            <a:lvl1pPr marL="0" indent="0" algn="ctr">
              <a:buNone/>
              <a:defRPr sz="4063"/>
            </a:lvl1pPr>
            <a:lvl2pPr marL="773994" indent="0" algn="ctr">
              <a:buNone/>
              <a:defRPr sz="3386"/>
            </a:lvl2pPr>
            <a:lvl3pPr marL="1547988" indent="0" algn="ctr">
              <a:buNone/>
              <a:defRPr sz="3047"/>
            </a:lvl3pPr>
            <a:lvl4pPr marL="2321982" indent="0" algn="ctr">
              <a:buNone/>
              <a:defRPr sz="2709"/>
            </a:lvl4pPr>
            <a:lvl5pPr marL="3095976" indent="0" algn="ctr">
              <a:buNone/>
              <a:defRPr sz="2709"/>
            </a:lvl5pPr>
            <a:lvl6pPr marL="3869969" indent="0" algn="ctr">
              <a:buNone/>
              <a:defRPr sz="2709"/>
            </a:lvl6pPr>
            <a:lvl7pPr marL="4643963" indent="0" algn="ctr">
              <a:buNone/>
              <a:defRPr sz="2709"/>
            </a:lvl7pPr>
            <a:lvl8pPr marL="5417957" indent="0" algn="ctr">
              <a:buNone/>
              <a:defRPr sz="2709"/>
            </a:lvl8pPr>
            <a:lvl9pPr marL="6191951" indent="0" algn="ctr">
              <a:buNone/>
              <a:defRPr sz="270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1" y="690018"/>
            <a:ext cx="3337813" cy="109832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1" y="690018"/>
            <a:ext cx="9819943" cy="109832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9" y="3231091"/>
            <a:ext cx="13351252" cy="5391145"/>
          </a:xfrm>
        </p:spPr>
        <p:txBody>
          <a:bodyPr anchor="b"/>
          <a:lstStyle>
            <a:lvl1pPr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9" y="8673238"/>
            <a:ext cx="13351252" cy="2835076"/>
          </a:xfrm>
        </p:spPr>
        <p:txBody>
          <a:bodyPr/>
          <a:lstStyle>
            <a:lvl1pPr marL="0" indent="0">
              <a:buNone/>
              <a:defRPr sz="4063">
                <a:solidFill>
                  <a:schemeClr val="tx1"/>
                </a:solidFill>
              </a:defRPr>
            </a:lvl1pPr>
            <a:lvl2pPr marL="773994" indent="0">
              <a:buNone/>
              <a:defRPr sz="3386">
                <a:solidFill>
                  <a:schemeClr val="tx1">
                    <a:tint val="75000"/>
                  </a:schemeClr>
                </a:solidFill>
              </a:defRPr>
            </a:lvl2pPr>
            <a:lvl3pPr marL="1547988" indent="0">
              <a:buNone/>
              <a:defRPr sz="3047">
                <a:solidFill>
                  <a:schemeClr val="tx1">
                    <a:tint val="75000"/>
                  </a:schemeClr>
                </a:solidFill>
              </a:defRPr>
            </a:lvl3pPr>
            <a:lvl4pPr marL="2321982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4pPr>
            <a:lvl5pPr marL="3095976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5pPr>
            <a:lvl6pPr marL="3869969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6pPr>
            <a:lvl7pPr marL="4643963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7pPr>
            <a:lvl8pPr marL="5417957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8pPr>
            <a:lvl9pPr marL="6191951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3450093"/>
            <a:ext cx="657887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3450093"/>
            <a:ext cx="657887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690021"/>
            <a:ext cx="13351252" cy="25050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8" y="3177087"/>
            <a:ext cx="6548643" cy="155704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8" y="4734128"/>
            <a:ext cx="6548643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6" y="3177087"/>
            <a:ext cx="6580894" cy="155704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6" y="4734128"/>
            <a:ext cx="6580894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64023"/>
            <a:ext cx="4992610" cy="3024082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866053"/>
            <a:ext cx="7836605" cy="9210249"/>
          </a:xfrm>
        </p:spPr>
        <p:txBody>
          <a:bodyPr/>
          <a:lstStyle>
            <a:lvl1pPr>
              <a:defRPr sz="5417"/>
            </a:lvl1pPr>
            <a:lvl2pPr>
              <a:defRPr sz="4740"/>
            </a:lvl2pPr>
            <a:lvl3pPr>
              <a:defRPr sz="4063"/>
            </a:lvl3pPr>
            <a:lvl4pPr>
              <a:defRPr sz="3386"/>
            </a:lvl4pPr>
            <a:lvl5pPr>
              <a:defRPr sz="3386"/>
            </a:lvl5pPr>
            <a:lvl6pPr>
              <a:defRPr sz="3386"/>
            </a:lvl6pPr>
            <a:lvl7pPr>
              <a:defRPr sz="3386"/>
            </a:lvl7pPr>
            <a:lvl8pPr>
              <a:defRPr sz="3386"/>
            </a:lvl8pPr>
            <a:lvl9pPr>
              <a:defRPr sz="338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888105"/>
            <a:ext cx="4992610" cy="7203195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64023"/>
            <a:ext cx="4992610" cy="3024082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866053"/>
            <a:ext cx="7836605" cy="9210249"/>
          </a:xfrm>
        </p:spPr>
        <p:txBody>
          <a:bodyPr anchor="t"/>
          <a:lstStyle>
            <a:lvl1pPr marL="0" indent="0">
              <a:buNone/>
              <a:defRPr sz="5417"/>
            </a:lvl1pPr>
            <a:lvl2pPr marL="773994" indent="0">
              <a:buNone/>
              <a:defRPr sz="4740"/>
            </a:lvl2pPr>
            <a:lvl3pPr marL="1547988" indent="0">
              <a:buNone/>
              <a:defRPr sz="4063"/>
            </a:lvl3pPr>
            <a:lvl4pPr marL="2321982" indent="0">
              <a:buNone/>
              <a:defRPr sz="3386"/>
            </a:lvl4pPr>
            <a:lvl5pPr marL="3095976" indent="0">
              <a:buNone/>
              <a:defRPr sz="3386"/>
            </a:lvl5pPr>
            <a:lvl6pPr marL="3869969" indent="0">
              <a:buNone/>
              <a:defRPr sz="3386"/>
            </a:lvl6pPr>
            <a:lvl7pPr marL="4643963" indent="0">
              <a:buNone/>
              <a:defRPr sz="3386"/>
            </a:lvl7pPr>
            <a:lvl8pPr marL="5417957" indent="0">
              <a:buNone/>
              <a:defRPr sz="3386"/>
            </a:lvl8pPr>
            <a:lvl9pPr marL="6191951" indent="0">
              <a:buNone/>
              <a:defRPr sz="338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888105"/>
            <a:ext cx="4992610" cy="7203195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8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690021"/>
            <a:ext cx="1335125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3450093"/>
            <a:ext cx="1335125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12012327"/>
            <a:ext cx="34829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12012327"/>
            <a:ext cx="522440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12012327"/>
            <a:ext cx="34829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547988" rtl="0" eaLnBrk="1" latinLnBrk="0" hangingPunct="1">
        <a:lnSpc>
          <a:spcPct val="90000"/>
        </a:lnSpc>
        <a:spcBef>
          <a:spcPct val="0"/>
        </a:spcBef>
        <a:buNone/>
        <a:defRPr sz="7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997" indent="-386997" algn="l" defTabSz="1547988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4740" kern="1200">
          <a:solidFill>
            <a:schemeClr val="tx1"/>
          </a:solidFill>
          <a:latin typeface="+mn-lt"/>
          <a:ea typeface="+mn-ea"/>
          <a:cs typeface="+mn-cs"/>
        </a:defRPr>
      </a:lvl1pPr>
      <a:lvl2pPr marL="1160991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2pPr>
      <a:lvl3pPr marL="1934985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3pPr>
      <a:lvl4pPr marL="2708979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482972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4256966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5030960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804954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578948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1pPr>
      <a:lvl2pPr marL="773994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547988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3pPr>
      <a:lvl4pPr marL="2321982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095976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3869969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4643963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417957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191951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4ECD38-38B9-606E-7B7F-F0CBD68B266C}"/>
              </a:ext>
            </a:extLst>
          </p:cNvPr>
          <p:cNvGrpSpPr>
            <a:grpSpLocks/>
          </p:cNvGrpSpPr>
          <p:nvPr/>
        </p:nvGrpSpPr>
        <p:grpSpPr>
          <a:xfrm>
            <a:off x="1137749" y="624990"/>
            <a:ext cx="13204213" cy="11710370"/>
            <a:chOff x="-66486" y="185894"/>
            <a:chExt cx="13204213" cy="1171037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DC778F-B11F-969E-6925-952366F20373}"/>
                </a:ext>
              </a:extLst>
            </p:cNvPr>
            <p:cNvGrpSpPr>
              <a:grpSpLocks/>
            </p:cNvGrpSpPr>
            <p:nvPr/>
          </p:nvGrpSpPr>
          <p:grpSpPr>
            <a:xfrm>
              <a:off x="-66486" y="185894"/>
              <a:ext cx="7952800" cy="11710370"/>
              <a:chOff x="-66486" y="185894"/>
              <a:chExt cx="7952800" cy="11710370"/>
            </a:xfrm>
          </p:grpSpPr>
          <p:sp>
            <p:nvSpPr>
              <p:cNvPr id="149" name="Right Brace 148">
                <a:extLst>
                  <a:ext uri="{FF2B5EF4-FFF2-40B4-BE49-F238E27FC236}">
                    <a16:creationId xmlns:a16="http://schemas.microsoft.com/office/drawing/2014/main" id="{C8D2B4AF-89DD-B06D-C6A3-BD1D63B2D3A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692929" y="3011934"/>
                <a:ext cx="190371" cy="332439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ight Brace 149">
                <a:extLst>
                  <a:ext uri="{FF2B5EF4-FFF2-40B4-BE49-F238E27FC236}">
                    <a16:creationId xmlns:a16="http://schemas.microsoft.com/office/drawing/2014/main" id="{1CE74AC3-E27E-A895-5438-0835163C7012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27778" y="6342796"/>
                <a:ext cx="151763" cy="119936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Brace 150">
                <a:extLst>
                  <a:ext uri="{FF2B5EF4-FFF2-40B4-BE49-F238E27FC236}">
                    <a16:creationId xmlns:a16="http://schemas.microsoft.com/office/drawing/2014/main" id="{5B4CB8C9-E3E3-4114-0239-3C79A87C160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10591" y="7544559"/>
                <a:ext cx="175723" cy="3135123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ight Brace 151">
                <a:extLst>
                  <a:ext uri="{FF2B5EF4-FFF2-40B4-BE49-F238E27FC236}">
                    <a16:creationId xmlns:a16="http://schemas.microsoft.com/office/drawing/2014/main" id="{BE67F22F-A8B2-5377-A47C-559B39668474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09072" y="10696898"/>
                <a:ext cx="151763" cy="119936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90175689-9024-9D32-5037-E83F1ABA0AB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-66486" y="185894"/>
                <a:ext cx="7669172" cy="11704305"/>
                <a:chOff x="-66486" y="185894"/>
                <a:chExt cx="7669172" cy="11704305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09E37C7C-93BB-AEDB-F714-5DA01206DF76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-66486" y="185894"/>
                  <a:ext cx="7669172" cy="11704305"/>
                  <a:chOff x="-66486" y="185894"/>
                  <a:chExt cx="7669172" cy="11704305"/>
                </a:xfrm>
              </p:grpSpPr>
              <p:grpSp>
                <p:nvGrpSpPr>
                  <p:cNvPr id="316" name="Group 315">
                    <a:extLst>
                      <a:ext uri="{FF2B5EF4-FFF2-40B4-BE49-F238E27FC236}">
                        <a16:creationId xmlns:a16="http://schemas.microsoft.com/office/drawing/2014/main" id="{1628DFC8-0FA3-D9A5-5DA0-4A78D844BDA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-66486" y="185894"/>
                    <a:ext cx="7669172" cy="11704305"/>
                    <a:chOff x="-66486" y="185894"/>
                    <a:chExt cx="7669172" cy="11704305"/>
                  </a:xfrm>
                </p:grpSpPr>
                <p:grpSp>
                  <p:nvGrpSpPr>
                    <p:cNvPr id="318" name="Group 317">
                      <a:extLst>
                        <a:ext uri="{FF2B5EF4-FFF2-40B4-BE49-F238E27FC236}">
                          <a16:creationId xmlns:a16="http://schemas.microsoft.com/office/drawing/2014/main" id="{60BA9B1C-4E5C-2C15-43C0-C448608C2DD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-66486" y="185894"/>
                      <a:ext cx="7669172" cy="11704305"/>
                      <a:chOff x="-66486" y="185894"/>
                      <a:chExt cx="7669172" cy="11704305"/>
                    </a:xfrm>
                  </p:grpSpPr>
                  <p:grpSp>
                    <p:nvGrpSpPr>
                      <p:cNvPr id="320" name="Group 319">
                        <a:extLst>
                          <a:ext uri="{FF2B5EF4-FFF2-40B4-BE49-F238E27FC236}">
                            <a16:creationId xmlns:a16="http://schemas.microsoft.com/office/drawing/2014/main" id="{C8BBCC3D-07EB-38BD-538B-2F5B8901102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-66486" y="185894"/>
                        <a:ext cx="7669172" cy="11704305"/>
                        <a:chOff x="-66486" y="185894"/>
                        <a:chExt cx="7669172" cy="11704305"/>
                      </a:xfrm>
                    </p:grpSpPr>
                    <p:sp>
                      <p:nvSpPr>
                        <p:cNvPr id="322" name="Rectangle 321">
                          <a:extLst>
                            <a:ext uri="{FF2B5EF4-FFF2-40B4-BE49-F238E27FC236}">
                              <a16:creationId xmlns:a16="http://schemas.microsoft.com/office/drawing/2014/main" id="{C0E7B119-9CD8-7AC3-021A-AEEFBE50305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>
                        <a:xfrm>
                          <a:off x="2167079" y="10690833"/>
                          <a:ext cx="3341912" cy="1199366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alpha val="48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8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323" name="TextBox 322">
                          <a:extLst>
                            <a:ext uri="{FF2B5EF4-FFF2-40B4-BE49-F238E27FC236}">
                              <a16:creationId xmlns:a16="http://schemas.microsoft.com/office/drawing/2014/main" id="{7A4092A9-9C25-F5EE-A277-1966A0BF8CED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2203197" y="10783782"/>
                          <a:ext cx="1644470" cy="507831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1"/>
                          </a:solidFill>
                        </a:ln>
                        <a:effectLst>
                          <a:softEdge rad="78273"/>
                        </a:effectLst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9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./create-full-</a:t>
                          </a:r>
                          <a:r>
                            <a:rPr lang="en-US" sz="900" dirty="0" err="1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datasets.R</a:t>
                          </a:r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324" name="Group 323">
                          <a:extLst>
                            <a:ext uri="{FF2B5EF4-FFF2-40B4-BE49-F238E27FC236}">
                              <a16:creationId xmlns:a16="http://schemas.microsoft.com/office/drawing/2014/main" id="{AC789B7F-3B29-43D6-5703-99FB55BF84E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-66486" y="185894"/>
                          <a:ext cx="7669172" cy="11697130"/>
                          <a:chOff x="-232741" y="61203"/>
                          <a:chExt cx="7669172" cy="11697130"/>
                        </a:xfrm>
                      </p:grpSpPr>
                      <p:sp>
                        <p:nvSpPr>
                          <p:cNvPr id="325" name="TextBox 324">
                            <a:extLst>
                              <a:ext uri="{FF2B5EF4-FFF2-40B4-BE49-F238E27FC236}">
                                <a16:creationId xmlns:a16="http://schemas.microsoft.com/office/drawing/2014/main" id="{0F9FBFA0-E10E-337D-35C0-E904539DD879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2655" y="6674631"/>
                            <a:ext cx="1668829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 datasets</a:t>
                            </a:r>
                          </a:p>
                        </p:txBody>
                      </p:sp>
                      <p:sp>
                        <p:nvSpPr>
                          <p:cNvPr id="326" name="TextBox 325">
                            <a:extLst>
                              <a:ext uri="{FF2B5EF4-FFF2-40B4-BE49-F238E27FC236}">
                                <a16:creationId xmlns:a16="http://schemas.microsoft.com/office/drawing/2014/main" id="{6878416F-7AED-90F2-E08A-64C6586DED4D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58405" y="1602056"/>
                            <a:ext cx="1211161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external data inputs</a:t>
                            </a:r>
                          </a:p>
                        </p:txBody>
                      </p:sp>
                      <p:sp>
                        <p:nvSpPr>
                          <p:cNvPr id="327" name="TextBox 326">
                            <a:extLst>
                              <a:ext uri="{FF2B5EF4-FFF2-40B4-BE49-F238E27FC236}">
                                <a16:creationId xmlns:a16="http://schemas.microsoft.com/office/drawing/2014/main" id="{C3FBB635-E3BE-6267-C842-49D2CA1876BE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78261" y="4399647"/>
                            <a:ext cx="1884494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 + design curation step</a:t>
                            </a:r>
                          </a:p>
                        </p:txBody>
                      </p:sp>
                      <p:grpSp>
                        <p:nvGrpSpPr>
                          <p:cNvPr id="328" name="Group 327">
                            <a:extLst>
                              <a:ext uri="{FF2B5EF4-FFF2-40B4-BE49-F238E27FC236}">
                                <a16:creationId xmlns:a16="http://schemas.microsoft.com/office/drawing/2014/main" id="{8A4117CE-960D-4E63-F3F4-1555455891F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2000824" y="61203"/>
                            <a:ext cx="3359202" cy="6160183"/>
                            <a:chOff x="2904295" y="726802"/>
                            <a:chExt cx="3359202" cy="6160183"/>
                          </a:xfrm>
                        </p:grpSpPr>
                        <p:grpSp>
                          <p:nvGrpSpPr>
                            <p:cNvPr id="354" name="Group 353">
                              <a:extLst>
                                <a:ext uri="{FF2B5EF4-FFF2-40B4-BE49-F238E27FC236}">
                                  <a16:creationId xmlns:a16="http://schemas.microsoft.com/office/drawing/2014/main" id="{42C2D6D3-0FF9-C993-1EAF-D84CF674E75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2904295" y="726802"/>
                              <a:ext cx="3325686" cy="3231223"/>
                              <a:chOff x="22237" y="698659"/>
                              <a:chExt cx="3325685" cy="3231223"/>
                            </a:xfrm>
                          </p:grpSpPr>
                          <p:grpSp>
                            <p:nvGrpSpPr>
                              <p:cNvPr id="369" name="Group 368">
                                <a:extLst>
                                  <a:ext uri="{FF2B5EF4-FFF2-40B4-BE49-F238E27FC236}">
                                    <a16:creationId xmlns:a16="http://schemas.microsoft.com/office/drawing/2014/main" id="{2204BD5F-8803-353E-0AA5-58E28B259004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329661" y="698659"/>
                                <a:ext cx="2733440" cy="3231223"/>
                                <a:chOff x="264806" y="565556"/>
                                <a:chExt cx="2733440" cy="3231223"/>
                              </a:xfrm>
                            </p:grpSpPr>
                            <p:sp>
                              <p:nvSpPr>
                                <p:cNvPr id="374" name="TextBox 373">
                                  <a:extLst>
                                    <a:ext uri="{FF2B5EF4-FFF2-40B4-BE49-F238E27FC236}">
                                      <a16:creationId xmlns:a16="http://schemas.microsoft.com/office/drawing/2014/main" id="{973B473C-C352-DBD2-EDE2-6FCA2BDEBE14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515057" y="3581335"/>
                                  <a:ext cx="782586" cy="21544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8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95 retentions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375" name="TextBox 374">
                                  <a:extLst>
                                    <a:ext uri="{FF2B5EF4-FFF2-40B4-BE49-F238E27FC236}">
                                      <a16:creationId xmlns:a16="http://schemas.microsoft.com/office/drawing/2014/main" id="{64FB5A02-88E3-99FB-F5DB-FB95EC7AB919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64806" y="565556"/>
                                  <a:ext cx="2733440" cy="554126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3001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A. data/GBInd</a:t>
                                  </a:r>
                                </a:p>
                              </p:txBody>
                            </p:sp>
                          </p:grpSp>
                          <p:grpSp>
                            <p:nvGrpSpPr>
                              <p:cNvPr id="370" name="Group 369">
                                <a:extLst>
                                  <a:ext uri="{FF2B5EF4-FFF2-40B4-BE49-F238E27FC236}">
                                    <a16:creationId xmlns:a16="http://schemas.microsoft.com/office/drawing/2014/main" id="{FFD852FC-F4C1-1D9E-BCA7-840C37645E23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22237" y="1365787"/>
                                <a:ext cx="3325685" cy="2146868"/>
                                <a:chOff x="22237" y="1365787"/>
                                <a:chExt cx="3325685" cy="2146868"/>
                              </a:xfrm>
                            </p:grpSpPr>
                            <p:sp>
                              <p:nvSpPr>
                                <p:cNvPr id="371" name="Rectangle 370">
                                  <a:extLst>
                                    <a:ext uri="{FF2B5EF4-FFF2-40B4-BE49-F238E27FC236}">
                                      <a16:creationId xmlns:a16="http://schemas.microsoft.com/office/drawing/2014/main" id="{03852D86-C9EB-50E8-2632-F22606D08EA0}"/>
                                    </a:ext>
                                  </a:extLst>
                                </p:cNvPr>
                                <p:cNvSpPr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2237" y="1365787"/>
                                  <a:ext cx="3325685" cy="214686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>
                                    <a:lumMod val="20000"/>
                                    <a:lumOff val="80000"/>
                                    <a:alpha val="48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sz="800">
                                    <a:latin typeface="Helvetica" pitchFamily="2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72" name="TextBox 371">
                                  <a:extLst>
                                    <a:ext uri="{FF2B5EF4-FFF2-40B4-BE49-F238E27FC236}">
                                      <a16:creationId xmlns:a16="http://schemas.microsoft.com/office/drawing/2014/main" id="{F91FBFBD-E6AD-6C9D-A50A-F51A4D28CBCF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134057" y="2702825"/>
                                  <a:ext cx="1037463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195 features</a:t>
                                  </a:r>
                                </a:p>
                              </p:txBody>
                            </p:sp>
                            <p:pic>
                              <p:nvPicPr>
                                <p:cNvPr id="373" name="Picture 372">
                                  <a:extLst>
                                    <a:ext uri="{FF2B5EF4-FFF2-40B4-BE49-F238E27FC236}">
                                      <a16:creationId xmlns:a16="http://schemas.microsoft.com/office/drawing/2014/main" id="{1A06226A-701B-2690-19AF-501A8FCBAEB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228553" y="1890012"/>
                                  <a:ext cx="787241" cy="7872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</p:grpSp>
                        <p:cxnSp>
                          <p:nvCxnSpPr>
                            <p:cNvPr id="355" name="Straight Arrow Connector 354">
                              <a:extLst>
                                <a:ext uri="{FF2B5EF4-FFF2-40B4-BE49-F238E27FC236}">
                                  <a16:creationId xmlns:a16="http://schemas.microsoft.com/office/drawing/2014/main" id="{2290A752-1737-C0AD-4904-1A5EA376062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3723506" y="3532191"/>
                              <a:ext cx="562778" cy="3354794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56" name="TextBox 355">
                              <a:extLst>
                                <a:ext uri="{FF2B5EF4-FFF2-40B4-BE49-F238E27FC236}">
                                  <a16:creationId xmlns:a16="http://schemas.microsoft.com/office/drawing/2014/main" id="{F776BF0C-E40E-247C-E84A-4777BC2AEFCD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510467" y="3701096"/>
                              <a:ext cx="941283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100 exclusions</a:t>
                              </a:r>
                            </a:p>
                          </p:txBody>
                        </p:sp>
                        <p:cxnSp>
                          <p:nvCxnSpPr>
                            <p:cNvPr id="357" name="Straight Arrow Connector 356">
                              <a:extLst>
                                <a:ext uri="{FF2B5EF4-FFF2-40B4-BE49-F238E27FC236}">
                                  <a16:creationId xmlns:a16="http://schemas.microsoft.com/office/drawing/2014/main" id="{F23D4F82-FBDE-C1CE-D40A-473D16CAD6A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4745042" y="4058245"/>
                              <a:ext cx="478806" cy="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58" name="TextBox 357">
                              <a:extLst>
                                <a:ext uri="{FF2B5EF4-FFF2-40B4-BE49-F238E27FC236}">
                                  <a16:creationId xmlns:a16="http://schemas.microsoft.com/office/drawing/2014/main" id="{783D20F9-182F-0FEE-0F4F-7F3B9726251B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5107591" y="3900933"/>
                              <a:ext cx="941283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 exclusions 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w/o replacement</a:t>
                              </a:r>
                            </a:p>
                          </p:txBody>
                        </p:sp>
                        <p:cxnSp>
                          <p:nvCxnSpPr>
                            <p:cNvPr id="359" name="Straight Arrow Connector 358">
                              <a:extLst>
                                <a:ext uri="{FF2B5EF4-FFF2-40B4-BE49-F238E27FC236}">
                                  <a16:creationId xmlns:a16="http://schemas.microsoft.com/office/drawing/2014/main" id="{1AE40E2C-699A-6354-8265-22DA2781279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4286284" y="3540797"/>
                              <a:ext cx="828573" cy="944583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0" name="TextBox 359">
                              <a:extLst>
                                <a:ext uri="{FF2B5EF4-FFF2-40B4-BE49-F238E27FC236}">
                                  <a16:creationId xmlns:a16="http://schemas.microsoft.com/office/drawing/2014/main" id="{7FAAB9B7-A2FC-807A-7953-839A0180CB3B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018799" y="5496428"/>
                              <a:ext cx="862736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6 new features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derived from 1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input feature</a:t>
                              </a:r>
                            </a:p>
                          </p:txBody>
                        </p:sp>
                        <p:sp>
                          <p:nvSpPr>
                            <p:cNvPr id="361" name="TextBox 360">
                              <a:extLst>
                                <a:ext uri="{FF2B5EF4-FFF2-40B4-BE49-F238E27FC236}">
                                  <a16:creationId xmlns:a16="http://schemas.microsoft.com/office/drawing/2014/main" id="{9EF112FD-5048-CAD3-3A28-193747B8258E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772529" y="4495533"/>
                              <a:ext cx="963725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96 exclusions 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with replacement</a:t>
                              </a:r>
                            </a:p>
                          </p:txBody>
                        </p:sp>
                        <p:cxnSp>
                          <p:nvCxnSpPr>
                            <p:cNvPr id="362" name="Straight Arrow Connector 361">
                              <a:extLst>
                                <a:ext uri="{FF2B5EF4-FFF2-40B4-BE49-F238E27FC236}">
                                  <a16:creationId xmlns:a16="http://schemas.microsoft.com/office/drawing/2014/main" id="{2EB1C2FF-5A1A-225C-9327-08F3434437FA}"/>
                                </a:ext>
                              </a:extLst>
                            </p:cNvPr>
                            <p:cNvCxnSpPr>
                              <a:cxnSpLocks/>
                              <a:endCxn id="361" idx="2"/>
                            </p:cNvCxnSpPr>
                            <p:nvPr/>
                          </p:nvCxnSpPr>
                          <p:spPr>
                            <a:xfrm flipV="1">
                              <a:off x="4330316" y="4834087"/>
                              <a:ext cx="924076" cy="2052898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63" name="Straight Arrow Connector 362">
                              <a:extLst>
                                <a:ext uri="{FF2B5EF4-FFF2-40B4-BE49-F238E27FC236}">
                                  <a16:creationId xmlns:a16="http://schemas.microsoft.com/office/drawing/2014/main" id="{23E75A5C-68A8-D9BB-7E29-F1801802353E}"/>
                                </a:ext>
                              </a:extLst>
                            </p:cNvPr>
                            <p:cNvCxnSpPr>
                              <a:cxnSpLocks/>
                              <a:stCxn id="364" idx="0"/>
                              <a:endCxn id="361" idx="2"/>
                            </p:cNvCxnSpPr>
                            <p:nvPr/>
                          </p:nvCxnSpPr>
                          <p:spPr>
                            <a:xfrm flipH="1" flipV="1">
                              <a:off x="5254393" y="4834087"/>
                              <a:ext cx="282256" cy="250114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4" name="TextBox 363">
                              <a:extLst>
                                <a:ext uri="{FF2B5EF4-FFF2-40B4-BE49-F238E27FC236}">
                                  <a16:creationId xmlns:a16="http://schemas.microsoft.com/office/drawing/2014/main" id="{5BA00170-00AF-06EF-8E48-C08F726923F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5047572" y="5084201"/>
                              <a:ext cx="978153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102 new features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derived from &gt;1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input features</a:t>
                              </a:r>
                            </a:p>
                          </p:txBody>
                        </p:sp>
                        <p:cxnSp>
                          <p:nvCxnSpPr>
                            <p:cNvPr id="365" name="Straight Arrow Connector 364">
                              <a:extLst>
                                <a:ext uri="{FF2B5EF4-FFF2-40B4-BE49-F238E27FC236}">
                                  <a16:creationId xmlns:a16="http://schemas.microsoft.com/office/drawing/2014/main" id="{BA2B8C20-CD6D-DAF5-5AE7-95986D55818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914782" y="5515659"/>
                              <a:ext cx="614235" cy="1371326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6" name="TextBox 365">
                              <a:extLst>
                                <a:ext uri="{FF2B5EF4-FFF2-40B4-BE49-F238E27FC236}">
                                  <a16:creationId xmlns:a16="http://schemas.microsoft.com/office/drawing/2014/main" id="{9C73317B-F17C-F9D1-D5AF-E5FAF38161FE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599662" y="6049944"/>
                              <a:ext cx="643832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54 meta-variables</a:t>
                              </a:r>
                            </a:p>
                          </p:txBody>
                        </p:sp>
                        <p:cxnSp>
                          <p:nvCxnSpPr>
                            <p:cNvPr id="367" name="Straight Arrow Connector 366">
                              <a:extLst>
                                <a:ext uri="{FF2B5EF4-FFF2-40B4-BE49-F238E27FC236}">
                                  <a16:creationId xmlns:a16="http://schemas.microsoft.com/office/drawing/2014/main" id="{723C6F37-209E-313B-1383-58382C3B2AE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5529018" y="5478275"/>
                              <a:ext cx="7631" cy="1406739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8" name="TextBox 367">
                              <a:extLst>
                                <a:ext uri="{FF2B5EF4-FFF2-40B4-BE49-F238E27FC236}">
                                  <a16:creationId xmlns:a16="http://schemas.microsoft.com/office/drawing/2014/main" id="{E59C46D4-90D7-6CAD-294D-9360C98A8268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5522318" y="5972556"/>
                              <a:ext cx="741179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48 input features, conditioned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29" name="TextBox 328">
                            <a:extLst>
                              <a:ext uri="{FF2B5EF4-FFF2-40B4-BE49-F238E27FC236}">
                                <a16:creationId xmlns:a16="http://schemas.microsoft.com/office/drawing/2014/main" id="{398CD12A-22C0-1F4F-4CD7-B79F43EE3BF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071687" y="11179567"/>
                            <a:ext cx="1189749" cy="338554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5"/>
                            </a:solidFill>
                          </a:ln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./output/</a:t>
                            </a:r>
                            <a:r>
                              <a:rPr lang="en-US" sz="800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statisticalGBI</a:t>
                            </a:r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/</a:t>
                            </a:r>
                          </a:p>
                          <a:p>
                            <a:pPr algn="ctr"/>
                            <a:r>
                              <a:rPr lang="en-US" sz="800" b="1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CLDF</a:t>
                            </a:r>
                          </a:p>
                        </p:txBody>
                      </p:sp>
                      <p:sp>
                        <p:nvSpPr>
                          <p:cNvPr id="330" name="TextBox 329">
                            <a:extLst>
                              <a:ext uri="{FF2B5EF4-FFF2-40B4-BE49-F238E27FC236}">
                                <a16:creationId xmlns:a16="http://schemas.microsoft.com/office/drawing/2014/main" id="{278AC7E4-4417-851A-715D-BF40FC02608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608867" y="6635253"/>
                            <a:ext cx="1823966" cy="338554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./input/variable-recode-</a:t>
                            </a:r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patterns.csv</a:t>
                            </a: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, </a:t>
                            </a:r>
                          </a:p>
                          <a:p>
                            <a:pPr algn="ctr"/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design.logical</a:t>
                            </a: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TRUE</a:t>
                            </a:r>
                          </a:p>
                        </p:txBody>
                      </p: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31" name="TextBox 330">
                                <a:extLst>
                                  <a:ext uri="{FF2B5EF4-FFF2-40B4-BE49-F238E27FC236}">
                                    <a16:creationId xmlns:a16="http://schemas.microsoft.com/office/drawing/2014/main" id="{900154BD-1E8D-2C80-7926-5F064D7920B2}"/>
                                  </a:ext>
                                </a:extLst>
                              </p:cNvPr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5612465" y="4374712"/>
                                <a:ext cx="1823966" cy="4616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B451FF">
                                  <a:alpha val="25098"/>
                                </a:srgbClr>
                              </a:solidFill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./input/decisions-</a:t>
                                </a:r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log.csv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,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modification.type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logical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automated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manual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oMath>
                                </a14:m>
                                <a:endPara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114" name="TextBox 113">
                                <a:extLst>
                                  <a:ext uri="{FF2B5EF4-FFF2-40B4-BE49-F238E27FC236}">
                                    <a16:creationId xmlns:a16="http://schemas.microsoft.com/office/drawing/2014/main" id="{16761B85-6F99-21A0-6A3A-86D154FF8661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5612465" y="4374712"/>
                                <a:ext cx="1823966" cy="461665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3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332" name="Right Brace 331">
                            <a:extLst>
                              <a:ext uri="{FF2B5EF4-FFF2-40B4-BE49-F238E27FC236}">
                                <a16:creationId xmlns:a16="http://schemas.microsoft.com/office/drawing/2014/main" id="{CEECA989-4932-2576-BE23-24540A78662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26510" y="2885137"/>
                            <a:ext cx="190371" cy="332439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33" name="TextBox 332">
                            <a:extLst>
                              <a:ext uri="{FF2B5EF4-FFF2-40B4-BE49-F238E27FC236}">
                                <a16:creationId xmlns:a16="http://schemas.microsoft.com/office/drawing/2014/main" id="{E8D73DC4-9216-313C-85F0-965636437F54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122027" y="11181081"/>
                            <a:ext cx="1489283" cy="461665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200" b="1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GBInd statistical:</a:t>
                            </a:r>
                          </a:p>
                          <a:p>
                            <a:pPr algn="ctr"/>
                            <a:r>
                              <a:rPr lang="en-US" sz="12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196 features</a:t>
                            </a:r>
                          </a:p>
                        </p:txBody>
                      </p:sp>
                      <p:sp>
                        <p:nvSpPr>
                          <p:cNvPr id="334" name="TextBox 333">
                            <a:extLst>
                              <a:ext uri="{FF2B5EF4-FFF2-40B4-BE49-F238E27FC236}">
                                <a16:creationId xmlns:a16="http://schemas.microsoft.com/office/drawing/2014/main" id="{13194D42-3908-E758-D49C-A45D848BF0C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668891" y="7648982"/>
                            <a:ext cx="840295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158 retentions</a:t>
                            </a:r>
                          </a:p>
                        </p:txBody>
                      </p:sp>
                      <p:cxnSp>
                        <p:nvCxnSpPr>
                          <p:cNvPr id="335" name="Straight Arrow Connector 334">
                            <a:extLst>
                              <a:ext uri="{FF2B5EF4-FFF2-40B4-BE49-F238E27FC236}">
                                <a16:creationId xmlns:a16="http://schemas.microsoft.com/office/drawing/2014/main" id="{B6D70A9C-E164-3FA7-DC30-52EC7307D4F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932534" y="7419542"/>
                            <a:ext cx="589525" cy="3127550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6" name="TextBox 335">
                            <a:extLst>
                              <a:ext uri="{FF2B5EF4-FFF2-40B4-BE49-F238E27FC236}">
                                <a16:creationId xmlns:a16="http://schemas.microsoft.com/office/drawing/2014/main" id="{FAAF144C-7C37-C87E-9686-A017D3BF85DB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746242" y="7607497"/>
                            <a:ext cx="803425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45 exclusions</a:t>
                            </a:r>
                          </a:p>
                        </p:txBody>
                      </p:sp>
                      <p:cxnSp>
                        <p:nvCxnSpPr>
                          <p:cNvPr id="337" name="Straight Arrow Connector 336">
                            <a:extLst>
                              <a:ext uri="{FF2B5EF4-FFF2-40B4-BE49-F238E27FC236}">
                                <a16:creationId xmlns:a16="http://schemas.microsoft.com/office/drawing/2014/main" id="{AA632C2C-D775-2267-26A9-1DC7C4ED8A2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994381" y="7964646"/>
                            <a:ext cx="465242" cy="0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8" name="TextBox 337">
                            <a:extLst>
                              <a:ext uri="{FF2B5EF4-FFF2-40B4-BE49-F238E27FC236}">
                                <a16:creationId xmlns:a16="http://schemas.microsoft.com/office/drawing/2014/main" id="{388AB056-B2CA-012A-0B3B-1879A7BB030F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365138" y="7818220"/>
                            <a:ext cx="941283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 exclusions 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w/o replacement</a:t>
                            </a:r>
                          </a:p>
                        </p:txBody>
                      </p:sp>
                      <p:cxnSp>
                        <p:nvCxnSpPr>
                          <p:cNvPr id="339" name="Straight Arrow Connector 338">
                            <a:extLst>
                              <a:ext uri="{FF2B5EF4-FFF2-40B4-BE49-F238E27FC236}">
                                <a16:creationId xmlns:a16="http://schemas.microsoft.com/office/drawing/2014/main" id="{7E2EFEC7-5877-B0FF-2FC5-059B45B68C0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3522059" y="7428148"/>
                            <a:ext cx="828573" cy="944583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0" name="TextBox 339">
                            <a:extLst>
                              <a:ext uri="{FF2B5EF4-FFF2-40B4-BE49-F238E27FC236}">
                                <a16:creationId xmlns:a16="http://schemas.microsoft.com/office/drawing/2014/main" id="{28B5E0A6-3676-3564-3559-75472EAECDA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865804" y="8401934"/>
                            <a:ext cx="963725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42 exclusions 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with replacement</a:t>
                            </a:r>
                          </a:p>
                        </p:txBody>
                      </p:sp>
                      <p:cxnSp>
                        <p:nvCxnSpPr>
                          <p:cNvPr id="341" name="Straight Arrow Connector 340">
                            <a:extLst>
                              <a:ext uri="{FF2B5EF4-FFF2-40B4-BE49-F238E27FC236}">
                                <a16:creationId xmlns:a16="http://schemas.microsoft.com/office/drawing/2014/main" id="{EE3169BA-580F-5D50-34F6-72B4F6F9D0B8}"/>
                              </a:ext>
                            </a:extLst>
                          </p:cNvPr>
                          <p:cNvCxnSpPr>
                            <a:cxnSpLocks/>
                            <a:endCxn id="340" idx="2"/>
                          </p:cNvCxnSpPr>
                          <p:nvPr/>
                        </p:nvCxnSpPr>
                        <p:spPr>
                          <a:xfrm flipV="1">
                            <a:off x="4340023" y="8740488"/>
                            <a:ext cx="7644" cy="287454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2" name="TextBox 341">
                            <a:extLst>
                              <a:ext uri="{FF2B5EF4-FFF2-40B4-BE49-F238E27FC236}">
                                <a16:creationId xmlns:a16="http://schemas.microsoft.com/office/drawing/2014/main" id="{1BDC72F3-AB5B-5C3C-6AA3-410BCCA05F5C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893562" y="9030057"/>
                            <a:ext cx="920445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38 new features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&gt;1</a:t>
                            </a:r>
                            <a:b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features</a:t>
                            </a:r>
                          </a:p>
                        </p:txBody>
                      </p:sp>
                      <p:cxnSp>
                        <p:nvCxnSpPr>
                          <p:cNvPr id="343" name="Straight Arrow Connector 342">
                            <a:extLst>
                              <a:ext uri="{FF2B5EF4-FFF2-40B4-BE49-F238E27FC236}">
                                <a16:creationId xmlns:a16="http://schemas.microsoft.com/office/drawing/2014/main" id="{0F356B13-E24B-AEC2-E2DD-B8CA6788AA2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887246" y="9451444"/>
                            <a:ext cx="489090" cy="111469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4" name="TextBox 343">
                            <a:extLst>
                              <a:ext uri="{FF2B5EF4-FFF2-40B4-BE49-F238E27FC236}">
                                <a16:creationId xmlns:a16="http://schemas.microsoft.com/office/drawing/2014/main" id="{8CD9D64B-044A-3984-12D7-84F56466473A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288412" y="9789280"/>
                            <a:ext cx="741178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5 combined features</a:t>
                            </a:r>
                          </a:p>
                        </p:txBody>
                      </p:sp>
                      <p:cxnSp>
                        <p:nvCxnSpPr>
                          <p:cNvPr id="345" name="Straight Arrow Connector 344">
                            <a:extLst>
                              <a:ext uri="{FF2B5EF4-FFF2-40B4-BE49-F238E27FC236}">
                                <a16:creationId xmlns:a16="http://schemas.microsoft.com/office/drawing/2014/main" id="{994386AC-8630-DAC5-37D4-7D6E2F45589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4376337" y="9414060"/>
                            <a:ext cx="7631" cy="115208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6" name="TextBox 345">
                            <a:extLst>
                              <a:ext uri="{FF2B5EF4-FFF2-40B4-BE49-F238E27FC236}">
                                <a16:creationId xmlns:a16="http://schemas.microsoft.com/office/drawing/2014/main" id="{F214CF07-B4E2-E5D1-FAB6-C4B81CB1E0F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348067" y="9736141"/>
                            <a:ext cx="741179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33 input features, conditioned</a:t>
                            </a:r>
                          </a:p>
                        </p:txBody>
                      </p:sp>
                      <p:sp>
                        <p:nvSpPr>
                          <p:cNvPr id="347" name="Right Brace 346">
                            <a:extLst>
                              <a:ext uri="{FF2B5EF4-FFF2-40B4-BE49-F238E27FC236}">
                                <a16:creationId xmlns:a16="http://schemas.microsoft.com/office/drawing/2014/main" id="{A9DE7AF0-862F-BF2D-0B8B-7D9681C9C7B7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31759" y="6213609"/>
                            <a:ext cx="151763" cy="119936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348" name="TextBox 347">
                            <a:extLst>
                              <a:ext uri="{FF2B5EF4-FFF2-40B4-BE49-F238E27FC236}">
                                <a16:creationId xmlns:a16="http://schemas.microsoft.com/office/drawing/2014/main" id="{00FC7E16-AF0A-547F-6566-7DD39D0B82B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608867" y="8813401"/>
                            <a:ext cx="1823966" cy="338554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./input//decisions-</a:t>
                            </a:r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log.csv</a:t>
                            </a:r>
                            <a:endPara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modification.type</a:t>
                            </a: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statistical</a:t>
                            </a:r>
                          </a:p>
                        </p:txBody>
                      </p:sp>
                      <p:sp>
                        <p:nvSpPr>
                          <p:cNvPr id="349" name="Right Brace 348">
                            <a:extLst>
                              <a:ext uri="{FF2B5EF4-FFF2-40B4-BE49-F238E27FC236}">
                                <a16:creationId xmlns:a16="http://schemas.microsoft.com/office/drawing/2014/main" id="{DCB6BCB0-584C-F8D0-D218-1372A66D3F7D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36051" y="7415117"/>
                            <a:ext cx="175723" cy="3135123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50" name="Right Brace 349">
                            <a:extLst>
                              <a:ext uri="{FF2B5EF4-FFF2-40B4-BE49-F238E27FC236}">
                                <a16:creationId xmlns:a16="http://schemas.microsoft.com/office/drawing/2014/main" id="{F8329BEC-94CA-FCB5-05F8-DB076AD08995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43877" y="10558967"/>
                            <a:ext cx="151763" cy="119936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51" name="TextBox 350">
                            <a:extLst>
                              <a:ext uri="{FF2B5EF4-FFF2-40B4-BE49-F238E27FC236}">
                                <a16:creationId xmlns:a16="http://schemas.microsoft.com/office/drawing/2014/main" id="{59E38402-AAB8-6DE4-F86C-110C100626D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589936" y="10989373"/>
                            <a:ext cx="1823966" cy="338554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./input/variable-recode-</a:t>
                            </a:r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patterns.csv</a:t>
                            </a: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, </a:t>
                            </a:r>
                          </a:p>
                          <a:p>
                            <a:pPr algn="ctr"/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design.logical.statistical</a:t>
                            </a: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TRUE</a:t>
                            </a:r>
                          </a:p>
                        </p:txBody>
                      </p:sp>
                      <p:sp>
                        <p:nvSpPr>
                          <p:cNvPr id="352" name="TextBox 351">
                            <a:extLst>
                              <a:ext uri="{FF2B5EF4-FFF2-40B4-BE49-F238E27FC236}">
                                <a16:creationId xmlns:a16="http://schemas.microsoft.com/office/drawing/2014/main" id="{432A6CC2-7007-917F-1CC3-0B93BF4C324B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232741" y="8821095"/>
                            <a:ext cx="2129000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 curation step</a:t>
                            </a:r>
                          </a:p>
                        </p:txBody>
                      </p:sp>
                      <p:sp>
                        <p:nvSpPr>
                          <p:cNvPr id="353" name="TextBox 352">
                            <a:extLst>
                              <a:ext uri="{FF2B5EF4-FFF2-40B4-BE49-F238E27FC236}">
                                <a16:creationId xmlns:a16="http://schemas.microsoft.com/office/drawing/2014/main" id="{47274A03-20CA-411B-43FF-AA161166B41A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226484" y="10997067"/>
                            <a:ext cx="2129000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 datasets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321" name="Straight Arrow Connector 320">
                        <a:extLst>
                          <a:ext uri="{FF2B5EF4-FFF2-40B4-BE49-F238E27FC236}">
                            <a16:creationId xmlns:a16="http://schemas.microsoft.com/office/drawing/2014/main" id="{67A2ADC7-EA62-5811-3268-3326488F507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841224" y="11112220"/>
                        <a:ext cx="365313" cy="191267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19" name="TextBox 318">
                      <a:extLst>
                        <a:ext uri="{FF2B5EF4-FFF2-40B4-BE49-F238E27FC236}">
                          <a16:creationId xmlns:a16="http://schemas.microsoft.com/office/drawing/2014/main" id="{2DFA1B97-6D51-0962-7A5F-F13D4C4354C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237942" y="10935252"/>
                      <a:ext cx="1180858" cy="33855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./output/</a:t>
                      </a:r>
                      <a:r>
                        <a:rPr lang="en-US" sz="800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  <p:cxnSp>
                <p:nvCxnSpPr>
                  <p:cNvPr id="317" name="Straight Arrow Connector 316">
                    <a:extLst>
                      <a:ext uri="{FF2B5EF4-FFF2-40B4-BE49-F238E27FC236}">
                        <a16:creationId xmlns:a16="http://schemas.microsoft.com/office/drawing/2014/main" id="{1338E8F0-3F30-C1EE-0C54-A2E3AB55CA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842417" y="11303436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E975DA02-5552-58AE-63A6-28041C86839F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171603" y="6348302"/>
                  <a:ext cx="3341912" cy="1199366"/>
                  <a:chOff x="93141" y="7586541"/>
                  <a:chExt cx="3341912" cy="1199366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6F2C5CEF-E789-A959-768C-71C4BDC07AD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93141" y="7586541"/>
                    <a:ext cx="3341912" cy="1199366"/>
                  </a:xfrm>
                  <a:prstGeom prst="rect">
                    <a:avLst/>
                  </a:prstGeom>
                  <a:solidFill>
                    <a:schemeClr val="accent5">
                      <a:alpha val="48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B2E6E026-370A-3EBC-CC58-3D2392693C3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29259" y="7679490"/>
                    <a:ext cx="1644470" cy="5078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</a:ln>
                  <a:effectLst>
                    <a:softEdge rad="78273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900" dirty="0">
                        <a:latin typeface="Helvetica" pitchFamily="2" charset="0"/>
                        <a:cs typeface="Times New Roman" panose="02020603050405020304" pitchFamily="18" charset="0"/>
                      </a:rPr>
                      <a:t>./create-full-</a:t>
                    </a:r>
                    <a:r>
                      <a:rPr lang="en-US" sz="9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datasets.R</a:t>
                    </a:r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655ADE54-2EE9-52DB-2AD0-87BAAFBD966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64004" y="8199966"/>
                    <a:ext cx="1177650" cy="33855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./output/</a:t>
                    </a:r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logicalGBI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/</a:t>
                    </a:r>
                  </a:p>
                  <a:p>
                    <a:pPr algn="ctr"/>
                    <a: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CLDF</a:t>
                    </a:r>
                  </a:p>
                </p:txBody>
              </p:sp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A60462C2-98B1-073C-2A3D-EB4530B37B6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4344" y="8201480"/>
                    <a:ext cx="1489283" cy="461665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GBInd logical: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203 features</a:t>
                    </a:r>
                  </a:p>
                </p:txBody>
              </p:sp>
              <p:cxnSp>
                <p:nvCxnSpPr>
                  <p:cNvPr id="313" name="Straight Arrow Connector 312">
                    <a:extLst>
                      <a:ext uri="{FF2B5EF4-FFF2-40B4-BE49-F238E27FC236}">
                        <a16:creationId xmlns:a16="http://schemas.microsoft.com/office/drawing/2014/main" id="{59DCDF7E-B7C3-76A0-3611-B08A564B32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67286" y="8007928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05333AA0-B523-EC0D-76DA-873BE1B1BF1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64004" y="7830960"/>
                    <a:ext cx="1180858" cy="33855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./output/</a:t>
                    </a:r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logicalGBI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/</a:t>
                    </a:r>
                  </a:p>
                  <a:p>
                    <a:pPr algn="ctr"/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logicalGBI.csv</a:t>
                    </a:r>
                    <a:endParaRPr lang="en-US" sz="800" b="1" dirty="0">
                      <a:solidFill>
                        <a:schemeClr val="bg1"/>
                      </a:solidFill>
                      <a:latin typeface="Helvetica" pitchFamily="2" charset="0"/>
                    </a:endParaRPr>
                  </a:p>
                </p:txBody>
              </p:sp>
              <p:cxnSp>
                <p:nvCxnSpPr>
                  <p:cNvPr id="315" name="Straight Arrow Connector 314">
                    <a:extLst>
                      <a:ext uri="{FF2B5EF4-FFF2-40B4-BE49-F238E27FC236}">
                        <a16:creationId xmlns:a16="http://schemas.microsoft.com/office/drawing/2014/main" id="{5DE88AF6-7505-ECC3-920D-EAC518E8A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768479" y="8199144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2D35D9E-1D91-39F0-5095-E4E6F7995CC3}"/>
                </a:ext>
              </a:extLst>
            </p:cNvPr>
            <p:cNvGrpSpPr>
              <a:grpSpLocks/>
            </p:cNvGrpSpPr>
            <p:nvPr/>
          </p:nvGrpSpPr>
          <p:grpSpPr>
            <a:xfrm>
              <a:off x="7831110" y="188338"/>
              <a:ext cx="5306617" cy="11699573"/>
              <a:chOff x="7831110" y="188338"/>
              <a:chExt cx="5306617" cy="1169957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9E85B21-F8BC-B09E-6AC7-BC767BE9A3D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831110" y="188338"/>
                <a:ext cx="5306617" cy="7364501"/>
                <a:chOff x="7831110" y="188338"/>
                <a:chExt cx="5306617" cy="7364501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48BD496-7DF5-4D4E-8FF1-4959D88AC992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831110" y="188338"/>
                  <a:ext cx="5306617" cy="7364501"/>
                  <a:chOff x="7831110" y="188338"/>
                  <a:chExt cx="5306617" cy="7364501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E9E723C1-2315-E5B5-4145-75A2B70F26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7831110" y="188338"/>
                    <a:ext cx="5306617" cy="7364501"/>
                    <a:chOff x="8593572" y="276208"/>
                    <a:chExt cx="5306617" cy="7364501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F1977990-C136-ABEA-E632-BC19C09B206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8593572" y="276208"/>
                      <a:ext cx="5306617" cy="7364501"/>
                      <a:chOff x="5168661" y="1289245"/>
                      <a:chExt cx="5306615" cy="7364502"/>
                    </a:xfrm>
                  </p:grpSpPr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6EFBDC7E-D3B1-93C5-17E9-6C8E06F1371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5168661" y="1289245"/>
                        <a:ext cx="5306615" cy="7364502"/>
                        <a:chOff x="5356209" y="1284835"/>
                        <a:chExt cx="5306615" cy="7364502"/>
                      </a:xfrm>
                    </p:grpSpPr>
                    <p:grpSp>
                      <p:nvGrpSpPr>
                        <p:cNvPr id="42" name="Group 41">
                          <a:extLst>
                            <a:ext uri="{FF2B5EF4-FFF2-40B4-BE49-F238E27FC236}">
                              <a16:creationId xmlns:a16="http://schemas.microsoft.com/office/drawing/2014/main" id="{A0A47C86-01C9-DC8C-61E9-1DB099AC2ED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5356209" y="1284835"/>
                          <a:ext cx="5271348" cy="7364502"/>
                          <a:chOff x="629300" y="783265"/>
                          <a:chExt cx="5271348" cy="7364502"/>
                        </a:xfrm>
                      </p:grpSpPr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B8C80E6E-BBBB-3A5F-6F18-6227AD7E750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629300" y="783265"/>
                            <a:ext cx="5175803" cy="7364502"/>
                            <a:chOff x="-2317612" y="622019"/>
                            <a:chExt cx="5175803" cy="7364502"/>
                          </a:xfrm>
                        </p:grpSpPr>
                        <p:grpSp>
                          <p:nvGrpSpPr>
                            <p:cNvPr id="143" name="Group 142">
                              <a:extLst>
                                <a:ext uri="{FF2B5EF4-FFF2-40B4-BE49-F238E27FC236}">
                                  <a16:creationId xmlns:a16="http://schemas.microsoft.com/office/drawing/2014/main" id="{6224DE7B-D5B2-B716-93D5-1384B21F860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-2317612" y="3475383"/>
                              <a:ext cx="5175803" cy="4511138"/>
                              <a:chOff x="-1712528" y="5792822"/>
                              <a:chExt cx="5175803" cy="4511138"/>
                            </a:xfrm>
                          </p:grpSpPr>
                          <p:sp>
                            <p:nvSpPr>
                              <p:cNvPr id="145" name="Rectangle 144">
                                <a:extLst>
                                  <a:ext uri="{FF2B5EF4-FFF2-40B4-BE49-F238E27FC236}">
                                    <a16:creationId xmlns:a16="http://schemas.microsoft.com/office/drawing/2014/main" id="{D9D9417F-4B28-AA08-086E-7E3EC71BB62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-1656784" y="9098029"/>
                                <a:ext cx="5120059" cy="12059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>
                                  <a:alpha val="48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800" dirty="0">
                                  <a:latin typeface="Helvetica" pitchFamily="2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46" name="Group 145">
                                <a:extLst>
                                  <a:ext uri="{FF2B5EF4-FFF2-40B4-BE49-F238E27FC236}">
                                    <a16:creationId xmlns:a16="http://schemas.microsoft.com/office/drawing/2014/main" id="{B4C47260-F553-A3DB-CB97-A5C666D5F8C5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-1712528" y="5792822"/>
                                <a:ext cx="2678606" cy="4380527"/>
                                <a:chOff x="-2416162" y="3316316"/>
                                <a:chExt cx="2678606" cy="4380527"/>
                              </a:xfrm>
                            </p:grpSpPr>
                            <p:sp>
                              <p:nvSpPr>
                                <p:cNvPr id="147" name="TextBox 146">
                                  <a:extLst>
                                    <a:ext uri="{FF2B5EF4-FFF2-40B4-BE49-F238E27FC236}">
                                      <a16:creationId xmlns:a16="http://schemas.microsoft.com/office/drawing/2014/main" id="{214A4791-18E8-351C-A6DA-C86CD6FDBE91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1533649" y="7235178"/>
                                  <a:ext cx="1796093" cy="461665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TypLinkInd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349 features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48" name="TextBox 147">
                                  <a:extLst>
                                    <a:ext uri="{FF2B5EF4-FFF2-40B4-BE49-F238E27FC236}">
                                      <a16:creationId xmlns:a16="http://schemas.microsoft.com/office/drawing/2014/main" id="{16DBFA5B-6431-64F9-E53E-A5F0168EA1D5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2416162" y="3316316"/>
                                  <a:ext cx="1064714" cy="33855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8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102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800" dirty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(15 + 52 + 17 + 18)</a:t>
                                  </a:r>
                                </a:p>
                              </p:txBody>
                            </p:sp>
                          </p:grpSp>
                        </p:grpSp>
                        <p:sp>
                          <p:nvSpPr>
                            <p:cNvPr id="144" name="TextBox 143">
                              <a:extLst>
                                <a:ext uri="{FF2B5EF4-FFF2-40B4-BE49-F238E27FC236}">
                                  <a16:creationId xmlns:a16="http://schemas.microsoft.com/office/drawing/2014/main" id="{AE20EEDE-B720-D226-22B4-4C28E152C7B6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-1435100" y="622019"/>
                              <a:ext cx="3607525" cy="5541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3001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B. data/TypLinkInd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128" name="Straight Arrow Connector 127">
                            <a:extLst>
                              <a:ext uri="{FF2B5EF4-FFF2-40B4-BE49-F238E27FC236}">
                                <a16:creationId xmlns:a16="http://schemas.microsoft.com/office/drawing/2014/main" id="{6B5E347E-F683-E45B-6251-4D9B3E69D40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119511" y="3619861"/>
                            <a:ext cx="591920" cy="3321975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9" name="Straight Arrow Connector 128">
                            <a:extLst>
                              <a:ext uri="{FF2B5EF4-FFF2-40B4-BE49-F238E27FC236}">
                                <a16:creationId xmlns:a16="http://schemas.microsoft.com/office/drawing/2014/main" id="{3005750D-9C9A-18EB-4EED-258C4A6D884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711431" y="3619860"/>
                            <a:ext cx="635000" cy="411799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none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0" name="TextBox 129">
                            <a:extLst>
                              <a:ext uri="{FF2B5EF4-FFF2-40B4-BE49-F238E27FC236}">
                                <a16:creationId xmlns:a16="http://schemas.microsoft.com/office/drawing/2014/main" id="{794BE03A-7C93-B03D-1B21-2705EFBD92B7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125228" y="3630266"/>
                            <a:ext cx="1190346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736 exclusions</a:t>
                            </a:r>
                            <a:b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(177 + 493 + 43 + 23)</a:t>
                            </a:r>
                          </a:p>
                        </p:txBody>
                      </p:sp>
                      <p:cxnSp>
                        <p:nvCxnSpPr>
                          <p:cNvPr id="131" name="Straight Arrow Connector 130">
                            <a:extLst>
                              <a:ext uri="{FF2B5EF4-FFF2-40B4-BE49-F238E27FC236}">
                                <a16:creationId xmlns:a16="http://schemas.microsoft.com/office/drawing/2014/main" id="{833BBF7B-E934-9B4B-5862-00D7D0E8CE61}"/>
                              </a:ext>
                            </a:extLst>
                          </p:cNvPr>
                          <p:cNvCxnSpPr>
                            <a:cxnSpLocks/>
                            <a:endCxn id="47" idx="3"/>
                          </p:cNvCxnSpPr>
                          <p:nvPr/>
                        </p:nvCxnSpPr>
                        <p:spPr>
                          <a:xfrm flipH="1">
                            <a:off x="4667299" y="3896749"/>
                            <a:ext cx="144827" cy="15526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6ECA9D99-0A73-DEFF-3785-56D87FEC8D57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835934" y="4399996"/>
                            <a:ext cx="10647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282 exclusions 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w/o replacement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(46 + 209 + 26 + 1)</a:t>
                            </a:r>
                          </a:p>
                        </p:txBody>
                      </p:sp>
                      <p:cxnSp>
                        <p:nvCxnSpPr>
                          <p:cNvPr id="133" name="Straight Arrow Connector 132">
                            <a:extLst>
                              <a:ext uri="{FF2B5EF4-FFF2-40B4-BE49-F238E27FC236}">
                                <a16:creationId xmlns:a16="http://schemas.microsoft.com/office/drawing/2014/main" id="{7918818B-3B82-463E-59C4-F13162CFAC8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346463" y="4592064"/>
                            <a:ext cx="0" cy="24568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967248E0-DD0F-1FE4-A904-807C0C9FEDA4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437397" y="5923950"/>
                            <a:ext cx="920445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73 new features</a:t>
                            </a:r>
                            <a:b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1</a:t>
                            </a:r>
                            <a:b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(65 + 8 + 0 + 0)</a:t>
                            </a:r>
                          </a:p>
                        </p:txBody>
                      </p:sp>
                      <p:sp>
                        <p:nvSpPr>
                          <p:cNvPr id="135" name="TextBox 134">
                            <a:extLst>
                              <a:ext uri="{FF2B5EF4-FFF2-40B4-BE49-F238E27FC236}">
                                <a16:creationId xmlns:a16="http://schemas.microsoft.com/office/drawing/2014/main" id="{0FFB6FDD-4D46-668B-E6B1-266BD093C4C8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800958" y="4812181"/>
                            <a:ext cx="1122423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200 exclusions 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with replacement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(109 + 57 + 12 + 22)</a:t>
                            </a:r>
                          </a:p>
                        </p:txBody>
                      </p:sp>
                      <p:cxnSp>
                        <p:nvCxnSpPr>
                          <p:cNvPr id="136" name="Straight Arrow Connector 135">
                            <a:extLst>
                              <a:ext uri="{FF2B5EF4-FFF2-40B4-BE49-F238E27FC236}">
                                <a16:creationId xmlns:a16="http://schemas.microsoft.com/office/drawing/2014/main" id="{4B561BCD-3A6C-A6B2-D682-8E5B78FD392F}"/>
                              </a:ext>
                            </a:extLst>
                          </p:cNvPr>
                          <p:cNvCxnSpPr>
                            <a:cxnSpLocks/>
                            <a:stCxn id="138" idx="1"/>
                            <a:endCxn id="135" idx="2"/>
                          </p:cNvCxnSpPr>
                          <p:nvPr/>
                        </p:nvCxnSpPr>
                        <p:spPr>
                          <a:xfrm flipH="1">
                            <a:off x="2362169" y="5273755"/>
                            <a:ext cx="1446861" cy="91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7" name="Straight Arrow Connector 136">
                            <a:extLst>
                              <a:ext uri="{FF2B5EF4-FFF2-40B4-BE49-F238E27FC236}">
                                <a16:creationId xmlns:a16="http://schemas.microsoft.com/office/drawing/2014/main" id="{655C0A15-6200-3164-170E-55937611578C}"/>
                              </a:ext>
                            </a:extLst>
                          </p:cNvPr>
                          <p:cNvCxnSpPr>
                            <a:cxnSpLocks/>
                            <a:endCxn id="135" idx="2"/>
                          </p:cNvCxnSpPr>
                          <p:nvPr/>
                        </p:nvCxnSpPr>
                        <p:spPr>
                          <a:xfrm flipV="1">
                            <a:off x="2362169" y="5273846"/>
                            <a:ext cx="0" cy="166332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8" name="TextBox 137">
                            <a:extLst>
                              <a:ext uri="{FF2B5EF4-FFF2-40B4-BE49-F238E27FC236}">
                                <a16:creationId xmlns:a16="http://schemas.microsoft.com/office/drawing/2014/main" id="{ACD2A7E6-04E1-3177-7C30-F59A28E0DD2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809030" y="5042922"/>
                            <a:ext cx="978153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174 new features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&gt;1</a:t>
                            </a:r>
                            <a:b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features</a:t>
                            </a:r>
                          </a:p>
                        </p:txBody>
                      </p:sp>
                      <p:cxnSp>
                        <p:nvCxnSpPr>
                          <p:cNvPr id="139" name="Straight Arrow Connector 138">
                            <a:extLst>
                              <a:ext uri="{FF2B5EF4-FFF2-40B4-BE49-F238E27FC236}">
                                <a16:creationId xmlns:a16="http://schemas.microsoft.com/office/drawing/2014/main" id="{D37092F7-1BA4-26B9-51CC-471089F38B06}"/>
                              </a:ext>
                            </a:extLst>
                          </p:cNvPr>
                          <p:cNvCxnSpPr>
                            <a:cxnSpLocks/>
                            <a:endCxn id="138" idx="2"/>
                          </p:cNvCxnSpPr>
                          <p:nvPr/>
                        </p:nvCxnSpPr>
                        <p:spPr>
                          <a:xfrm flipV="1">
                            <a:off x="3570113" y="5504587"/>
                            <a:ext cx="727994" cy="1441844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0" name="TextBox 139">
                            <a:extLst>
                              <a:ext uri="{FF2B5EF4-FFF2-40B4-BE49-F238E27FC236}">
                                <a16:creationId xmlns:a16="http://schemas.microsoft.com/office/drawing/2014/main" id="{B7608C02-D015-0BC1-2165-BF8685FEFF3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522446" y="5909682"/>
                            <a:ext cx="143003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52 combined features</a:t>
                            </a:r>
                            <a:b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(6 [W] + 6 [A] + 15 [W, A] +</a:t>
                            </a:r>
                            <a:b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6 [W, L] + 19 [W, P])</a:t>
                            </a:r>
                          </a:p>
                        </p:txBody>
                      </p:sp>
                      <p:cxnSp>
                        <p:nvCxnSpPr>
                          <p:cNvPr id="141" name="Straight Arrow Connector 140">
                            <a:extLst>
                              <a:ext uri="{FF2B5EF4-FFF2-40B4-BE49-F238E27FC236}">
                                <a16:creationId xmlns:a16="http://schemas.microsoft.com/office/drawing/2014/main" id="{E007012F-57E0-9701-3EDF-12540D47FFC8}"/>
                              </a:ext>
                            </a:extLst>
                          </p:cNvPr>
                          <p:cNvCxnSpPr>
                            <a:cxnSpLocks/>
                            <a:endCxn id="138" idx="2"/>
                          </p:cNvCxnSpPr>
                          <p:nvPr/>
                        </p:nvCxnSpPr>
                        <p:spPr>
                          <a:xfrm flipH="1" flipV="1">
                            <a:off x="4298107" y="5504587"/>
                            <a:ext cx="879265" cy="1441844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2" name="TextBox 141">
                            <a:extLst>
                              <a:ext uri="{FF2B5EF4-FFF2-40B4-BE49-F238E27FC236}">
                                <a16:creationId xmlns:a16="http://schemas.microsoft.com/office/drawing/2014/main" id="{C1698C11-FF74-1DFA-AE36-2696C704A29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729455" y="5868670"/>
                            <a:ext cx="1075649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122 input features, conditioned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(82 + 33 + 3 + 4)</a:t>
                            </a:r>
                          </a:p>
                        </p:txBody>
                      </p:sp>
                    </p:grpSp>
                    <p:grpSp>
                      <p:nvGrpSpPr>
                        <p:cNvPr id="43" name="Group 42">
                          <a:extLst>
                            <a:ext uri="{FF2B5EF4-FFF2-40B4-BE49-F238E27FC236}">
                              <a16:creationId xmlns:a16="http://schemas.microsoft.com/office/drawing/2014/main" id="{2D24D48F-BA92-72EF-85DD-63A63F3240E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5402056" y="1949518"/>
                          <a:ext cx="5260768" cy="3144116"/>
                          <a:chOff x="5402056" y="1949518"/>
                          <a:chExt cx="5260768" cy="3144116"/>
                        </a:xfrm>
                      </p:grpSpPr>
                      <p:grpSp>
                        <p:nvGrpSpPr>
                          <p:cNvPr id="44" name="Group 43">
                            <a:extLst>
                              <a:ext uri="{FF2B5EF4-FFF2-40B4-BE49-F238E27FC236}">
                                <a16:creationId xmlns:a16="http://schemas.microsoft.com/office/drawing/2014/main" id="{E98EA513-9717-7315-41C9-178BDE667CB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5402056" y="1949518"/>
                            <a:ext cx="5120059" cy="2158364"/>
                            <a:chOff x="5402056" y="1949518"/>
                            <a:chExt cx="5120059" cy="2158364"/>
                          </a:xfrm>
                        </p:grpSpPr>
                        <p:grpSp>
                          <p:nvGrpSpPr>
                            <p:cNvPr id="53" name="Group 52">
                              <a:extLst>
                                <a:ext uri="{FF2B5EF4-FFF2-40B4-BE49-F238E27FC236}">
                                  <a16:creationId xmlns:a16="http://schemas.microsoft.com/office/drawing/2014/main" id="{9F5CF46D-8F4F-D915-934A-2013772F96D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5402056" y="1949518"/>
                              <a:ext cx="5120059" cy="2158364"/>
                              <a:chOff x="5337201" y="1952938"/>
                              <a:chExt cx="5120059" cy="2158364"/>
                            </a:xfrm>
                          </p:grpSpPr>
                          <p:grpSp>
                            <p:nvGrpSpPr>
                              <p:cNvPr id="55" name="Group 54">
                                <a:extLst>
                                  <a:ext uri="{FF2B5EF4-FFF2-40B4-BE49-F238E27FC236}">
                                    <a16:creationId xmlns:a16="http://schemas.microsoft.com/office/drawing/2014/main" id="{15B044FA-35C6-A5D6-FF30-3B0C92B38A1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5337201" y="1952938"/>
                                <a:ext cx="5120059" cy="2158364"/>
                                <a:chOff x="548903" y="6251918"/>
                                <a:chExt cx="5120059" cy="2158364"/>
                              </a:xfrm>
                            </p:grpSpPr>
                            <p:grpSp>
                              <p:nvGrpSpPr>
                                <p:cNvPr id="57" name="Group 56">
                                  <a:extLst>
                                    <a:ext uri="{FF2B5EF4-FFF2-40B4-BE49-F238E27FC236}">
                                      <a16:creationId xmlns:a16="http://schemas.microsoft.com/office/drawing/2014/main" id="{650AF661-0858-E544-D145-423EEAB8B6C2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>
                                <a:xfrm>
                                  <a:off x="548903" y="6251918"/>
                                  <a:ext cx="5120059" cy="2158364"/>
                                  <a:chOff x="548903" y="6251918"/>
                                  <a:chExt cx="5120059" cy="215836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F016CE24-A8C7-AE79-9823-F2822045D602}"/>
                                      </a:ext>
                                    </a:extLst>
                                  </p:cNvPr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>
                                  <a:xfrm>
                                    <a:off x="548903" y="6251918"/>
                                    <a:ext cx="5120059" cy="2158364"/>
                                    <a:chOff x="548903" y="6251918"/>
                                    <a:chExt cx="5120059" cy="2158364"/>
                                  </a:xfrm>
                                </p:grpSpPr>
                                <p:sp>
                                  <p:nvSpPr>
                                    <p:cNvPr id="61" name="Rectangle 60">
                                      <a:extLst>
                                        <a:ext uri="{FF2B5EF4-FFF2-40B4-BE49-F238E27FC236}">
                                          <a16:creationId xmlns:a16="http://schemas.microsoft.com/office/drawing/2014/main" id="{012A4B9A-5419-3BCB-BD07-9D77C25F9127}"/>
                                        </a:ext>
                                      </a:extLst>
                                    </p:cNvPr>
                                    <p:cNvSpPr>
                                      <a:spLocks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548903" y="6251918"/>
                                      <a:ext cx="5120059" cy="215836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  <a:alpha val="48000"/>
                                      </a:schemeClr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15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sz="1801" dirty="0">
                                        <a:latin typeface="Helvetica" pitchFamily="2" charset="0"/>
                                      </a:endParaRPr>
                                    </a:p>
                                  </p:txBody>
                                </p:sp>
                                <p:pic>
                                  <p:nvPicPr>
                                    <p:cNvPr id="62" name="Picture 61">
                                      <a:extLst>
                                        <a:ext uri="{FF2B5EF4-FFF2-40B4-BE49-F238E27FC236}">
                                          <a16:creationId xmlns:a16="http://schemas.microsoft.com/office/drawing/2014/main" id="{4E1F628A-595A-0A2B-65B3-6627CD4FB033}"/>
                                        </a:ext>
                                      </a:extLst>
                                    </p:cNvPr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4"/>
                                    <a:srcRect l="23387" t="26842" r="19999" b="14062"/>
                                    <a:stretch/>
                                  </p:blipFill>
                                  <p:spPr>
                                    <a:xfrm>
                                      <a:off x="3584949" y="6358427"/>
                                      <a:ext cx="468808" cy="489368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grpSp>
                              <p:pic>
                                <p:nvPicPr>
                                  <p:cNvPr id="60" name="Picture 59">
                                    <a:extLst>
                                      <a:ext uri="{FF2B5EF4-FFF2-40B4-BE49-F238E27FC236}">
                                        <a16:creationId xmlns:a16="http://schemas.microsoft.com/office/drawing/2014/main" id="{67CB38C1-B1D3-303C-10F9-51EF40D5D30A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4423874" y="6481180"/>
                                    <a:ext cx="914481" cy="243862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grpSp>
                            <p:sp>
                              <p:nvSpPr>
                                <p:cNvPr id="58" name="TextBox 57">
                                  <a:extLst>
                                    <a:ext uri="{FF2B5EF4-FFF2-40B4-BE49-F238E27FC236}">
                                      <a16:creationId xmlns:a16="http://schemas.microsoft.com/office/drawing/2014/main" id="{C15F81D3-0680-EBD7-B574-DA2F9DBE20F4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079191" y="6460515"/>
                                  <a:ext cx="1222771" cy="35394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1700" b="1" dirty="0">
                                      <a:latin typeface="Helvetica" pitchFamily="2" charset="0"/>
                                      <a:cs typeface="Arial" panose="020B0604020202020204" pitchFamily="34" charset="0"/>
                                    </a:rPr>
                                    <a:t>AUTOTYP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56" name="TextBox 55">
                                <a:extLst>
                                  <a:ext uri="{FF2B5EF4-FFF2-40B4-BE49-F238E27FC236}">
                                    <a16:creationId xmlns:a16="http://schemas.microsoft.com/office/drawing/2014/main" id="{7BD0AA8B-D9DA-161B-FEC8-67BFFF096E02}"/>
                                  </a:ext>
                                </a:extLst>
                              </p:cNvPr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6596240" y="3323397"/>
                                <a:ext cx="2621229" cy="67710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838 features</a:t>
                                </a:r>
                                <a:b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endParaRPr lang="en-US" sz="2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  <a:p>
                                <a:pPr algn="ctr"/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(output/</a:t>
                                </a:r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compiled_external_input_features.csv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)</a:t>
                                </a:r>
                                <a:b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br>
                                  <a:rPr lang="en-US" sz="3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r>
                                  <a:rPr lang="en-US" sz="120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(192 [W] + 545 [A] + 60 [L] + 41 [P])</a:t>
                                </a:r>
                              </a:p>
                            </p:txBody>
                          </p:sp>
                        </p:grpSp>
                        <p:pic>
                          <p:nvPicPr>
                            <p:cNvPr id="54" name="Picture 53">
                              <a:extLst>
                                <a:ext uri="{FF2B5EF4-FFF2-40B4-BE49-F238E27FC236}">
                                  <a16:creationId xmlns:a16="http://schemas.microsoft.com/office/drawing/2014/main" id="{F9508751-B306-3F3E-4845-1D32BD2A165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6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</a:blip>
                            <a:srcRect b="60666"/>
                            <a:stretch/>
                          </p:blipFill>
                          <p:spPr>
                            <a:xfrm>
                              <a:off x="5613686" y="2189488"/>
                              <a:ext cx="1103114" cy="289263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45" name="Group 44">
                            <a:extLst>
                              <a:ext uri="{FF2B5EF4-FFF2-40B4-BE49-F238E27FC236}">
                                <a16:creationId xmlns:a16="http://schemas.microsoft.com/office/drawing/2014/main" id="{A7C55D40-C87D-4688-C309-499BC08858C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7037982" y="4083119"/>
                            <a:ext cx="3624842" cy="1010515"/>
                            <a:chOff x="7037982" y="4083119"/>
                            <a:chExt cx="3624842" cy="1010515"/>
                          </a:xfrm>
                        </p:grpSpPr>
                        <p:cxnSp>
                          <p:nvCxnSpPr>
                            <p:cNvPr id="46" name="Straight Arrow Connector 45">
                              <a:extLst>
                                <a:ext uri="{FF2B5EF4-FFF2-40B4-BE49-F238E27FC236}">
                                  <a16:creationId xmlns:a16="http://schemas.microsoft.com/office/drawing/2014/main" id="{49B03D43-6D3E-7E44-6448-00C552309D1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7073340" y="4533230"/>
                              <a:ext cx="1462599" cy="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7" name="TextBox 46">
                              <a:extLst>
                                <a:ext uri="{FF2B5EF4-FFF2-40B4-BE49-F238E27FC236}">
                                  <a16:creationId xmlns:a16="http://schemas.microsoft.com/office/drawing/2014/main" id="{A9047134-19C8-82C1-7070-4E08443754C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8387202" y="4322754"/>
                              <a:ext cx="1007007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254 automated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exclusions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(22 + 227 + 5 + 0)</a:t>
                              </a:r>
                            </a:p>
                          </p:txBody>
                        </p:sp>
                        <p:cxnSp>
                          <p:nvCxnSpPr>
                            <p:cNvPr id="48" name="Straight Arrow Connector 47">
                              <a:extLst>
                                <a:ext uri="{FF2B5EF4-FFF2-40B4-BE49-F238E27FC236}">
                                  <a16:creationId xmlns:a16="http://schemas.microsoft.com/office/drawing/2014/main" id="{E67A19BE-2C18-F374-55AE-E9F8C458C972}"/>
                                </a:ext>
                              </a:extLst>
                            </p:cNvPr>
                            <p:cNvCxnSpPr>
                              <a:cxnSpLocks/>
                              <a:endCxn id="47" idx="3"/>
                            </p:cNvCxnSpPr>
                            <p:nvPr/>
                          </p:nvCxnSpPr>
                          <p:spPr>
                            <a:xfrm flipH="1" flipV="1">
                              <a:off x="9394210" y="4553587"/>
                              <a:ext cx="144825" cy="14746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9" name="TextBox 48">
                              <a:extLst>
                                <a:ext uri="{FF2B5EF4-FFF2-40B4-BE49-F238E27FC236}">
                                  <a16:creationId xmlns:a16="http://schemas.microsoft.com/office/drawing/2014/main" id="{AAF362FE-5AAA-A94B-6BFC-B959AAC472B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9610250" y="4083119"/>
                              <a:ext cx="981359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79 features with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 &lt; 100 languages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(17 + 62 + 0 + 0)</a:t>
                              </a:r>
                            </a:p>
                          </p:txBody>
                        </p:sp>
                        <p:sp>
                          <p:nvSpPr>
                            <p:cNvPr id="50" name="TextBox 49">
                              <a:extLst>
                                <a:ext uri="{FF2B5EF4-FFF2-40B4-BE49-F238E27FC236}">
                                  <a16:creationId xmlns:a16="http://schemas.microsoft.com/office/drawing/2014/main" id="{D9179B16-3C8E-5CDF-FD80-ADC7290C9662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9527577" y="4489428"/>
                              <a:ext cx="1135247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175 features 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insufficiently variable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(5 + 165 + 5 + 0)</a:t>
                              </a:r>
                            </a:p>
                          </p:txBody>
                        </p:sp>
                        <p:cxnSp>
                          <p:nvCxnSpPr>
                            <p:cNvPr id="51" name="Straight Arrow Connector 50">
                              <a:extLst>
                                <a:ext uri="{FF2B5EF4-FFF2-40B4-BE49-F238E27FC236}">
                                  <a16:creationId xmlns:a16="http://schemas.microsoft.com/office/drawing/2014/main" id="{18AD9A1E-8417-9CBA-17CB-A66AE52C28C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7073340" y="4532732"/>
                              <a:ext cx="0" cy="560902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none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2" name="TextBox 51">
                              <a:extLst>
                                <a:ext uri="{FF2B5EF4-FFF2-40B4-BE49-F238E27FC236}">
                                  <a16:creationId xmlns:a16="http://schemas.microsoft.com/office/drawing/2014/main" id="{E4379D43-2B30-5631-A12E-DD1D9A8A9145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7037982" y="4635450"/>
                              <a:ext cx="1314737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482 manual exclusions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(155 + 266 + 38 + 23)</a:t>
                              </a:r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6066BA6B-AEBE-A2CE-1A44-E15969679F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889453" y="5098044"/>
                        <a:ext cx="2460182" cy="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72A9E4C4-FCBA-30DC-4D24-D1CC261E5D4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0436577" y="1699757"/>
                      <a:ext cx="1534133" cy="50783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/>
                      </a:solidFill>
                    </a:ln>
                    <a:effectLst>
                      <a:softEdge rad="78273"/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./compile-external-</a:t>
                      </a:r>
                      <a:r>
                        <a:rPr lang="en-US" sz="900" dirty="0" err="1">
                          <a:latin typeface="Helvetica" pitchFamily="2" charset="0"/>
                          <a:cs typeface="Times New Roman" panose="02020603050405020304" pitchFamily="18" charset="0"/>
                        </a:rPr>
                        <a:t>input.R</a:t>
                      </a:r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Right Brace 37">
                      <a:extLst>
                        <a:ext uri="{FF2B5EF4-FFF2-40B4-BE49-F238E27FC236}">
                          <a16:creationId xmlns:a16="http://schemas.microsoft.com/office/drawing/2014/main" id="{5D58FEC1-7EEB-2566-E234-F72D80ADD54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5400000">
                      <a:off x="11081713" y="-448180"/>
                      <a:ext cx="243863" cy="4093490"/>
                    </a:xfrm>
                    <a:prstGeom prst="rightBrace">
                      <a:avLst/>
                    </a:prstGeom>
                    <a:ln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130A899-C14B-2A7B-1380-048901AB14B7}"/>
                        </a:ext>
                      </a:extLst>
                    </p:cNvPr>
                    <p:cNvCxnSpPr>
                      <a:cxnSpLocks/>
                      <a:stCxn id="56" idx="0"/>
                    </p:cNvCxnSpPr>
                    <p:nvPr/>
                  </p:nvCxnSpPr>
                  <p:spPr>
                    <a:xfrm flipV="1">
                      <a:off x="11209073" y="2091616"/>
                      <a:ext cx="0" cy="219734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4"/>
                      </a:solidFill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D302EEA-E9C6-13B6-E632-4BD39CFD421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784486" y="6474081"/>
                    <a:ext cx="1644470" cy="5078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</a:ln>
                  <a:effectLst>
                    <a:softEdge rad="78273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900" dirty="0">
                        <a:latin typeface="Helvetica" pitchFamily="2" charset="0"/>
                        <a:cs typeface="Times New Roman" panose="02020603050405020304" pitchFamily="18" charset="0"/>
                      </a:rPr>
                      <a:t>./create-full-</a:t>
                    </a:r>
                    <a:r>
                      <a:rPr lang="en-US" sz="9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datasets.R</a:t>
                    </a:r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DB4726-DC67-59EB-DE19-9E3C90414FB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977438" y="6945366"/>
                  <a:ext cx="1343708" cy="33855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./output/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</a:rPr>
                    <a:t>CLDF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27EF2FC6-58CD-9B22-DC98-F103A66A8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580720" y="6753328"/>
                  <a:ext cx="365313" cy="191267"/>
                </a:xfrm>
                <a:prstGeom prst="straightConnector1">
                  <a:avLst/>
                </a:prstGeom>
                <a:ln w="12700" cap="flat">
                  <a:solidFill>
                    <a:schemeClr val="accent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0E0E90E-25FC-01E0-EC5D-4A8A1CEA102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977437" y="6576360"/>
                  <a:ext cx="1343709" cy="33855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./output/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5AFF709-901A-2203-8D60-7ED154652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81913" y="6944544"/>
                  <a:ext cx="365313" cy="191267"/>
                </a:xfrm>
                <a:prstGeom prst="straightConnector1">
                  <a:avLst/>
                </a:prstGeom>
                <a:ln w="12700" cap="flat">
                  <a:solidFill>
                    <a:schemeClr val="accent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1964368-32BA-F204-5F6F-80ED531A64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76957" y="10681980"/>
                <a:ext cx="5120061" cy="1205931"/>
              </a:xfrm>
              <a:prstGeom prst="rect">
                <a:avLst/>
              </a:prstGeom>
              <a:solidFill>
                <a:schemeClr val="accent5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Helvetica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62014F-24F3-DA81-1B08-5C9ECF6A99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13622" y="11295635"/>
                <a:ext cx="1786199" cy="46166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TypLinkInd statistical: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349 features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7CCB73-E300-3FE5-B9DC-E6242C6C65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161" y="10797941"/>
                <a:ext cx="1644470" cy="5078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>
                <a:softEdge rad="78273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./create-full-</a:t>
                </a:r>
                <a:r>
                  <a:rPr lang="en-US" sz="900" dirty="0" err="1">
                    <a:latin typeface="Helvetica" pitchFamily="2" charset="0"/>
                    <a:cs typeface="Times New Roman" panose="02020603050405020304" pitchFamily="18" charset="0"/>
                  </a:rPr>
                  <a:t>datasets.R</a:t>
                </a:r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1A62EC-BAAA-94AA-C7D4-8DE1AB7DD4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7541" y="11280438"/>
                <a:ext cx="1353606" cy="33855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./output/</a:t>
                </a:r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statisticallTLI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</a:t>
                </a:r>
              </a:p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Helvetica" pitchFamily="2" charset="0"/>
                  </a:rPr>
                  <a:t>CLDF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F337566-004E-8760-8DFD-FFDF76F2BC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70823" y="11088400"/>
                <a:ext cx="365313" cy="191267"/>
              </a:xfrm>
              <a:prstGeom prst="straightConnector1">
                <a:avLst/>
              </a:prstGeom>
              <a:ln w="12700" cap="flat">
                <a:solidFill>
                  <a:schemeClr val="accent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F111DC-829D-844D-E09F-F947FC61A7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7540" y="10911432"/>
                <a:ext cx="1353607" cy="33855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./output/</a:t>
                </a:r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/full/</a:t>
                </a:r>
              </a:p>
              <a:p>
                <a:pPr algn="ctr"/>
                <a:r>
                  <a:rPr lang="en-US" sz="800" b="1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statisticalTLI.csv</a:t>
                </a:r>
                <a:endParaRPr lang="en-US" sz="800" b="1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B96EB7E-8584-7523-6BA8-BF42592887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2016" y="11279616"/>
                <a:ext cx="365313" cy="191267"/>
              </a:xfrm>
              <a:prstGeom prst="straightConnector1">
                <a:avLst/>
              </a:prstGeom>
              <a:ln w="12700" cap="flat">
                <a:solidFill>
                  <a:schemeClr val="accent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0A4367-BF33-5AAB-31B7-1B1E03D3431F}"/>
                </a:ext>
              </a:extLst>
            </p:cNvPr>
            <p:cNvGrpSpPr>
              <a:grpSpLocks/>
            </p:cNvGrpSpPr>
            <p:nvPr/>
          </p:nvGrpSpPr>
          <p:grpSpPr>
            <a:xfrm>
              <a:off x="7740348" y="7560602"/>
              <a:ext cx="5289228" cy="3130231"/>
              <a:chOff x="7740348" y="7560602"/>
              <a:chExt cx="5289228" cy="313023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E45DC3-67F7-280F-A7D6-E5A1B4114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40348" y="7581787"/>
                <a:ext cx="11728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300 retentions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(147 [W] + 79 [A] + 17 [L] + 18 [P] +</a:t>
                </a:r>
                <a:b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15 [W, A] + 6 [W, L] + 18 [W, P] 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D98BF67-4B74-062D-7137-830E751C4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8631" y="7560603"/>
                <a:ext cx="587047" cy="3121377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B715552-4D79-7B41-A836-990802F60C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35678" y="7560602"/>
                <a:ext cx="1750558" cy="807733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7D2503-B454-A4B5-3B68-413F9EE2B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1965" y="7569034"/>
                <a:ext cx="13115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49 exclusions</a:t>
                </a:r>
                <a:b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(21 [W] + 20 [A] + 3 [L] +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 4 [P] + 1 [W, P])</a:t>
                </a:r>
              </a:p>
              <a:p>
                <a:pPr algn="ctr"/>
                <a:endParaRPr lang="en-US" sz="800" dirty="0">
                  <a:solidFill>
                    <a:schemeClr val="bg2">
                      <a:lumMod val="50000"/>
                    </a:schemeClr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EFF55F-FBC4-195F-60A4-5E4FC32477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80278" y="7879345"/>
                <a:ext cx="9492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13 exclusions </a:t>
                </a:r>
              </a:p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w/o replacement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(5 + 7 + 1 + 0)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328D24-0022-04AE-B973-618907A2F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6437" y="8369128"/>
                <a:ext cx="2359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36 exclusions </a:t>
                </a:r>
              </a:p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with replacement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(16 [W] + 13 [A] + 2 [L] + 4 [P] + 1 [W, P])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E9D4FC-372A-C1A2-CF1C-52ABFF64280F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10656052" y="8830793"/>
                <a:ext cx="0" cy="229452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68B464-1502-436E-B8B2-B1BA376444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95828" y="9113254"/>
                <a:ext cx="9204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33 new features</a:t>
                </a:r>
              </a:p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derived from &gt;1</a:t>
                </a:r>
                <a:b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input features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E87445D-8103-6976-BABE-F3BA62FD149A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9958242" y="9574919"/>
                <a:ext cx="697809" cy="1111051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448586-B021-EBCF-B1B3-ED3566A1BC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6956" y="9903038"/>
                <a:ext cx="14300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3 combined features</a:t>
                </a:r>
                <a:b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 [A] + 1 [P] + 1 [L])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A64FD57-1871-F3DA-BA00-579079D99198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H="1" flipV="1">
                <a:off x="10656051" y="9574919"/>
                <a:ext cx="725761" cy="1115914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20AC07-3018-1715-F9B4-B1E6BA2B05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18931" y="9841482"/>
                <a:ext cx="13574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30 input features, conditioned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(16 [W] + 11 [A] + 2 [P] + 1 [W, P])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22E7D75-2E75-1651-1BA0-EF8878C764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61163" y="8084497"/>
                <a:ext cx="2066522" cy="0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309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2461</TotalTime>
  <Words>665</Words>
  <Application>Microsoft Macintosh PowerPoint</Application>
  <PresentationFormat>Custom</PresentationFormat>
  <Paragraphs>113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39</cp:revision>
  <cp:lastPrinted>2024-01-15T12:14:02Z</cp:lastPrinted>
  <dcterms:created xsi:type="dcterms:W3CDTF">2023-12-21T12:02:34Z</dcterms:created>
  <dcterms:modified xsi:type="dcterms:W3CDTF">2024-04-11T08:00:27Z</dcterms:modified>
</cp:coreProperties>
</file>