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F34"/>
    <a:srgbClr val="C07166"/>
    <a:srgbClr val="FFFFFF"/>
    <a:srgbClr val="97C5A9"/>
    <a:srgbClr val="7AA18A"/>
    <a:srgbClr val="A3D3B5"/>
    <a:srgbClr val="88D358"/>
    <a:srgbClr val="80C753"/>
    <a:srgbClr val="2DB822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3"/>
    <p:restoredTop sz="94830"/>
  </p:normalViewPr>
  <p:slideViewPr>
    <p:cSldViewPr snapToGrid="0">
      <p:cViewPr>
        <p:scale>
          <a:sx n="122" d="100"/>
          <a:sy n="122" d="100"/>
        </p:scale>
        <p:origin x="12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1pPr>
    <a:lvl2pPr marL="330813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2pPr>
    <a:lvl3pPr marL="661626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3pPr>
    <a:lvl4pPr marL="992439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4pPr>
    <a:lvl5pPr marL="1323252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5pPr>
    <a:lvl6pPr marL="1654064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6pPr>
    <a:lvl7pPr marL="1984878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7pPr>
    <a:lvl8pPr marL="2315690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8pPr>
    <a:lvl9pPr marL="2646503" algn="l" defTabSz="661626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5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E0D7DB-6705-4930-A492-B435EE47BD20}"/>
              </a:ext>
            </a:extLst>
          </p:cNvPr>
          <p:cNvGrpSpPr/>
          <p:nvPr/>
        </p:nvGrpSpPr>
        <p:grpSpPr>
          <a:xfrm>
            <a:off x="417209" y="336828"/>
            <a:ext cx="5719670" cy="5785215"/>
            <a:chOff x="417209" y="473462"/>
            <a:chExt cx="5719670" cy="5785215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BE64193-50AE-00C7-C454-78F97D6B6E16}"/>
                </a:ext>
              </a:extLst>
            </p:cNvPr>
            <p:cNvCxnSpPr>
              <a:cxnSpLocks/>
              <a:stCxn id="66" idx="0"/>
              <a:endCxn id="44" idx="2"/>
            </p:cNvCxnSpPr>
            <p:nvPr/>
          </p:nvCxnSpPr>
          <p:spPr>
            <a:xfrm flipV="1">
              <a:off x="2005335" y="4432813"/>
              <a:ext cx="861949" cy="88497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68A04F1-D22F-C30F-A14A-3DC58ADCF3CC}"/>
                </a:ext>
              </a:extLst>
            </p:cNvPr>
            <p:cNvGrpSpPr/>
            <p:nvPr/>
          </p:nvGrpSpPr>
          <p:grpSpPr>
            <a:xfrm>
              <a:off x="417209" y="473462"/>
              <a:ext cx="5719670" cy="5305986"/>
              <a:chOff x="511368" y="163501"/>
              <a:chExt cx="5719670" cy="530598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2FAC9E9-E01D-DF02-F3A3-6BE9B3A6F555}"/>
                  </a:ext>
                </a:extLst>
              </p:cNvPr>
              <p:cNvGrpSpPr/>
              <p:nvPr/>
            </p:nvGrpSpPr>
            <p:grpSpPr>
              <a:xfrm>
                <a:off x="511368" y="440500"/>
                <a:ext cx="5719670" cy="5028987"/>
                <a:chOff x="3489007" y="454897"/>
                <a:chExt cx="5719670" cy="5028987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57013B1-F249-7255-1A2A-BA24E4018E6C}"/>
                    </a:ext>
                  </a:extLst>
                </p:cNvPr>
                <p:cNvSpPr txBox="1"/>
                <p:nvPr/>
              </p:nvSpPr>
              <p:spPr>
                <a:xfrm>
                  <a:off x="5077133" y="2827404"/>
                  <a:ext cx="1717137" cy="46166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Evaluation of expectations</a:t>
                  </a:r>
                  <a:endPara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D70BF8E-C51E-4A8B-DC75-8D9226828D6E}"/>
                    </a:ext>
                  </a:extLst>
                </p:cNvPr>
                <p:cNvCxnSpPr>
                  <a:cxnSpLocks/>
                  <a:stCxn id="23" idx="0"/>
                  <a:endCxn id="94" idx="2"/>
                </p:cNvCxnSpPr>
                <p:nvPr/>
              </p:nvCxnSpPr>
              <p:spPr>
                <a:xfrm flipV="1">
                  <a:off x="5935702" y="454897"/>
                  <a:ext cx="20159" cy="1279901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22BBCE7-C5B0-852D-92B7-86BE35EEAFB4}"/>
                    </a:ext>
                  </a:extLst>
                </p:cNvPr>
                <p:cNvSpPr txBox="1"/>
                <p:nvPr/>
              </p:nvSpPr>
              <p:spPr>
                <a:xfrm>
                  <a:off x="7650638" y="1937883"/>
                  <a:ext cx="1558039" cy="461665"/>
                </a:xfrm>
                <a:prstGeom prst="rect">
                  <a:avLst/>
                </a:prstGeom>
                <a:solidFill>
                  <a:srgbClr val="C07166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No action taken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untestable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7E4AB18-38F1-63E8-BABD-A4681DF1BB6D}"/>
                    </a:ext>
                  </a:extLst>
                </p:cNvPr>
                <p:cNvCxnSpPr>
                  <a:cxnSpLocks/>
                  <a:stCxn id="27" idx="0"/>
                  <a:endCxn id="10" idx="3"/>
                </p:cNvCxnSpPr>
                <p:nvPr/>
              </p:nvCxnSpPr>
              <p:spPr>
                <a:xfrm flipH="1" flipV="1">
                  <a:off x="7200744" y="759782"/>
                  <a:ext cx="1228914" cy="1178101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5320D6E-2D59-43B3-07B4-1644818A6538}"/>
                    </a:ext>
                  </a:extLst>
                </p:cNvPr>
                <p:cNvSpPr txBox="1"/>
                <p:nvPr/>
              </p:nvSpPr>
              <p:spPr>
                <a:xfrm>
                  <a:off x="7754522" y="1000274"/>
                  <a:ext cx="9348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dirty="0">
                      <a:latin typeface="Helvetica" pitchFamily="2" charset="0"/>
                      <a:cs typeface="Times New Roman" panose="02020603050405020304" pitchFamily="18" charset="0"/>
                    </a:rPr>
                    <a:t>&lt; 30% feature</a:t>
                  </a:r>
                  <a:br>
                    <a:rPr lang="en-US" sz="900" dirty="0"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900" dirty="0">
                      <a:latin typeface="Helvetica" pitchFamily="2" charset="0"/>
                      <a:cs typeface="Times New Roman" panose="02020603050405020304" pitchFamily="18" charset="0"/>
                    </a:rPr>
                    <a:t>coding overlap</a:t>
                  </a: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DF9A6A8-BED8-0262-0854-11AA313C3924}"/>
                    </a:ext>
                  </a:extLst>
                </p:cNvPr>
                <p:cNvGrpSpPr/>
                <p:nvPr/>
              </p:nvGrpSpPr>
              <p:grpSpPr>
                <a:xfrm>
                  <a:off x="5077133" y="1734798"/>
                  <a:ext cx="1717137" cy="1092606"/>
                  <a:chOff x="5077133" y="1734798"/>
                  <a:chExt cx="1717137" cy="1092606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69BAAFB-B78D-0605-5A12-BF7809526692}"/>
                      </a:ext>
                    </a:extLst>
                  </p:cNvPr>
                  <p:cNvCxnSpPr>
                    <a:cxnSpLocks/>
                    <a:stCxn id="11" idx="0"/>
                    <a:endCxn id="23" idx="2"/>
                  </p:cNvCxnSpPr>
                  <p:nvPr/>
                </p:nvCxnSpPr>
                <p:spPr>
                  <a:xfrm flipV="1">
                    <a:off x="5935702" y="2596572"/>
                    <a:ext cx="0" cy="230832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bevel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9473541-2E14-4AB7-EED5-327A5E0F5AB2}"/>
                      </a:ext>
                    </a:extLst>
                  </p:cNvPr>
                  <p:cNvSpPr txBox="1"/>
                  <p:nvPr/>
                </p:nvSpPr>
                <p:spPr>
                  <a:xfrm>
                    <a:off x="5077133" y="1734798"/>
                    <a:ext cx="1717137" cy="8617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3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000" dirty="0">
                        <a:latin typeface="Helvetica" pitchFamily="2" charset="0"/>
                        <a:cs typeface="Times New Roman" panose="02020603050405020304" pitchFamily="18" charset="0"/>
                      </a:rPr>
                      <a:t>1/3 applicability ratio</a:t>
                    </a:r>
                    <a:br>
                      <a:rPr lang="en-US" sz="1000" dirty="0"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1000" dirty="0">
                        <a:latin typeface="Helvetica" pitchFamily="2" charset="0"/>
                        <a:cs typeface="Times New Roman" panose="02020603050405020304" pitchFamily="18" charset="0"/>
                      </a:rPr>
                      <a:t>per diversity sample</a:t>
                    </a:r>
                    <a:br>
                      <a:rPr lang="en-US" sz="1000" dirty="0"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endParaRPr lang="en-US" sz="10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000" dirty="0">
                        <a:latin typeface="Helvetica" pitchFamily="2" charset="0"/>
                        <a:cs typeface="Times New Roman" panose="02020603050405020304" pitchFamily="18" charset="0"/>
                      </a:rPr>
                      <a:t>20+ diversity samples</a:t>
                    </a:r>
                    <a:br>
                      <a:rPr lang="en-US" sz="1000" dirty="0"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1000" dirty="0">
                        <a:latin typeface="Helvetica" pitchFamily="2" charset="0"/>
                        <a:cs typeface="Times New Roman" panose="02020603050405020304" pitchFamily="18" charset="0"/>
                      </a:rPr>
                      <a:t>per expectation</a:t>
                    </a:r>
                  </a:p>
                </p:txBody>
              </p: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A6036E46-8219-6569-9472-F47010C57546}"/>
                    </a:ext>
                  </a:extLst>
                </p:cNvPr>
                <p:cNvCxnSpPr>
                  <a:cxnSpLocks/>
                  <a:stCxn id="27" idx="1"/>
                  <a:endCxn id="23" idx="3"/>
                </p:cNvCxnSpPr>
                <p:nvPr/>
              </p:nvCxnSpPr>
              <p:spPr>
                <a:xfrm flipH="1" flipV="1">
                  <a:off x="6794270" y="2165685"/>
                  <a:ext cx="856368" cy="3031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15D551B-EDC3-54A5-2AE0-C58A8D56FED1}"/>
                    </a:ext>
                  </a:extLst>
                </p:cNvPr>
                <p:cNvSpPr txBox="1"/>
                <p:nvPr/>
              </p:nvSpPr>
              <p:spPr>
                <a:xfrm>
                  <a:off x="6783766" y="1914801"/>
                  <a:ext cx="87395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dirty="0">
                      <a:latin typeface="Helvetica" pitchFamily="2" charset="0"/>
                      <a:cs typeface="Times New Roman" panose="02020603050405020304" pitchFamily="18" charset="0"/>
                    </a:rPr>
                    <a:t>&lt; 20 samples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D41CF73-C654-85CB-C551-4AC654AF565D}"/>
                    </a:ext>
                  </a:extLst>
                </p:cNvPr>
                <p:cNvSpPr txBox="1"/>
                <p:nvPr/>
              </p:nvSpPr>
              <p:spPr>
                <a:xfrm>
                  <a:off x="5080513" y="3583251"/>
                  <a:ext cx="1717137" cy="5539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Helvetica" pitchFamily="2" charset="0"/>
                      <a:cs typeface="Times New Roman" panose="02020603050405020304" pitchFamily="18" charset="0"/>
                    </a:rPr>
                    <a:t>conditional probabilities (P)</a:t>
                  </a:r>
                </a:p>
                <a:p>
                  <a:pPr algn="ctr"/>
                  <a:r>
                    <a:rPr lang="en-US" sz="1000" dirty="0">
                      <a:latin typeface="Helvetica" pitchFamily="2" charset="0"/>
                      <a:cs typeface="Times New Roman" panose="02020603050405020304" pitchFamily="18" charset="0"/>
                    </a:rPr>
                    <a:t>marginal probabilities (Q)</a:t>
                  </a:r>
                </a:p>
                <a:p>
                  <a:pPr algn="ctr"/>
                  <a:r>
                    <a:rPr lang="en-US" sz="1000" dirty="0">
                      <a:latin typeface="Helvetica" pitchFamily="2" charset="0"/>
                      <a:cs typeface="Times New Roman" panose="02020603050405020304" pitchFamily="18" charset="0"/>
                    </a:rPr>
                    <a:t>Cohen’s D (P, Q)</a:t>
                  </a: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741DF307-29BA-E3E6-E134-591EC1E38D17}"/>
                    </a:ext>
                  </a:extLst>
                </p:cNvPr>
                <p:cNvCxnSpPr>
                  <a:cxnSpLocks/>
                  <a:stCxn id="65" idx="0"/>
                  <a:endCxn id="44" idx="2"/>
                </p:cNvCxnSpPr>
                <p:nvPr/>
              </p:nvCxnSpPr>
              <p:spPr>
                <a:xfrm flipH="1" flipV="1">
                  <a:off x="5939082" y="4137249"/>
                  <a:ext cx="855188" cy="884970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583F5B90-97D4-84CB-53FE-F655E75F7D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9007" y="4375647"/>
                      <a:ext cx="1996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strong effect (Cohen’s D &gt; 1.3) </a:t>
                      </a:r>
                      <a:r>
                        <a:rPr lang="en-US" sz="9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few exceptions (µ + </a:t>
                      </a:r>
                      <a14:m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 of P &lt; 0.2)</a:t>
                      </a:r>
                    </a:p>
                  </p:txBody>
                </p:sp>
              </mc:Choice>
              <mc:Fallback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583F5B90-97D4-84CB-53FE-F655E75F7D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9007" y="4375647"/>
                      <a:ext cx="1996059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8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39E91F6C-A832-7208-9D8E-4E251D7C3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4084" y="4304528"/>
                      <a:ext cx="20986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effect not strong (Cohen’s D &lt; 1.3) </a:t>
                      </a:r>
                      <a:r>
                        <a:rPr lang="en-US" sz="9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many exceptions (µ + </a:t>
                      </a:r>
                      <a14:m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 of P &gt; 0.2)</a:t>
                      </a:r>
                    </a:p>
                  </p:txBody>
                </p:sp>
              </mc:Choice>
              <mc:Fallback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39E91F6C-A832-7208-9D8E-4E251D7C3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4084" y="4304528"/>
                      <a:ext cx="209865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FCDEE71-86C1-87C0-3F46-7C5E497B411C}"/>
                    </a:ext>
                  </a:extLst>
                </p:cNvPr>
                <p:cNvSpPr txBox="1"/>
                <p:nvPr/>
              </p:nvSpPr>
              <p:spPr>
                <a:xfrm>
                  <a:off x="6015250" y="5022219"/>
                  <a:ext cx="1558039" cy="461665"/>
                </a:xfrm>
                <a:prstGeom prst="rect">
                  <a:avLst/>
                </a:prstGeom>
                <a:solidFill>
                  <a:srgbClr val="C07166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No action taken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results documented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E572FD-D041-FEAB-10E9-63AB0B646F13}"/>
                    </a:ext>
                  </a:extLst>
                </p:cNvPr>
                <p:cNvSpPr txBox="1"/>
                <p:nvPr/>
              </p:nvSpPr>
              <p:spPr>
                <a:xfrm>
                  <a:off x="4665666" y="1068972"/>
                  <a:ext cx="2551307" cy="46166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+ diversity samples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120 languages, 20 per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macroarea</a:t>
                  </a:r>
                  <a:endPara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82B9657-AE53-1C00-895A-4871D9DB63FF}"/>
                    </a:ext>
                  </a:extLst>
                </p:cNvPr>
                <p:cNvSpPr txBox="1"/>
                <p:nvPr/>
              </p:nvSpPr>
              <p:spPr>
                <a:xfrm>
                  <a:off x="4665666" y="528949"/>
                  <a:ext cx="2535078" cy="46166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typological expectations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THEN, OR, AND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B18BBF0-BE78-1F6F-93CF-E30A13BEA4D7}"/>
                    </a:ext>
                  </a:extLst>
                </p:cNvPr>
                <p:cNvSpPr txBox="1"/>
                <p:nvPr/>
              </p:nvSpPr>
              <p:spPr>
                <a:xfrm>
                  <a:off x="4298113" y="5022219"/>
                  <a:ext cx="1558039" cy="46166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Features revised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results documented 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8A12543-3B6C-561D-A15F-C8484085B354}"/>
                  </a:ext>
                </a:extLst>
              </p:cNvPr>
              <p:cNvSpPr txBox="1"/>
              <p:nvPr/>
            </p:nvSpPr>
            <p:spPr>
              <a:xfrm>
                <a:off x="2199202" y="163501"/>
                <a:ext cx="1558039" cy="27699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logical dataset</a:t>
                </a:r>
                <a:endParaRPr lang="en-US" sz="1200" dirty="0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8FC4E92-DE87-5C65-7E72-1330345700D8}"/>
                </a:ext>
              </a:extLst>
            </p:cNvPr>
            <p:cNvCxnSpPr>
              <a:cxnSpLocks/>
              <a:stCxn id="44" idx="0"/>
              <a:endCxn id="11" idx="2"/>
            </p:cNvCxnSpPr>
            <p:nvPr/>
          </p:nvCxnSpPr>
          <p:spPr>
            <a:xfrm flipH="1" flipV="1">
              <a:off x="2863904" y="3584633"/>
              <a:ext cx="3380" cy="294182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A8BE73F-2B7F-5DA6-7423-519D9ABDF931}"/>
                </a:ext>
              </a:extLst>
            </p:cNvPr>
            <p:cNvSpPr txBox="1"/>
            <p:nvPr/>
          </p:nvSpPr>
          <p:spPr>
            <a:xfrm>
              <a:off x="2082387" y="5981678"/>
              <a:ext cx="1558039" cy="276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rPr>
                <a:t>statistical dataset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0A43937-F253-E8DF-2DAC-F2BF95DFA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332" y="5779448"/>
              <a:ext cx="0" cy="20223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04B1855-914B-B7CE-5D2D-7F7D2611C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546" y="5779448"/>
              <a:ext cx="0" cy="20223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B67E4F7-3842-DCFD-E7A2-07F5BF5E59BD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5357860" y="2695112"/>
              <a:ext cx="0" cy="3425065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DB250A8D-3E9B-4D13-E5EC-70140564454E}"/>
                </a:ext>
              </a:extLst>
            </p:cNvPr>
            <p:cNvCxnSpPr>
              <a:cxnSpLocks/>
              <a:stCxn id="155" idx="3"/>
            </p:cNvCxnSpPr>
            <p:nvPr/>
          </p:nvCxnSpPr>
          <p:spPr>
            <a:xfrm>
              <a:off x="3640426" y="6120178"/>
              <a:ext cx="1717433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bevel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37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3921</TotalTime>
  <Words>120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45</cp:revision>
  <dcterms:created xsi:type="dcterms:W3CDTF">2023-12-21T12:02:34Z</dcterms:created>
  <dcterms:modified xsi:type="dcterms:W3CDTF">2024-06-27T14:24:35Z</dcterms:modified>
</cp:coreProperties>
</file>