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1879263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7166"/>
    <a:srgbClr val="97C5A9"/>
    <a:srgbClr val="7AA18A"/>
    <a:srgbClr val="A3D3B5"/>
    <a:srgbClr val="88D358"/>
    <a:srgbClr val="80C753"/>
    <a:srgbClr val="2DB822"/>
    <a:srgbClr val="517F34"/>
    <a:srgbClr val="314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59"/>
    <p:restoredTop sz="94825"/>
  </p:normalViewPr>
  <p:slideViewPr>
    <p:cSldViewPr snapToGrid="0">
      <p:cViewPr varScale="1">
        <p:scale>
          <a:sx n="80" d="100"/>
          <a:sy n="80" d="100"/>
        </p:scale>
        <p:origin x="16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6D00-5174-A449-9D44-84A3CC40E9AF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11313" y="1143000"/>
            <a:ext cx="3635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6625-C105-834D-9D3A-BC823CE2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1pPr>
    <a:lvl2pPr marL="56752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2pPr>
    <a:lvl3pPr marL="113505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3pPr>
    <a:lvl4pPr marL="170258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4pPr>
    <a:lvl5pPr marL="227011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5pPr>
    <a:lvl6pPr marL="283764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6pPr>
    <a:lvl7pPr marL="340517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7pPr>
    <a:lvl8pPr marL="3972706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8pPr>
    <a:lvl9pPr marL="4540235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11313" y="1143000"/>
            <a:ext cx="3635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6625-C105-834D-9D3A-BC823CE2C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3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45" y="1649770"/>
            <a:ext cx="10097374" cy="3509551"/>
          </a:xfrm>
        </p:spPr>
        <p:txBody>
          <a:bodyPr anchor="b"/>
          <a:lstStyle>
            <a:lvl1pPr algn="ctr">
              <a:defRPr sz="77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5294662"/>
            <a:ext cx="8909447" cy="2433817"/>
          </a:xfrm>
        </p:spPr>
        <p:txBody>
          <a:bodyPr/>
          <a:lstStyle>
            <a:lvl1pPr marL="0" indent="0" algn="ctr">
              <a:buNone/>
              <a:defRPr sz="3118"/>
            </a:lvl1pPr>
            <a:lvl2pPr marL="593949" indent="0" algn="ctr">
              <a:buNone/>
              <a:defRPr sz="2598"/>
            </a:lvl2pPr>
            <a:lvl3pPr marL="1187897" indent="0" algn="ctr">
              <a:buNone/>
              <a:defRPr sz="2338"/>
            </a:lvl3pPr>
            <a:lvl4pPr marL="1781846" indent="0" algn="ctr">
              <a:buNone/>
              <a:defRPr sz="2079"/>
            </a:lvl4pPr>
            <a:lvl5pPr marL="2375794" indent="0" algn="ctr">
              <a:buNone/>
              <a:defRPr sz="2079"/>
            </a:lvl5pPr>
            <a:lvl6pPr marL="2969743" indent="0" algn="ctr">
              <a:buNone/>
              <a:defRPr sz="2079"/>
            </a:lvl6pPr>
            <a:lvl7pPr marL="3563691" indent="0" algn="ctr">
              <a:buNone/>
              <a:defRPr sz="2079"/>
            </a:lvl7pPr>
            <a:lvl8pPr marL="4157640" indent="0" algn="ctr">
              <a:buNone/>
              <a:defRPr sz="2079"/>
            </a:lvl8pPr>
            <a:lvl9pPr marL="4751588" indent="0" algn="ctr">
              <a:buNone/>
              <a:defRPr sz="207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6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536700"/>
            <a:ext cx="2561466" cy="85428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536700"/>
            <a:ext cx="7535907" cy="85428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1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3" y="2513159"/>
            <a:ext cx="10245864" cy="4193259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3" y="6746088"/>
            <a:ext cx="10245864" cy="2205136"/>
          </a:xfrm>
        </p:spPr>
        <p:txBody>
          <a:bodyPr/>
          <a:lstStyle>
            <a:lvl1pPr marL="0" indent="0">
              <a:buNone/>
              <a:defRPr sz="3118">
                <a:solidFill>
                  <a:schemeClr val="tx1"/>
                </a:solidFill>
              </a:defRPr>
            </a:lvl1pPr>
            <a:lvl2pPr marL="593949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2pPr>
            <a:lvl3pPr marL="1187897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3pPr>
            <a:lvl4pPr marL="1781846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4pPr>
            <a:lvl5pPr marL="2375794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5pPr>
            <a:lvl6pPr marL="2969743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6pPr>
            <a:lvl7pPr marL="356369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7pPr>
            <a:lvl8pPr marL="415764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8pPr>
            <a:lvl9pPr marL="4751588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9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2683500"/>
            <a:ext cx="5048687" cy="63960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2683500"/>
            <a:ext cx="5048687" cy="63960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536702"/>
            <a:ext cx="10245864" cy="1948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8" y="2471154"/>
            <a:ext cx="5025484" cy="121107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8" y="3682228"/>
            <a:ext cx="5025484" cy="54160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8" y="2471154"/>
            <a:ext cx="5050234" cy="121107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8" y="3682228"/>
            <a:ext cx="5050234" cy="54160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3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2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4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672042"/>
            <a:ext cx="3831372" cy="2352146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1451426"/>
            <a:ext cx="6013877" cy="7163777"/>
          </a:xfrm>
        </p:spPr>
        <p:txBody>
          <a:bodyPr/>
          <a:lstStyle>
            <a:lvl1pPr>
              <a:defRPr sz="4157"/>
            </a:lvl1pPr>
            <a:lvl2pPr>
              <a:defRPr sz="3637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024188"/>
            <a:ext cx="3831372" cy="560268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4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672042"/>
            <a:ext cx="3831372" cy="2352146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1451426"/>
            <a:ext cx="6013877" cy="7163777"/>
          </a:xfrm>
        </p:spPr>
        <p:txBody>
          <a:bodyPr anchor="t"/>
          <a:lstStyle>
            <a:lvl1pPr marL="0" indent="0">
              <a:buNone/>
              <a:defRPr sz="4157"/>
            </a:lvl1pPr>
            <a:lvl2pPr marL="593949" indent="0">
              <a:buNone/>
              <a:defRPr sz="3637"/>
            </a:lvl2pPr>
            <a:lvl3pPr marL="1187897" indent="0">
              <a:buNone/>
              <a:defRPr sz="3118"/>
            </a:lvl3pPr>
            <a:lvl4pPr marL="1781846" indent="0">
              <a:buNone/>
              <a:defRPr sz="2598"/>
            </a:lvl4pPr>
            <a:lvl5pPr marL="2375794" indent="0">
              <a:buNone/>
              <a:defRPr sz="2598"/>
            </a:lvl5pPr>
            <a:lvl6pPr marL="2969743" indent="0">
              <a:buNone/>
              <a:defRPr sz="2598"/>
            </a:lvl6pPr>
            <a:lvl7pPr marL="3563691" indent="0">
              <a:buNone/>
              <a:defRPr sz="2598"/>
            </a:lvl7pPr>
            <a:lvl8pPr marL="4157640" indent="0">
              <a:buNone/>
              <a:defRPr sz="2598"/>
            </a:lvl8pPr>
            <a:lvl9pPr marL="4751588" indent="0">
              <a:buNone/>
              <a:defRPr sz="259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024188"/>
            <a:ext cx="3831372" cy="560268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8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536702"/>
            <a:ext cx="10245864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2683500"/>
            <a:ext cx="10245864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9343248"/>
            <a:ext cx="267283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E022-C88F-2B41-9F90-7F832352A141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9343248"/>
            <a:ext cx="400925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9343248"/>
            <a:ext cx="267283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87897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74" indent="-296974" algn="l" defTabSz="118789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7" kern="1200">
          <a:solidFill>
            <a:schemeClr val="tx1"/>
          </a:solidFill>
          <a:latin typeface="+mn-lt"/>
          <a:ea typeface="+mn-ea"/>
          <a:cs typeface="+mn-cs"/>
        </a:defRPr>
      </a:lvl1pPr>
      <a:lvl2pPr marL="890923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871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820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768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717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665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614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562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49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897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846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794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691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64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588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E6B719-90CC-E0D9-F534-7BA5A7E13544}"/>
              </a:ext>
            </a:extLst>
          </p:cNvPr>
          <p:cNvGrpSpPr/>
          <p:nvPr/>
        </p:nvGrpSpPr>
        <p:grpSpPr>
          <a:xfrm>
            <a:off x="608522" y="548158"/>
            <a:ext cx="10690858" cy="8392101"/>
            <a:chOff x="608522" y="548158"/>
            <a:chExt cx="10690858" cy="8392101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88BA9EF1-A996-D280-26A8-D56B0A68A110}"/>
                </a:ext>
              </a:extLst>
            </p:cNvPr>
            <p:cNvGrpSpPr/>
            <p:nvPr/>
          </p:nvGrpSpPr>
          <p:grpSpPr>
            <a:xfrm>
              <a:off x="608522" y="548158"/>
              <a:ext cx="10690858" cy="8392101"/>
              <a:chOff x="953342" y="1392412"/>
              <a:chExt cx="10690858" cy="8392101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EF4F2C8F-30D4-5941-9AC3-3FB71D366615}"/>
                  </a:ext>
                </a:extLst>
              </p:cNvPr>
              <p:cNvGrpSpPr/>
              <p:nvPr/>
            </p:nvGrpSpPr>
            <p:grpSpPr>
              <a:xfrm>
                <a:off x="953342" y="1392412"/>
                <a:ext cx="10690858" cy="8392101"/>
                <a:chOff x="974606" y="2398849"/>
                <a:chExt cx="10690858" cy="8392101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4AADF874-4C2E-1E0C-84A2-60AA8E6F735F}"/>
                    </a:ext>
                  </a:extLst>
                </p:cNvPr>
                <p:cNvGrpSpPr/>
                <p:nvPr/>
              </p:nvGrpSpPr>
              <p:grpSpPr>
                <a:xfrm>
                  <a:off x="974606" y="2398849"/>
                  <a:ext cx="10690858" cy="8392101"/>
                  <a:chOff x="388970" y="2546333"/>
                  <a:chExt cx="10690858" cy="8392101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5DFD80B0-4C1C-FD66-BA51-AC749461E26D}"/>
                      </a:ext>
                    </a:extLst>
                  </p:cNvPr>
                  <p:cNvGrpSpPr/>
                  <p:nvPr/>
                </p:nvGrpSpPr>
                <p:grpSpPr>
                  <a:xfrm>
                    <a:off x="388970" y="2546333"/>
                    <a:ext cx="10690858" cy="8198282"/>
                    <a:chOff x="380606" y="2686363"/>
                    <a:chExt cx="10690858" cy="8198282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56B4A846-4D28-6BBF-1A97-6CA97A8C02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0606" y="2891309"/>
                      <a:ext cx="10690858" cy="7993336"/>
                      <a:chOff x="588344" y="2891310"/>
                      <a:chExt cx="10690858" cy="7993336"/>
                    </a:xfrm>
                  </p:grpSpPr>
                  <p:grpSp>
                    <p:nvGrpSpPr>
                      <p:cNvPr id="60" name="Group 59">
                        <a:extLst>
                          <a:ext uri="{FF2B5EF4-FFF2-40B4-BE49-F238E27FC236}">
                            <a16:creationId xmlns:a16="http://schemas.microsoft.com/office/drawing/2014/main" id="{D6A91DEE-8B0A-BDE3-0CFF-05721D4215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215945" y="5947090"/>
                        <a:ext cx="10063257" cy="4937556"/>
                        <a:chOff x="1049961" y="1400393"/>
                        <a:chExt cx="10063257" cy="4937556"/>
                      </a:xfrm>
                    </p:grpSpPr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C28E7D1B-D666-741D-A647-712B5F37799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13928" y="1400393"/>
                          <a:ext cx="1668829" cy="3231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5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curated outputs</a:t>
                          </a:r>
                        </a:p>
                      </p:txBody>
                    </p:sp>
                    <p:grpSp>
                      <p:nvGrpSpPr>
                        <p:cNvPr id="62" name="Group 61">
                          <a:extLst>
                            <a:ext uri="{FF2B5EF4-FFF2-40B4-BE49-F238E27FC236}">
                              <a16:creationId xmlns:a16="http://schemas.microsoft.com/office/drawing/2014/main" id="{3A355882-5A95-4D98-AE88-C9D725DC85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049961" y="2038766"/>
                          <a:ext cx="10063257" cy="4299183"/>
                          <a:chOff x="1049961" y="2038766"/>
                          <a:chExt cx="10063257" cy="4299183"/>
                        </a:xfrm>
                      </p:grpSpPr>
                      <p:grpSp>
                        <p:nvGrpSpPr>
                          <p:cNvPr id="63" name="Group 62">
                            <a:extLst>
                              <a:ext uri="{FF2B5EF4-FFF2-40B4-BE49-F238E27FC236}">
                                <a16:creationId xmlns:a16="http://schemas.microsoft.com/office/drawing/2014/main" id="{5E5DDE42-19ED-DA72-11F1-35B8E52FD8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121992" y="2038766"/>
                            <a:ext cx="7991226" cy="3409361"/>
                            <a:chOff x="3727076" y="4356205"/>
                            <a:chExt cx="7991226" cy="3409361"/>
                          </a:xfrm>
                        </p:grpSpPr>
                        <p:sp>
                          <p:nvSpPr>
                            <p:cNvPr id="65" name="Rectangle 64">
                              <a:extLst>
                                <a:ext uri="{FF2B5EF4-FFF2-40B4-BE49-F238E27FC236}">
                                  <a16:creationId xmlns:a16="http://schemas.microsoft.com/office/drawing/2014/main" id="{5A58FB8A-41E3-A19A-041F-959FB94A7B1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727076" y="4356205"/>
                              <a:ext cx="7991226" cy="3409361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alpha val="48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>
                                <a:latin typeface="Helvetica" pitchFamily="2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66" name="Group 65">
                              <a:extLst>
                                <a:ext uri="{FF2B5EF4-FFF2-40B4-BE49-F238E27FC236}">
                                  <a16:creationId xmlns:a16="http://schemas.microsoft.com/office/drawing/2014/main" id="{7C3A892E-64DB-48B5-DC1C-2B9E9CE6DE3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910590" y="4472565"/>
                              <a:ext cx="7496425" cy="1174313"/>
                              <a:chOff x="3206956" y="1996059"/>
                              <a:chExt cx="7496425" cy="1174313"/>
                            </a:xfrm>
                          </p:grpSpPr>
                          <p:sp>
                            <p:nvSpPr>
                              <p:cNvPr id="67" name="TextBox 66">
                                <a:extLst>
                                  <a:ext uri="{FF2B5EF4-FFF2-40B4-BE49-F238E27FC236}">
                                    <a16:creationId xmlns:a16="http://schemas.microsoft.com/office/drawing/2014/main" id="{084F51E8-BEF0-043B-9F3B-260BDC721E8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285963" y="2245947"/>
                                <a:ext cx="1354246" cy="64633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2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TLI logical: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349 features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4,259 languages</a:t>
                                </a:r>
                              </a:p>
                            </p:txBody>
                          </p:sp>
                          <p:grpSp>
                            <p:nvGrpSpPr>
                              <p:cNvPr id="68" name="Group 67">
                                <a:extLst>
                                  <a:ext uri="{FF2B5EF4-FFF2-40B4-BE49-F238E27FC236}">
                                    <a16:creationId xmlns:a16="http://schemas.microsoft.com/office/drawing/2014/main" id="{B515A5E6-DDE6-03F4-4DC5-85D62CA903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206956" y="2587901"/>
                                <a:ext cx="1831177" cy="582471"/>
                                <a:chOff x="3234252" y="1908070"/>
                                <a:chExt cx="1831177" cy="582471"/>
                              </a:xfrm>
                            </p:grpSpPr>
                            <p:cxnSp>
                              <p:nvCxnSpPr>
                                <p:cNvPr id="75" name="Straight Arrow Connector 74">
                                  <a:extLst>
                                    <a:ext uri="{FF2B5EF4-FFF2-40B4-BE49-F238E27FC236}">
                                      <a16:creationId xmlns:a16="http://schemas.microsoft.com/office/drawing/2014/main" id="{6E1B737F-47E8-ED35-38C2-73C2D1F87EB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3234252" y="1908070"/>
                                  <a:ext cx="1831177" cy="0"/>
                                </a:xfrm>
                                <a:prstGeom prst="straightConnector1">
                                  <a:avLst/>
                                </a:prstGeom>
                                <a:ln w="12700" cap="flat">
                                  <a:solidFill>
                                    <a:schemeClr val="tx1"/>
                                  </a:solidFill>
                                  <a:bevel/>
                                  <a:headEnd type="stealth" w="lg" len="lg"/>
                                  <a:tailEnd type="none" w="lg" len="lg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76" name="TextBox 75">
                                  <a:extLst>
                                    <a:ext uri="{FF2B5EF4-FFF2-40B4-BE49-F238E27FC236}">
                                      <a16:creationId xmlns:a16="http://schemas.microsoft.com/office/drawing/2014/main" id="{6A89C83A-6C6D-E816-525B-E7AC68F90559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3303949" y="1936543"/>
                                  <a:ext cx="1638590" cy="55399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102 retentions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736 exclusions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247 merges/modifications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69" name="TextBox 68">
                                <a:extLst>
                                  <a:ext uri="{FF2B5EF4-FFF2-40B4-BE49-F238E27FC236}">
                                    <a16:creationId xmlns:a16="http://schemas.microsoft.com/office/drawing/2014/main" id="{797BB4AA-86C1-AE6E-88BD-18192BC2FEB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9249891" y="2260550"/>
                                <a:ext cx="1453490" cy="64633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2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TLI statistical: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333 features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4,257 languages</a:t>
                                </a:r>
                              </a:p>
                            </p:txBody>
                          </p:sp>
                          <p:grpSp>
                            <p:nvGrpSpPr>
                              <p:cNvPr id="70" name="Group 69">
                                <a:extLst>
                                  <a:ext uri="{FF2B5EF4-FFF2-40B4-BE49-F238E27FC236}">
                                    <a16:creationId xmlns:a16="http://schemas.microsoft.com/office/drawing/2014/main" id="{5498D4B4-54D5-5622-1A53-EF1A266531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848455" y="1996059"/>
                                <a:ext cx="2074607" cy="1153541"/>
                                <a:chOff x="6705344" y="4355936"/>
                                <a:chExt cx="2074607" cy="1153541"/>
                              </a:xfrm>
                            </p:grpSpPr>
                            <p:cxnSp>
                              <p:nvCxnSpPr>
                                <p:cNvPr id="71" name="Straight Arrow Connector 70">
                                  <a:extLst>
                                    <a:ext uri="{FF2B5EF4-FFF2-40B4-BE49-F238E27FC236}">
                                      <a16:creationId xmlns:a16="http://schemas.microsoft.com/office/drawing/2014/main" id="{43E5A607-058E-50E3-AAA3-846BB81B909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6811944" y="4907718"/>
                                  <a:ext cx="1831177" cy="0"/>
                                </a:xfrm>
                                <a:prstGeom prst="straightConnector1">
                                  <a:avLst/>
                                </a:prstGeom>
                                <a:ln w="12700" cap="flat">
                                  <a:solidFill>
                                    <a:schemeClr val="tx1"/>
                                  </a:solidFill>
                                  <a:bevel/>
                                  <a:headEnd type="stealth" w="lg" len="lg"/>
                                  <a:tailEnd type="none" w="lg" len="lg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72" name="TextBox 71">
                                  <a:extLst>
                                    <a:ext uri="{FF2B5EF4-FFF2-40B4-BE49-F238E27FC236}">
                                      <a16:creationId xmlns:a16="http://schemas.microsoft.com/office/drawing/2014/main" id="{A538C682-5205-5F19-C931-E95C8D7348F0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6705344" y="4355936"/>
                                  <a:ext cx="2074607" cy="46166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Step 2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statistical independence 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73" name="TextBox 72">
                                  <a:extLst>
                                    <a:ext uri="{FF2B5EF4-FFF2-40B4-BE49-F238E27FC236}">
                                      <a16:creationId xmlns:a16="http://schemas.microsoft.com/office/drawing/2014/main" id="{3123F711-1C05-B6F1-96A6-01C9753EA6A6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6943502" y="4955479"/>
                                  <a:ext cx="1568058" cy="55399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300 retentions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49 exclusions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33 merges/modifications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  <p:sp>
                        <p:nvSpPr>
                          <p:cNvPr id="64" name="TextBox 63">
                            <a:extLst>
                              <a:ext uri="{FF2B5EF4-FFF2-40B4-BE49-F238E27FC236}">
                                <a16:creationId xmlns:a16="http://schemas.microsoft.com/office/drawing/2014/main" id="{2DC3F063-43E5-67F7-27A4-A30BEC37D07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49961" y="5783951"/>
                            <a:ext cx="1213794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30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b. TLI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A1CA941A-5D34-6A8F-9E22-A7F69C4721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8344" y="2891310"/>
                        <a:ext cx="10690858" cy="7102054"/>
                        <a:chOff x="588344" y="2891310"/>
                        <a:chExt cx="10690858" cy="7102054"/>
                      </a:xfrm>
                    </p:grpSpPr>
                    <p:grpSp>
                      <p:nvGrpSpPr>
                        <p:cNvPr id="77" name="Group 76">
                          <a:extLst>
                            <a:ext uri="{FF2B5EF4-FFF2-40B4-BE49-F238E27FC236}">
                              <a16:creationId xmlns:a16="http://schemas.microsoft.com/office/drawing/2014/main" id="{103BE8C6-5F8A-3D9A-DAA3-E453941B028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5478" y="2891310"/>
                          <a:ext cx="10653724" cy="2750944"/>
                          <a:chOff x="459494" y="607514"/>
                          <a:chExt cx="10653724" cy="2750944"/>
                        </a:xfrm>
                      </p:grpSpPr>
                      <p:grpSp>
                        <p:nvGrpSpPr>
                          <p:cNvPr id="25" name="Group 24">
                            <a:extLst>
                              <a:ext uri="{FF2B5EF4-FFF2-40B4-BE49-F238E27FC236}">
                                <a16:creationId xmlns:a16="http://schemas.microsoft.com/office/drawing/2014/main" id="{1B9741D4-9393-9ECD-AACC-8BFB5031B91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9494" y="1542049"/>
                            <a:ext cx="2483912" cy="1816409"/>
                            <a:chOff x="431064" y="839226"/>
                            <a:chExt cx="2483912" cy="1816409"/>
                          </a:xfrm>
                        </p:grpSpPr>
                        <p:sp>
                          <p:nvSpPr>
                            <p:cNvPr id="24" name="Rectangle 23">
                              <a:extLst>
                                <a:ext uri="{FF2B5EF4-FFF2-40B4-BE49-F238E27FC236}">
                                  <a16:creationId xmlns:a16="http://schemas.microsoft.com/office/drawing/2014/main" id="{BEFB3657-AEB4-9D97-EE97-249EE5727A2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1064" y="839226"/>
                              <a:ext cx="2459297" cy="1816409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20000"/>
                                <a:lumOff val="80000"/>
                                <a:alpha val="48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>
                                <a:latin typeface="Helvetica" pitchFamily="2" charset="0"/>
                              </a:endParaRPr>
                            </a:p>
                          </p:txBody>
                        </p:sp>
                        <p:sp>
                          <p:nvSpPr>
                            <p:cNvPr id="20" name="TextBox 19">
                              <a:extLst>
                                <a:ext uri="{FF2B5EF4-FFF2-40B4-BE49-F238E27FC236}">
                                  <a16:creationId xmlns:a16="http://schemas.microsoft.com/office/drawing/2014/main" id="{C00D0DBD-5773-8C30-7691-C72D3AD63CF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98589" y="1403246"/>
                              <a:ext cx="1316387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12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Grambank</a:t>
                              </a:r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:</a:t>
                              </a:r>
                            </a:p>
                            <a:p>
                              <a:pPr algn="ctr"/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195 features</a:t>
                              </a:r>
                            </a:p>
                            <a:p>
                              <a:pPr algn="ctr"/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2,467 languages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36" name="Group 35">
                            <a:extLst>
                              <a:ext uri="{FF2B5EF4-FFF2-40B4-BE49-F238E27FC236}">
                                <a16:creationId xmlns:a16="http://schemas.microsoft.com/office/drawing/2014/main" id="{A0151CCB-008E-B389-5D64-F7BA911586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065164" y="607514"/>
                            <a:ext cx="10048054" cy="2750944"/>
                            <a:chOff x="1065164" y="607514"/>
                            <a:chExt cx="10048054" cy="2750944"/>
                          </a:xfrm>
                        </p:grpSpPr>
                        <p:grpSp>
                          <p:nvGrpSpPr>
                            <p:cNvPr id="32" name="Group 31">
                              <a:extLst>
                                <a:ext uri="{FF2B5EF4-FFF2-40B4-BE49-F238E27FC236}">
                                  <a16:creationId xmlns:a16="http://schemas.microsoft.com/office/drawing/2014/main" id="{71F53FCD-8E25-90CF-1842-D03EBD0784D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121991" y="1542050"/>
                              <a:ext cx="7991227" cy="1816408"/>
                              <a:chOff x="3727075" y="3859489"/>
                              <a:chExt cx="7991227" cy="1816408"/>
                            </a:xfrm>
                          </p:grpSpPr>
                          <p:sp>
                            <p:nvSpPr>
                              <p:cNvPr id="17" name="Rectangle 16">
                                <a:extLst>
                                  <a:ext uri="{FF2B5EF4-FFF2-40B4-BE49-F238E27FC236}">
                                    <a16:creationId xmlns:a16="http://schemas.microsoft.com/office/drawing/2014/main" id="{A4B018D0-7368-6235-2928-3FF5BAD2C8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727075" y="3859489"/>
                                <a:ext cx="7991227" cy="181640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>
                                  <a:alpha val="48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latin typeface="Helvetica" pitchFamily="2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28" name="Group 27">
                                <a:extLst>
                                  <a:ext uri="{FF2B5EF4-FFF2-40B4-BE49-F238E27FC236}">
                                    <a16:creationId xmlns:a16="http://schemas.microsoft.com/office/drawing/2014/main" id="{0AB2832F-53C4-88D2-8E40-F06D142099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10590" y="4041414"/>
                                <a:ext cx="7496425" cy="1285747"/>
                                <a:chOff x="3206956" y="1564908"/>
                                <a:chExt cx="7496425" cy="1285747"/>
                              </a:xfrm>
                            </p:grpSpPr>
                            <p:sp>
                              <p:nvSpPr>
                                <p:cNvPr id="40" name="TextBox 39">
                                  <a:extLst>
                                    <a:ext uri="{FF2B5EF4-FFF2-40B4-BE49-F238E27FC236}">
                                      <a16:creationId xmlns:a16="http://schemas.microsoft.com/office/drawing/2014/main" id="{790C50F9-A65D-B128-918A-D183C19C7951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5288558" y="1961601"/>
                                  <a:ext cx="1351651" cy="66093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GBI logical: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203 features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2,467 languages</a:t>
                                  </a:r>
                                </a:p>
                              </p:txBody>
                            </p:sp>
                            <p:grpSp>
                              <p:nvGrpSpPr>
                                <p:cNvPr id="23" name="Group 22">
                                  <a:extLst>
                                    <a:ext uri="{FF2B5EF4-FFF2-40B4-BE49-F238E27FC236}">
                                      <a16:creationId xmlns:a16="http://schemas.microsoft.com/office/drawing/2014/main" id="{496EE01E-4AB5-33F5-0EFB-23383FD714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06956" y="1564908"/>
                                  <a:ext cx="1831177" cy="1273861"/>
                                  <a:chOff x="3234252" y="885077"/>
                                  <a:chExt cx="1831177" cy="1273861"/>
                                </a:xfrm>
                              </p:grpSpPr>
                              <p:sp>
                                <p:nvSpPr>
                                  <p:cNvPr id="27" name="TextBox 26">
                                    <a:extLst>
                                      <a:ext uri="{FF2B5EF4-FFF2-40B4-BE49-F238E27FC236}">
                                        <a16:creationId xmlns:a16="http://schemas.microsoft.com/office/drawing/2014/main" id="{B7DC937B-3956-8A53-4EB7-2C0289AF29A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252000" y="885077"/>
                                    <a:ext cx="1795683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Step 1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feature design +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logical independence </a:t>
                                    </a:r>
                                  </a:p>
                                </p:txBody>
                              </p:sp>
                              <p:cxnSp>
                                <p:nvCxnSpPr>
                                  <p:cNvPr id="19" name="Straight Arrow Connector 18">
                                    <a:extLst>
                                      <a:ext uri="{FF2B5EF4-FFF2-40B4-BE49-F238E27FC236}">
                                        <a16:creationId xmlns:a16="http://schemas.microsoft.com/office/drawing/2014/main" id="{9E491011-D83F-C003-B593-DA790E943A4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234252" y="1576467"/>
                                    <a:ext cx="1831177" cy="0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" name="TextBox 1">
                                    <a:extLst>
                                      <a:ext uri="{FF2B5EF4-FFF2-40B4-BE49-F238E27FC236}">
                                        <a16:creationId xmlns:a16="http://schemas.microsoft.com/office/drawing/2014/main" id="{B7DDF852-4CC6-251C-A1DD-B7351D524C2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303948" y="1604940"/>
                                    <a:ext cx="1638590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95 retentions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100 exclusions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108 merges/modifications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" name="TextBox 2">
                                  <a:extLst>
                                    <a:ext uri="{FF2B5EF4-FFF2-40B4-BE49-F238E27FC236}">
                                      <a16:creationId xmlns:a16="http://schemas.microsoft.com/office/drawing/2014/main" id="{00D65925-C93A-9816-F9EE-2392952EAAE4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9249890" y="1961605"/>
                                  <a:ext cx="1453491" cy="646331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GBI statistical: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196 features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2,467 languages</a:t>
                                  </a:r>
                                </a:p>
                              </p:txBody>
                            </p:sp>
                            <p:grpSp>
                              <p:nvGrpSpPr>
                                <p:cNvPr id="26" name="Group 25">
                                  <a:extLst>
                                    <a:ext uri="{FF2B5EF4-FFF2-40B4-BE49-F238E27FC236}">
                                      <a16:creationId xmlns:a16="http://schemas.microsoft.com/office/drawing/2014/main" id="{2268C2FF-C5B3-D211-01C5-41B66C515F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848455" y="1697114"/>
                                  <a:ext cx="2074607" cy="1153541"/>
                                  <a:chOff x="6705344" y="4056991"/>
                                  <a:chExt cx="2074607" cy="1153541"/>
                                </a:xfrm>
                              </p:grpSpPr>
                              <p:cxnSp>
                                <p:nvCxnSpPr>
                                  <p:cNvPr id="13" name="Straight Arrow Connector 12">
                                    <a:extLst>
                                      <a:ext uri="{FF2B5EF4-FFF2-40B4-BE49-F238E27FC236}">
                                        <a16:creationId xmlns:a16="http://schemas.microsoft.com/office/drawing/2014/main" id="{563C479A-E343-D5C2-1C2F-BC1A6A755CC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6811944" y="4608773"/>
                                    <a:ext cx="1831177" cy="0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5" name="TextBox 14">
                                    <a:extLst>
                                      <a:ext uri="{FF2B5EF4-FFF2-40B4-BE49-F238E27FC236}">
                                        <a16:creationId xmlns:a16="http://schemas.microsoft.com/office/drawing/2014/main" id="{4427AEB3-20B3-265F-C403-4BE41100B3B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705344" y="4056991"/>
                                    <a:ext cx="2074607" cy="46166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Step 2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statistical independence 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1" name="TextBox 10">
                                    <a:extLst>
                                      <a:ext uri="{FF2B5EF4-FFF2-40B4-BE49-F238E27FC236}">
                                        <a16:creationId xmlns:a16="http://schemas.microsoft.com/office/drawing/2014/main" id="{10E5369A-AA6C-0070-AA82-623E0E2B3EE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943503" y="4656534"/>
                                    <a:ext cx="1568058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157 retentions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46 exclusions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39 merges/modifications</a:t>
                                    </a:r>
                                  </a:p>
                                </p:txBody>
                              </p:sp>
                            </p:grpSp>
                          </p:grpSp>
                        </p:grpSp>
                        <p:sp>
                          <p:nvSpPr>
                            <p:cNvPr id="29" name="TextBox 28">
                              <a:extLst>
                                <a:ext uri="{FF2B5EF4-FFF2-40B4-BE49-F238E27FC236}">
                                  <a16:creationId xmlns:a16="http://schemas.microsoft.com/office/drawing/2014/main" id="{A565C507-C649-AEE5-6728-8A53ECD2445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065164" y="607514"/>
                              <a:ext cx="1297150" cy="55399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30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a. GBI</a:t>
                              </a:r>
                            </a:p>
                          </p:txBody>
                        </p:sp>
                      </p:grpSp>
                    </p:grpSp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1FE21F88-ED1C-8152-9578-2D26077FD6C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8344" y="5948251"/>
                          <a:ext cx="2515866" cy="4045113"/>
                          <a:chOff x="588344" y="5948251"/>
                          <a:chExt cx="2515866" cy="4045113"/>
                        </a:xfrm>
                      </p:grpSpPr>
                      <p:grpSp>
                        <p:nvGrpSpPr>
                          <p:cNvPr id="84" name="Group 83">
                            <a:extLst>
                              <a:ext uri="{FF2B5EF4-FFF2-40B4-BE49-F238E27FC236}">
                                <a16:creationId xmlns:a16="http://schemas.microsoft.com/office/drawing/2014/main" id="{2E22AE3F-7FB3-4440-5644-EDEE0293E2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88344" y="6585464"/>
                            <a:ext cx="2515866" cy="3407900"/>
                            <a:chOff x="582187" y="6550502"/>
                            <a:chExt cx="2515866" cy="3407900"/>
                          </a:xfrm>
                        </p:grpSpPr>
                        <p:grpSp>
                          <p:nvGrpSpPr>
                            <p:cNvPr id="83" name="Group 82">
                              <a:extLst>
                                <a:ext uri="{FF2B5EF4-FFF2-40B4-BE49-F238E27FC236}">
                                  <a16:creationId xmlns:a16="http://schemas.microsoft.com/office/drawing/2014/main" id="{1651CF73-B2CF-B6EB-6019-00E06901BE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82187" y="6550502"/>
                              <a:ext cx="2515866" cy="3407900"/>
                              <a:chOff x="582187" y="6550502"/>
                              <a:chExt cx="2515866" cy="3407900"/>
                            </a:xfrm>
                          </p:grpSpPr>
                          <p:grpSp>
                            <p:nvGrpSpPr>
                              <p:cNvPr id="82" name="Group 81">
                                <a:extLst>
                                  <a:ext uri="{FF2B5EF4-FFF2-40B4-BE49-F238E27FC236}">
                                    <a16:creationId xmlns:a16="http://schemas.microsoft.com/office/drawing/2014/main" id="{FF60A6CD-6BC9-9C24-CC11-0A96714722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82187" y="6550502"/>
                                <a:ext cx="2515866" cy="3407900"/>
                                <a:chOff x="582187" y="6550502"/>
                                <a:chExt cx="2515866" cy="3407900"/>
                              </a:xfrm>
                            </p:grpSpPr>
                            <p:grpSp>
                              <p:nvGrpSpPr>
                                <p:cNvPr id="80" name="Group 79">
                                  <a:extLst>
                                    <a:ext uri="{FF2B5EF4-FFF2-40B4-BE49-F238E27FC236}">
                                      <a16:creationId xmlns:a16="http://schemas.microsoft.com/office/drawing/2014/main" id="{DCCE577E-7693-731C-3FB5-490BE6F415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82187" y="6550502"/>
                                  <a:ext cx="2515866" cy="3407900"/>
                                  <a:chOff x="582187" y="6550502"/>
                                  <a:chExt cx="2515866" cy="3407900"/>
                                </a:xfrm>
                              </p:grpSpPr>
                              <p:sp>
                                <p:nvSpPr>
                                  <p:cNvPr id="30" name="Rectangle 29">
                                    <a:extLst>
                                      <a:ext uri="{FF2B5EF4-FFF2-40B4-BE49-F238E27FC236}">
                                        <a16:creationId xmlns:a16="http://schemas.microsoft.com/office/drawing/2014/main" id="{08D1BE00-F15F-90B0-B336-7B26129018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82187" y="6550502"/>
                                    <a:ext cx="2459297" cy="34079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5">
                                      <a:lumMod val="20000"/>
                                      <a:lumOff val="80000"/>
                                      <a:alpha val="48000"/>
                                    </a:schemeClr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15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atin typeface="Helvetica" pitchFamily="2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1" name="TextBox 30">
                                    <a:extLst>
                                      <a:ext uri="{FF2B5EF4-FFF2-40B4-BE49-F238E27FC236}">
                                        <a16:creationId xmlns:a16="http://schemas.microsoft.com/office/drawing/2014/main" id="{4BD01239-260F-4F39-83CD-C766F52BAD8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60016" y="6657220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WALS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192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2,501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3" name="TextBox 32">
                                    <a:extLst>
                                      <a:ext uri="{FF2B5EF4-FFF2-40B4-BE49-F238E27FC236}">
                                        <a16:creationId xmlns:a16="http://schemas.microsoft.com/office/drawing/2014/main" id="{5AD10D07-C33C-606C-E3A1-61A264DB452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50677" y="7497455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AUTOTYP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545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1,126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4" name="TextBox 33">
                                    <a:extLst>
                                      <a:ext uri="{FF2B5EF4-FFF2-40B4-BE49-F238E27FC236}">
                                        <a16:creationId xmlns:a16="http://schemas.microsoft.com/office/drawing/2014/main" id="{F67DBCF4-DBAB-56FD-F9EA-4FBB5B56E7C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81666" y="8337690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Lexibank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60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2,029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5" name="TextBox 34">
                                    <a:extLst>
                                      <a:ext uri="{FF2B5EF4-FFF2-40B4-BE49-F238E27FC236}">
                                        <a16:creationId xmlns:a16="http://schemas.microsoft.com/office/drawing/2014/main" id="{C41D14F0-3D7F-37E9-BD17-B79FEC771DD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50675" y="9174398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PHOIBLE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41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2,176 languages</a:t>
                                    </a:r>
                                  </a:p>
                                </p:txBody>
                              </p:sp>
                            </p:grpSp>
                            <p:pic>
                              <p:nvPicPr>
                                <p:cNvPr id="7" name="Picture 6">
                                  <a:extLst>
                                    <a:ext uri="{FF2B5EF4-FFF2-40B4-BE49-F238E27FC236}">
                                      <a16:creationId xmlns:a16="http://schemas.microsoft.com/office/drawing/2014/main" id="{496EDE96-44BF-B4D7-5772-30360CA34E9B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3"/>
                                <a:srcRect l="23387" t="26842" r="19999" b="14062"/>
                                <a:stretch/>
                              </p:blipFill>
                              <p:spPr>
                                <a:xfrm>
                                  <a:off x="977410" y="8337690"/>
                                  <a:ext cx="619178" cy="646332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pic>
                            <p:nvPicPr>
                              <p:cNvPr id="9" name="Picture 8">
                                <a:extLst>
                                  <a:ext uri="{FF2B5EF4-FFF2-40B4-BE49-F238E27FC236}">
                                    <a16:creationId xmlns:a16="http://schemas.microsoft.com/office/drawing/2014/main" id="{C16F970A-7271-0868-ECF8-16663F3806C5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11562" y="9375632"/>
                                <a:ext cx="914481" cy="24386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sp>
                          <p:nvSpPr>
                            <p:cNvPr id="10" name="TextBox 9">
                              <a:extLst>
                                <a:ext uri="{FF2B5EF4-FFF2-40B4-BE49-F238E27FC236}">
                                  <a16:creationId xmlns:a16="http://schemas.microsoft.com/office/drawing/2014/main" id="{9C125B52-17F4-F9DB-170F-00BF114E206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82919" y="7643648"/>
                              <a:ext cx="1222707" cy="35394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1700" b="1" dirty="0">
                                  <a:latin typeface="Helvetica" pitchFamily="2" charset="0"/>
                                  <a:cs typeface="Arial" panose="020B0604020202020204" pitchFamily="34" charset="0"/>
                                </a:rPr>
                                <a:t>AUTOTYP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5" name="TextBox 84">
                            <a:extLst>
                              <a:ext uri="{FF2B5EF4-FFF2-40B4-BE49-F238E27FC236}">
                                <a16:creationId xmlns:a16="http://schemas.microsoft.com/office/drawing/2014/main" id="{4DAD7DE6-50D6-0532-5A81-C0B119014A5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451934" y="5948251"/>
                            <a:ext cx="785553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inputs</a:t>
                            </a: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1792F058-AE95-40D1-1524-37CA8A13E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42160" y="2686363"/>
                      <a:ext cx="5570291" cy="831001"/>
                      <a:chOff x="5242160" y="2686363"/>
                      <a:chExt cx="5570291" cy="831001"/>
                    </a:xfrm>
                  </p:grpSpPr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20C93869-05E3-2846-5C16-558F495BD0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54412" y="2686367"/>
                        <a:ext cx="1558039" cy="830997"/>
                      </a:xfrm>
                      <a:prstGeom prst="rect">
                        <a:avLst/>
                      </a:prstGeom>
                      <a:solidFill>
                        <a:srgbClr val="517F34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GBI statistical,</a:t>
                        </a:r>
                      </a:p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densified: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181 features 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1,140 languages</a:t>
                        </a:r>
                      </a:p>
                    </p:txBody>
                  </p:sp>
                  <p:sp>
                    <p:nvSpPr>
                      <p:cNvPr id="93" name="TextBox 92">
                        <a:extLst>
                          <a:ext uri="{FF2B5EF4-FFF2-40B4-BE49-F238E27FC236}">
                            <a16:creationId xmlns:a16="http://schemas.microsoft.com/office/drawing/2014/main" id="{9D280C27-F3B4-9735-2574-C40D1F1009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42160" y="2686363"/>
                        <a:ext cx="1558039" cy="830997"/>
                      </a:xfrm>
                      <a:prstGeom prst="rect">
                        <a:avLst/>
                      </a:prstGeom>
                      <a:solidFill>
                        <a:srgbClr val="97C5A9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GBI logical,</a:t>
                        </a:r>
                      </a:p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densified: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190 features 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1,223 languages</a:t>
                        </a:r>
                      </a:p>
                    </p:txBody>
                  </p:sp>
                </p:grpSp>
              </p:grpSp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07CEF623-185A-E494-8DD4-662569367DEF}"/>
                      </a:ext>
                    </a:extLst>
                  </p:cNvPr>
                  <p:cNvGrpSpPr/>
                  <p:nvPr/>
                </p:nvGrpSpPr>
                <p:grpSpPr>
                  <a:xfrm>
                    <a:off x="3499000" y="10107437"/>
                    <a:ext cx="7434250" cy="830997"/>
                    <a:chOff x="3499000" y="10107437"/>
                    <a:chExt cx="7434250" cy="830997"/>
                  </a:xfrm>
                </p:grpSpPr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5B4843C5-AD03-0E32-535C-51301E5AAA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99000" y="10107437"/>
                      <a:ext cx="1391727" cy="830997"/>
                    </a:xfrm>
                    <a:prstGeom prst="rect">
                      <a:avLst/>
                    </a:prstGeom>
                    <a:solidFill>
                      <a:srgbClr val="97C5A9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TLI logical,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densified,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344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1,677 languages</a:t>
                      </a:r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FD7D1042-FA8D-57B1-8CA6-5D80796FDF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41522" y="10107437"/>
                      <a:ext cx="1391728" cy="830997"/>
                    </a:xfrm>
                    <a:prstGeom prst="rect">
                      <a:avLst/>
                    </a:prstGeom>
                    <a:solidFill>
                      <a:srgbClr val="314E20"/>
                    </a:solidFill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TLI statistical,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densified, small: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321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644 languages</a:t>
                      </a:r>
                    </a:p>
                  </p:txBody>
                </p: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66A49071-8DB1-8FFF-D0F3-2606AAF0AA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89569" y="10107437"/>
                      <a:ext cx="1366080" cy="830997"/>
                    </a:xfrm>
                    <a:prstGeom prst="rect">
                      <a:avLst/>
                    </a:prstGeom>
                    <a:solidFill>
                      <a:srgbClr val="517F34"/>
                    </a:solidFill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TLI statistical,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densified,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328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1,696 languages</a:t>
                      </a:r>
                    </a:p>
                  </p:txBody>
                </p:sp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2D621275-45CA-03CB-B402-6007E5598D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50525" y="10107437"/>
                      <a:ext cx="1518714" cy="830997"/>
                    </a:xfrm>
                    <a:prstGeom prst="rect">
                      <a:avLst/>
                    </a:prstGeom>
                    <a:solidFill>
                      <a:srgbClr val="7AA18A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TLI logical,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densified, small: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335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555 languages</a:t>
                      </a:r>
                    </a:p>
                  </p:txBody>
                </p:sp>
              </p:grpSp>
            </p:grp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DD26EC07-4106-0004-EDEF-EA11E1523ACE}"/>
                    </a:ext>
                  </a:extLst>
                </p:cNvPr>
                <p:cNvCxnSpPr>
                  <a:cxnSpLocks/>
                  <a:stCxn id="93" idx="2"/>
                  <a:endCxn id="40" idx="0"/>
                </p:cNvCxnSpPr>
                <p:nvPr/>
              </p:nvCxnSpPr>
              <p:spPr>
                <a:xfrm>
                  <a:off x="6615180" y="3229846"/>
                  <a:ext cx="0" cy="887103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CEE98EA6-1D53-E8AF-74C9-CB80A46912E9}"/>
                    </a:ext>
                  </a:extLst>
                </p:cNvPr>
                <p:cNvSpPr txBox="1"/>
                <p:nvPr/>
              </p:nvSpPr>
              <p:spPr>
                <a:xfrm>
                  <a:off x="5802612" y="3259059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18270580-8424-C3C4-0A38-1577A1B880DB}"/>
                    </a:ext>
                  </a:extLst>
                </p:cNvPr>
                <p:cNvCxnSpPr>
                  <a:cxnSpLocks/>
                  <a:stCxn id="45" idx="2"/>
                  <a:endCxn id="3" idx="0"/>
                </p:cNvCxnSpPr>
                <p:nvPr/>
              </p:nvCxnSpPr>
              <p:spPr>
                <a:xfrm>
                  <a:off x="10627432" y="3229850"/>
                  <a:ext cx="0" cy="887103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A7064EC3-FEE3-CF80-DE9A-753E8BE52210}"/>
                    </a:ext>
                  </a:extLst>
                </p:cNvPr>
                <p:cNvSpPr txBox="1"/>
                <p:nvPr/>
              </p:nvSpPr>
              <p:spPr>
                <a:xfrm>
                  <a:off x="10656288" y="3270146"/>
                  <a:ext cx="82728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32AA5D3A-0ECB-C8E0-DF2C-442A2BF64D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24740" y="7324433"/>
                  <a:ext cx="0" cy="2223294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7E2ED944-3693-8B4A-C8FD-139152BF5F15}"/>
                    </a:ext>
                  </a:extLst>
                </p:cNvPr>
                <p:cNvSpPr txBox="1"/>
                <p:nvPr/>
              </p:nvSpPr>
              <p:spPr>
                <a:xfrm>
                  <a:off x="10871611" y="9668239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06" name="Straight Arrow Connector 205">
                  <a:extLst>
                    <a:ext uri="{FF2B5EF4-FFF2-40B4-BE49-F238E27FC236}">
                      <a16:creationId xmlns:a16="http://schemas.microsoft.com/office/drawing/2014/main" id="{1A234161-0D38-EFAC-BB2B-FF5896B15A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6314" y="9547727"/>
                  <a:ext cx="2168426" cy="0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72B9D3BD-C212-CABE-BE99-FCED59AAA9E4}"/>
                    </a:ext>
                  </a:extLst>
                </p:cNvPr>
                <p:cNvCxnSpPr>
                  <a:cxnSpLocks/>
                  <a:stCxn id="58" idx="0"/>
                </p:cNvCxnSpPr>
                <p:nvPr/>
              </p:nvCxnSpPr>
              <p:spPr>
                <a:xfrm flipV="1">
                  <a:off x="9058245" y="9559865"/>
                  <a:ext cx="0" cy="400088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Arrow Connector 215">
                  <a:extLst>
                    <a:ext uri="{FF2B5EF4-FFF2-40B4-BE49-F238E27FC236}">
                      <a16:creationId xmlns:a16="http://schemas.microsoft.com/office/drawing/2014/main" id="{772A121D-8999-717D-571D-C8FF29CAB689}"/>
                    </a:ext>
                  </a:extLst>
                </p:cNvPr>
                <p:cNvCxnSpPr>
                  <a:cxnSpLocks/>
                  <a:stCxn id="57" idx="0"/>
                </p:cNvCxnSpPr>
                <p:nvPr/>
              </p:nvCxnSpPr>
              <p:spPr>
                <a:xfrm flipH="1" flipV="1">
                  <a:off x="10823021" y="9547138"/>
                  <a:ext cx="1" cy="412815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8A341017-0BDA-E605-3EFF-10C286F2AFE2}"/>
                    </a:ext>
                  </a:extLst>
                </p:cNvPr>
                <p:cNvSpPr txBox="1"/>
                <p:nvPr/>
              </p:nvSpPr>
              <p:spPr>
                <a:xfrm>
                  <a:off x="9109008" y="9677413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21" name="Straight Arrow Connector 220">
                  <a:extLst>
                    <a:ext uri="{FF2B5EF4-FFF2-40B4-BE49-F238E27FC236}">
                      <a16:creationId xmlns:a16="http://schemas.microsoft.com/office/drawing/2014/main" id="{F781B6A0-17FE-A5E7-08EF-C58ED9E98A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21802" y="7310527"/>
                  <a:ext cx="0" cy="2242015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4381AA8-3E6F-0305-4835-E421FF63BEDD}"/>
                    </a:ext>
                  </a:extLst>
                </p:cNvPr>
                <p:cNvSpPr txBox="1"/>
                <p:nvPr/>
              </p:nvSpPr>
              <p:spPr>
                <a:xfrm>
                  <a:off x="6692501" y="9684701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23" name="Straight Arrow Connector 222">
                  <a:extLst>
                    <a:ext uri="{FF2B5EF4-FFF2-40B4-BE49-F238E27FC236}">
                      <a16:creationId xmlns:a16="http://schemas.microsoft.com/office/drawing/2014/main" id="{F1BE63C2-9FC1-79CC-84A7-46C0167A21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10727" y="9559639"/>
                  <a:ext cx="2122979" cy="0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>
                  <a:extLst>
                    <a:ext uri="{FF2B5EF4-FFF2-40B4-BE49-F238E27FC236}">
                      <a16:creationId xmlns:a16="http://schemas.microsoft.com/office/drawing/2014/main" id="{8BB70F9A-7BE7-1CE0-715B-AF4AE04CAA2D}"/>
                    </a:ext>
                  </a:extLst>
                </p:cNvPr>
                <p:cNvCxnSpPr>
                  <a:cxnSpLocks/>
                  <a:stCxn id="56" idx="0"/>
                </p:cNvCxnSpPr>
                <p:nvPr/>
              </p:nvCxnSpPr>
              <p:spPr>
                <a:xfrm flipV="1">
                  <a:off x="4780500" y="9568176"/>
                  <a:ext cx="30227" cy="391777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Arrow Connector 224">
                  <a:extLst>
                    <a:ext uri="{FF2B5EF4-FFF2-40B4-BE49-F238E27FC236}">
                      <a16:creationId xmlns:a16="http://schemas.microsoft.com/office/drawing/2014/main" id="{673D78EE-CAA7-255B-96AD-C90296A43840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V="1">
                  <a:off x="6595518" y="9568176"/>
                  <a:ext cx="0" cy="391777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EB5BAD75-9044-6AA5-70AC-3C8E677751F7}"/>
                    </a:ext>
                  </a:extLst>
                </p:cNvPr>
                <p:cNvSpPr txBox="1"/>
                <p:nvPr/>
              </p:nvSpPr>
              <p:spPr>
                <a:xfrm>
                  <a:off x="4965951" y="9684700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</p:grpSp>
          <p:pic>
            <p:nvPicPr>
              <p:cNvPr id="236" name="Picture 235">
                <a:extLst>
                  <a:ext uri="{FF2B5EF4-FFF2-40B4-BE49-F238E27FC236}">
                    <a16:creationId xmlns:a16="http://schemas.microsoft.com/office/drawing/2014/main" id="{F9B84F42-3D48-FC82-28DD-E6793511B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3153" y="2798680"/>
                <a:ext cx="1270000" cy="1270000"/>
              </a:xfrm>
              <a:prstGeom prst="rect">
                <a:avLst/>
              </a:prstGeom>
            </p:spPr>
          </p:pic>
          <p:pic>
            <p:nvPicPr>
              <p:cNvPr id="244" name="Picture 243" descr="A diagram of different types of circles&#10;&#10;Description automatically generated">
                <a:extLst>
                  <a:ext uri="{FF2B5EF4-FFF2-40B4-BE49-F238E27FC236}">
                    <a16:creationId xmlns:a16="http://schemas.microsoft.com/office/drawing/2014/main" id="{02688358-871D-5C10-8675-41478EA28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7119" y="6317996"/>
                <a:ext cx="2465905" cy="2465905"/>
              </a:xfrm>
              <a:prstGeom prst="rect">
                <a:avLst/>
              </a:prstGeom>
            </p:spPr>
          </p:pic>
          <p:pic>
            <p:nvPicPr>
              <p:cNvPr id="246" name="Picture 245" descr="A diagram of different types of circles&#10;&#10;Description automatically generated">
                <a:extLst>
                  <a:ext uri="{FF2B5EF4-FFF2-40B4-BE49-F238E27FC236}">
                    <a16:creationId xmlns:a16="http://schemas.microsoft.com/office/drawing/2014/main" id="{DA1A2B50-2180-64A3-877F-B53DD0260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56369" y="6402485"/>
                <a:ext cx="2296926" cy="2296926"/>
              </a:xfrm>
              <a:prstGeom prst="rect">
                <a:avLst/>
              </a:prstGeom>
            </p:spPr>
          </p:pic>
        </p:grpSp>
        <p:pic>
          <p:nvPicPr>
            <p:cNvPr id="248" name="Picture 247">
              <a:extLst>
                <a:ext uri="{FF2B5EF4-FFF2-40B4-BE49-F238E27FC236}">
                  <a16:creationId xmlns:a16="http://schemas.microsoft.com/office/drawing/2014/main" id="{D4FE3287-7328-A735-B4C6-05BBD4DCC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60666"/>
            <a:stretch/>
          </p:blipFill>
          <p:spPr>
            <a:xfrm>
              <a:off x="761776" y="4745163"/>
              <a:ext cx="1103114" cy="289263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E9C143F-09C8-8EB1-69AC-57025EAB358F}"/>
              </a:ext>
            </a:extLst>
          </p:cNvPr>
          <p:cNvSpPr txBox="1"/>
          <p:nvPr/>
        </p:nvSpPr>
        <p:spPr>
          <a:xfrm>
            <a:off x="3509416" y="4514374"/>
            <a:ext cx="1795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Helvetica" pitchFamily="2" charset="0"/>
                <a:cs typeface="Times New Roman" panose="02020603050405020304" pitchFamily="18" charset="0"/>
              </a:rPr>
              <a:t>Step 1</a:t>
            </a:r>
          </a:p>
          <a:p>
            <a:pPr algn="ctr"/>
            <a:r>
              <a:rPr lang="en-US" sz="1200" b="1" dirty="0">
                <a:latin typeface="Helvetica" pitchFamily="2" charset="0"/>
                <a:cs typeface="Times New Roman" panose="02020603050405020304" pitchFamily="18" charset="0"/>
              </a:rPr>
              <a:t>feature design +</a:t>
            </a:r>
          </a:p>
          <a:p>
            <a:pPr algn="ctr"/>
            <a:r>
              <a:rPr lang="en-US" sz="1200" b="1" dirty="0">
                <a:latin typeface="Helvetica" pitchFamily="2" charset="0"/>
                <a:cs typeface="Times New Roman" panose="02020603050405020304" pitchFamily="18" charset="0"/>
              </a:rPr>
              <a:t>logical independence </a:t>
            </a:r>
          </a:p>
        </p:txBody>
      </p:sp>
    </p:spTree>
    <p:extLst>
      <p:ext uri="{BB962C8B-B14F-4D97-AF65-F5344CB8AC3E}">
        <p14:creationId xmlns:p14="http://schemas.microsoft.com/office/powerpoint/2010/main" val="255037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3829</TotalTime>
  <Words>191</Words>
  <Application>Microsoft Macintosh PowerPoint</Application>
  <PresentationFormat>Custom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38</cp:revision>
  <dcterms:created xsi:type="dcterms:W3CDTF">2023-12-21T12:02:34Z</dcterms:created>
  <dcterms:modified xsi:type="dcterms:W3CDTF">2024-11-06T08:42:54Z</dcterms:modified>
</cp:coreProperties>
</file>