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54797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D"/>
    <a:srgbClr val="FFA093"/>
    <a:srgbClr val="517F34"/>
    <a:srgbClr val="314E20"/>
    <a:srgbClr val="7AA18A"/>
    <a:srgbClr val="A3D3B5"/>
    <a:srgbClr val="B451FF"/>
    <a:srgbClr val="C07166"/>
    <a:srgbClr val="FFFFFF"/>
    <a:srgbClr val="97C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5102"/>
  </p:normalViewPr>
  <p:slideViewPr>
    <p:cSldViewPr snapToGrid="0">
      <p:cViewPr>
        <p:scale>
          <a:sx n="31" d="100"/>
          <a:sy n="31" d="100"/>
        </p:scale>
        <p:origin x="453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9438" y="1143000"/>
            <a:ext cx="315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9438" y="1143000"/>
            <a:ext cx="3159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474395"/>
            <a:ext cx="13157756" cy="5263774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7941160"/>
            <a:ext cx="11609785" cy="3650342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804966"/>
            <a:ext cx="3337813" cy="12812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804966"/>
            <a:ext cx="9819943" cy="12812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769342"/>
            <a:ext cx="13351252" cy="6289229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10118069"/>
            <a:ext cx="13351252" cy="3307357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04969"/>
            <a:ext cx="13351252" cy="29223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706342"/>
            <a:ext cx="6548643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5522763"/>
            <a:ext cx="6548643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706342"/>
            <a:ext cx="6580894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5522763"/>
            <a:ext cx="6580894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2176910"/>
            <a:ext cx="7836605" cy="10744538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2176910"/>
            <a:ext cx="7836605" cy="10744538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804969"/>
            <a:ext cx="13351252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4024827"/>
            <a:ext cx="13351252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4013401"/>
            <a:ext cx="522440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FB7D47C-18F8-99D1-5659-7EC8BC026627}"/>
              </a:ext>
            </a:extLst>
          </p:cNvPr>
          <p:cNvGrpSpPr/>
          <p:nvPr/>
        </p:nvGrpSpPr>
        <p:grpSpPr>
          <a:xfrm>
            <a:off x="520903" y="618759"/>
            <a:ext cx="14547492" cy="5118314"/>
            <a:chOff x="741767" y="436672"/>
            <a:chExt cx="14547492" cy="5118314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96AA1AC7-203B-D05A-0179-ADFE8F27E05B}"/>
                </a:ext>
              </a:extLst>
            </p:cNvPr>
            <p:cNvGrpSpPr/>
            <p:nvPr/>
          </p:nvGrpSpPr>
          <p:grpSpPr>
            <a:xfrm>
              <a:off x="7270483" y="436672"/>
              <a:ext cx="8018776" cy="5118314"/>
              <a:chOff x="6325438" y="912538"/>
              <a:chExt cx="8018776" cy="5118314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1B5A51-93EA-F6B8-60A0-552FCA1307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0876" y="912538"/>
                <a:ext cx="37128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Helvetica" pitchFamily="2" charset="0"/>
                    <a:cs typeface="Times New Roman" panose="02020603050405020304" pitchFamily="18" charset="0"/>
                  </a:rPr>
                  <a:t>b. </a:t>
                </a:r>
                <a:r>
                  <a:rPr lang="en-US" sz="3000" b="1" dirty="0" err="1">
                    <a:latin typeface="Helvetica" pitchFamily="2" charset="0"/>
                    <a:cs typeface="Times New Roman" panose="02020603050405020304" pitchFamily="18" charset="0"/>
                  </a:rPr>
                  <a:t>curated_data</a:t>
                </a:r>
                <a:r>
                  <a:rPr lang="en-US" sz="3000" b="1" dirty="0">
                    <a:latin typeface="Helvetica" pitchFamily="2" charset="0"/>
                    <a:cs typeface="Times New Roman" panose="02020603050405020304" pitchFamily="18" charset="0"/>
                  </a:rPr>
                  <a:t>/TLI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AC0E9E-3F35-591B-26A2-79EBA135271C}"/>
                  </a:ext>
                </a:extLst>
              </p:cNvPr>
              <p:cNvSpPr txBox="1"/>
              <p:nvPr/>
            </p:nvSpPr>
            <p:spPr>
              <a:xfrm>
                <a:off x="7485669" y="1584171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65373D-28B4-44EB-F7DC-E5C96AA92FFD}"/>
                  </a:ext>
                </a:extLst>
              </p:cNvPr>
              <p:cNvSpPr txBox="1"/>
              <p:nvPr/>
            </p:nvSpPr>
            <p:spPr>
              <a:xfrm>
                <a:off x="11342604" y="1585786"/>
                <a:ext cx="19405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F2AECDD0-BFC1-3A1D-A08D-B37CCFE9D2DA}"/>
                  </a:ext>
                </a:extLst>
              </p:cNvPr>
              <p:cNvGrpSpPr/>
              <p:nvPr/>
            </p:nvGrpSpPr>
            <p:grpSpPr>
              <a:xfrm>
                <a:off x="6325438" y="2020751"/>
                <a:ext cx="8018776" cy="4010101"/>
                <a:chOff x="6325438" y="2020751"/>
                <a:chExt cx="8018776" cy="401010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A3FBF115-A356-E063-C10D-74B9F65BD948}"/>
                    </a:ext>
                  </a:extLst>
                </p:cNvPr>
                <p:cNvGrpSpPr/>
                <p:nvPr/>
              </p:nvGrpSpPr>
              <p:grpSpPr>
                <a:xfrm>
                  <a:off x="6325438" y="2536339"/>
                  <a:ext cx="8018776" cy="3494513"/>
                  <a:chOff x="6325438" y="2536339"/>
                  <a:chExt cx="8018776" cy="3494513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53BFF34-ADA4-626D-D7CC-2B508F789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4912" y="2541535"/>
                    <a:ext cx="1935566" cy="830997"/>
                  </a:xfrm>
                  <a:prstGeom prst="rect">
                    <a:avLst/>
                  </a:prstGeom>
                  <a:solidFill>
                    <a:srgbClr val="314E2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TypLinkInd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densified, small: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321 features, 281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644 languages, 31.0%</a:t>
                    </a:r>
                  </a:p>
                </p:txBody>
              </p: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3436448C-ED36-BF3F-23FD-211919A9860B}"/>
                      </a:ext>
                    </a:extLst>
                  </p:cNvPr>
                  <p:cNvGrpSpPr/>
                  <p:nvPr/>
                </p:nvGrpSpPr>
                <p:grpSpPr>
                  <a:xfrm>
                    <a:off x="6325438" y="2536339"/>
                    <a:ext cx="8018776" cy="3494513"/>
                    <a:chOff x="6325438" y="2536339"/>
                    <a:chExt cx="8018776" cy="3494513"/>
                  </a:xfrm>
                </p:grpSpPr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D9187481-FD51-E167-91A7-5F5725B8F6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5438" y="4606690"/>
                      <a:ext cx="8018776" cy="1424162"/>
                      <a:chOff x="6384684" y="2549376"/>
                      <a:chExt cx="8018776" cy="1424162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22AB5C5B-548F-BB9D-9F1B-B09344055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4684" y="2549376"/>
                        <a:ext cx="8018776" cy="1424162"/>
                      </a:xfrm>
                      <a:prstGeom prst="rect">
                        <a:avLst/>
                      </a:prstGeom>
                      <a:solidFill>
                        <a:schemeClr val="accent5">
                          <a:alpha val="48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highlight>
                            <a:srgbClr val="FFFF00"/>
                          </a:highlight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D517427-8570-3DA7-F8EA-7B952611B2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58896" y="266910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logical: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349 features, 353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4,259 languages, 12.4%</a:t>
                        </a: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1BD7EEFE-4D23-5E2C-B9ED-6C52F0783A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12426" y="266321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statistical: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333 features, 352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4,257 languages, 12.1%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3A36D92E-55BD-49B1-1D3C-792A9F44ED35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2447314" y="3521541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3E4F89F4-E6E0-7D34-9110-360C152D9EE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1101851" y="3521542"/>
                        <a:ext cx="1263702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statisticalTLI_full.csv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046AFAEC-91EC-A86C-2386-3D4622954C8C}"/>
                          </a:ext>
                        </a:extLst>
                      </p:cNvPr>
                      <p:cNvCxnSpPr>
                        <a:cxnSpLocks/>
                        <a:stCxn id="44" idx="0"/>
                      </p:cNvCxnSpPr>
                      <p:nvPr/>
                    </p:nvCxnSpPr>
                    <p:spPr>
                      <a:xfrm flipV="1">
                        <a:off x="13079163" y="3205771"/>
                        <a:ext cx="0" cy="31577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EED35486-99E7-B616-B43F-8D9E6DCF3AF9}"/>
                          </a:ext>
                        </a:extLst>
                      </p:cNvPr>
                      <p:cNvCxnSpPr>
                        <a:cxnSpLocks/>
                        <a:stCxn id="46" idx="0"/>
                      </p:cNvCxnSpPr>
                      <p:nvPr/>
                    </p:nvCxnSpPr>
                    <p:spPr>
                      <a:xfrm flipV="1">
                        <a:off x="11733702" y="3302992"/>
                        <a:ext cx="0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2D3DB9BE-A4F3-24F6-3E61-53259586B059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8475530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B61BEAF6-1262-1F6F-DE1F-632915B15CC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7110978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logicalTLI_full.csv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0C33D9CA-4683-446E-1457-16BE46C0361A}"/>
                          </a:ext>
                        </a:extLst>
                      </p:cNvPr>
                      <p:cNvCxnSpPr>
                        <a:cxnSpLocks/>
                        <a:stCxn id="61" idx="0"/>
                      </p:cNvCxnSpPr>
                      <p:nvPr/>
                    </p:nvCxnSpPr>
                    <p:spPr>
                      <a:xfrm flipV="1">
                        <a:off x="9107379" y="3261823"/>
                        <a:ext cx="0" cy="26851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6847A74A-A274-17F7-284A-0082EBC9F400}"/>
                          </a:ext>
                        </a:extLst>
                      </p:cNvPr>
                      <p:cNvCxnSpPr>
                        <a:cxnSpLocks/>
                        <a:stCxn id="62" idx="0"/>
                      </p:cNvCxnSpPr>
                      <p:nvPr/>
                    </p:nvCxnSpPr>
                    <p:spPr>
                      <a:xfrm flipV="1">
                        <a:off x="7742827" y="3261457"/>
                        <a:ext cx="0" cy="268883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FB46338-2895-9049-8238-3442FB908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5404" y="2536339"/>
                      <a:ext cx="1934577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features, 325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languages, 22.6%</a:t>
                      </a: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39516BF-B4D3-875E-4D59-B9DD572440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61169" y="2537052"/>
                      <a:ext cx="1944517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features, 323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languages, 22.0%</a:t>
                      </a: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1BCDB2DB-889A-0F6D-B12F-BA8BDBA38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9645" y="2536339"/>
                      <a:ext cx="1940568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features, 279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languages, 33.6%</a:t>
                      </a:r>
                    </a:p>
                  </p:txBody>
                </p: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5AA36D71-15F4-8B51-9DE5-AE4038FC00D8}"/>
                        </a:ext>
                      </a:extLst>
                    </p:cNvPr>
                    <p:cNvCxnSpPr>
                      <a:cxnSpLocks/>
                      <a:stCxn id="118" idx="2"/>
                      <a:endCxn id="35" idx="0"/>
                    </p:cNvCxnSpPr>
                    <p:nvPr/>
                  </p:nvCxnSpPr>
                  <p:spPr>
                    <a:xfrm>
                      <a:off x="8362838" y="4380208"/>
                      <a:ext cx="2344" cy="34621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D552137D-C8C3-FD0C-580B-52EDE855B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8355" y="3918543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168ECF3F-F363-FF6A-A188-3DE4DBDF8121}"/>
                        </a:ext>
                      </a:extLst>
                    </p:cNvPr>
                    <p:cNvCxnSpPr>
                      <a:cxnSpLocks/>
                      <a:stCxn id="86" idx="2"/>
                      <a:endCxn id="118" idx="0"/>
                    </p:cNvCxnSpPr>
                    <p:nvPr/>
                  </p:nvCxnSpPr>
                  <p:spPr>
                    <a:xfrm>
                      <a:off x="7352693" y="3367336"/>
                      <a:ext cx="1010145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358EBAB2-9D96-C15A-2E2A-0F960A4BE3CC}"/>
                        </a:ext>
                      </a:extLst>
                    </p:cNvPr>
                    <p:cNvCxnSpPr>
                      <a:cxnSpLocks/>
                      <a:stCxn id="89" idx="2"/>
                      <a:endCxn id="118" idx="0"/>
                    </p:cNvCxnSpPr>
                    <p:nvPr/>
                  </p:nvCxnSpPr>
                  <p:spPr>
                    <a:xfrm flipH="1">
                      <a:off x="8362838" y="3367336"/>
                      <a:ext cx="977091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ECAE1CD3-6FE7-56F7-0C75-17B488356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9019" y="3542490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1" name="Straight Arrow Connector 140">
                      <a:extLst>
                        <a:ext uri="{FF2B5EF4-FFF2-40B4-BE49-F238E27FC236}">
                          <a16:creationId xmlns:a16="http://schemas.microsoft.com/office/drawing/2014/main" id="{62C17373-1AFF-27D2-B254-5E39CA249751}"/>
                        </a:ext>
                      </a:extLst>
                    </p:cNvPr>
                    <p:cNvCxnSpPr>
                      <a:cxnSpLocks/>
                      <a:stCxn id="142" idx="2"/>
                      <a:endCxn id="37" idx="0"/>
                    </p:cNvCxnSpPr>
                    <p:nvPr/>
                  </p:nvCxnSpPr>
                  <p:spPr>
                    <a:xfrm>
                      <a:off x="12312888" y="4401769"/>
                      <a:ext cx="5824" cy="31876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8600689A-AD66-970A-BB68-F0FF007F6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8405" y="3940104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222E94F9-3D15-0582-F56D-F10E92983C21}"/>
                        </a:ext>
                      </a:extLst>
                    </p:cNvPr>
                    <p:cNvCxnSpPr>
                      <a:cxnSpLocks/>
                      <a:stCxn id="88" idx="2"/>
                      <a:endCxn id="142" idx="0"/>
                    </p:cNvCxnSpPr>
                    <p:nvPr/>
                  </p:nvCxnSpPr>
                  <p:spPr>
                    <a:xfrm>
                      <a:off x="11333428" y="3368049"/>
                      <a:ext cx="979460" cy="57205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A76351BE-7892-1DA1-0906-A17A158EC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5607" y="3529814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8B87AD34-A15D-A43B-6DCE-72E0F3BC996B}"/>
                        </a:ext>
                      </a:extLst>
                    </p:cNvPr>
                    <p:cNvCxnSpPr>
                      <a:cxnSpLocks/>
                      <a:stCxn id="87" idx="2"/>
                      <a:endCxn id="142" idx="0"/>
                    </p:cNvCxnSpPr>
                    <p:nvPr/>
                  </p:nvCxnSpPr>
                  <p:spPr>
                    <a:xfrm flipH="1">
                      <a:off x="12312888" y="3372532"/>
                      <a:ext cx="1009807" cy="56757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02F8B9E8-5082-C221-F08B-BD47E2812DBA}"/>
                    </a:ext>
                  </a:extLst>
                </p:cNvPr>
                <p:cNvCxnSpPr>
                  <a:cxnSpLocks/>
                  <a:stCxn id="197" idx="2"/>
                  <a:endCxn id="86" idx="0"/>
                </p:cNvCxnSpPr>
                <p:nvPr/>
              </p:nvCxnSpPr>
              <p:spPr>
                <a:xfrm flipH="1">
                  <a:off x="7352693" y="2360657"/>
                  <a:ext cx="27948" cy="175682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10BC96E-8341-FF6E-07ED-77E0044A32C0}"/>
                    </a:ext>
                  </a:extLst>
                </p:cNvPr>
                <p:cNvCxnSpPr>
                  <a:cxnSpLocks/>
                  <a:stCxn id="199" idx="2"/>
                  <a:endCxn id="89" idx="0"/>
                </p:cNvCxnSpPr>
                <p:nvPr/>
              </p:nvCxnSpPr>
              <p:spPr>
                <a:xfrm>
                  <a:off x="9339929" y="2359305"/>
                  <a:ext cx="0" cy="177034"/>
                </a:xfrm>
                <a:prstGeom prst="straightConnector1">
                  <a:avLst/>
                </a:prstGeom>
                <a:ln w="12700" cap="flat">
                  <a:solidFill>
                    <a:srgbClr val="7AA18A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10840D6A-A550-D0F9-65DA-3A1B85B31E68}"/>
                    </a:ext>
                  </a:extLst>
                </p:cNvPr>
                <p:cNvCxnSpPr>
                  <a:cxnSpLocks/>
                  <a:stCxn id="198" idx="2"/>
                  <a:endCxn id="88" idx="0"/>
                </p:cNvCxnSpPr>
                <p:nvPr/>
              </p:nvCxnSpPr>
              <p:spPr>
                <a:xfrm>
                  <a:off x="11328257" y="2359305"/>
                  <a:ext cx="5171" cy="177747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737FE2E3-08BB-9C75-47AD-DA10E764A741}"/>
                    </a:ext>
                  </a:extLst>
                </p:cNvPr>
                <p:cNvCxnSpPr>
                  <a:cxnSpLocks/>
                  <a:stCxn id="196" idx="2"/>
                  <a:endCxn id="87" idx="0"/>
                </p:cNvCxnSpPr>
                <p:nvPr/>
              </p:nvCxnSpPr>
              <p:spPr>
                <a:xfrm flipH="1">
                  <a:off x="13322695" y="2360141"/>
                  <a:ext cx="1391" cy="181394"/>
                </a:xfrm>
                <a:prstGeom prst="straightConnector1">
                  <a:avLst/>
                </a:prstGeom>
                <a:ln w="12700" cap="flat">
                  <a:solidFill>
                    <a:srgbClr val="314E20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5934B5F-636D-4006-0B86-9598ACC630F5}"/>
                    </a:ext>
                  </a:extLst>
                </p:cNvPr>
                <p:cNvSpPr txBox="1"/>
                <p:nvPr/>
              </p:nvSpPr>
              <p:spPr>
                <a:xfrm>
                  <a:off x="12354912" y="2021587"/>
                  <a:ext cx="1938348" cy="338554"/>
                </a:xfrm>
                <a:prstGeom prst="rect">
                  <a:avLst/>
                </a:prstGeom>
                <a:solidFill>
                  <a:srgbClr val="314E2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statisticalTLI_full_densified_small.csv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2DF7378-5FF0-22DC-0344-628033FF8809}"/>
                    </a:ext>
                  </a:extLst>
                </p:cNvPr>
                <p:cNvSpPr txBox="1"/>
                <p:nvPr/>
              </p:nvSpPr>
              <p:spPr>
                <a:xfrm>
                  <a:off x="6434802" y="2022103"/>
                  <a:ext cx="1891678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logicalTLI_full_densified_large.csv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88D79D8-90AC-0530-14BD-39AFA7A11BEE}"/>
                    </a:ext>
                  </a:extLst>
                </p:cNvPr>
                <p:cNvSpPr txBox="1"/>
                <p:nvPr/>
              </p:nvSpPr>
              <p:spPr>
                <a:xfrm>
                  <a:off x="10361169" y="2020751"/>
                  <a:ext cx="1934175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statisticalTLI_full_densified_large.csv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06673AD-B4FA-7299-DB14-B516E374D1F8}"/>
                    </a:ext>
                  </a:extLst>
                </p:cNvPr>
                <p:cNvSpPr txBox="1"/>
                <p:nvPr/>
              </p:nvSpPr>
              <p:spPr>
                <a:xfrm>
                  <a:off x="8369645" y="2020751"/>
                  <a:ext cx="1940568" cy="338554"/>
                </a:xfrm>
                <a:prstGeom prst="rect">
                  <a:avLst/>
                </a:prstGeom>
                <a:solidFill>
                  <a:srgbClr val="7AA18A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logicalTLI_full_densified_small.csv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4920EFB-90B6-B26C-4860-C56F0161144D}"/>
                </a:ext>
              </a:extLst>
            </p:cNvPr>
            <p:cNvGrpSpPr/>
            <p:nvPr/>
          </p:nvGrpSpPr>
          <p:grpSpPr>
            <a:xfrm>
              <a:off x="741767" y="436672"/>
              <a:ext cx="6221195" cy="5104313"/>
              <a:chOff x="7600006" y="926539"/>
              <a:chExt cx="6221195" cy="5104313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C9F0F1F-1497-BA9C-CFD9-2AC45CF8B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49756" y="926539"/>
                <a:ext cx="37962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Helvetica" pitchFamily="2" charset="0"/>
                    <a:cs typeface="Times New Roman" panose="02020603050405020304" pitchFamily="18" charset="0"/>
                  </a:rPr>
                  <a:t>a. </a:t>
                </a:r>
                <a:r>
                  <a:rPr lang="en-US" sz="3000" b="1" dirty="0" err="1">
                    <a:latin typeface="Helvetica" pitchFamily="2" charset="0"/>
                    <a:cs typeface="Times New Roman" panose="02020603050405020304" pitchFamily="18" charset="0"/>
                  </a:rPr>
                  <a:t>curated_data</a:t>
                </a:r>
                <a:r>
                  <a:rPr lang="en-US" sz="3000" b="1" dirty="0">
                    <a:latin typeface="Helvetica" pitchFamily="2" charset="0"/>
                    <a:cs typeface="Times New Roman" panose="02020603050405020304" pitchFamily="18" charset="0"/>
                  </a:rPr>
                  <a:t>/GBI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ED35B94-D4EF-2AFD-6A13-8FF18CD167A3}"/>
                  </a:ext>
                </a:extLst>
              </p:cNvPr>
              <p:cNvSpPr txBox="1"/>
              <p:nvPr/>
            </p:nvSpPr>
            <p:spPr>
              <a:xfrm>
                <a:off x="8405502" y="1593358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279F090-4647-FF3F-5548-5B7DE653A542}"/>
                  </a:ext>
                </a:extLst>
              </p:cNvPr>
              <p:cNvSpPr txBox="1"/>
              <p:nvPr/>
            </p:nvSpPr>
            <p:spPr>
              <a:xfrm>
                <a:off x="11331453" y="1598479"/>
                <a:ext cx="198845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C3D0A41-5C92-2A4C-6DE0-DC64797996EC}"/>
                  </a:ext>
                </a:extLst>
              </p:cNvPr>
              <p:cNvGrpSpPr/>
              <p:nvPr/>
            </p:nvGrpSpPr>
            <p:grpSpPr>
              <a:xfrm>
                <a:off x="7600006" y="2018480"/>
                <a:ext cx="6221195" cy="4012372"/>
                <a:chOff x="7600006" y="2018480"/>
                <a:chExt cx="6221195" cy="4012372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89AF5669-8AAE-E112-D156-3DBE01F7D0B4}"/>
                    </a:ext>
                  </a:extLst>
                </p:cNvPr>
                <p:cNvGrpSpPr/>
                <p:nvPr/>
              </p:nvGrpSpPr>
              <p:grpSpPr>
                <a:xfrm>
                  <a:off x="7600006" y="2534113"/>
                  <a:ext cx="6221195" cy="3496739"/>
                  <a:chOff x="7600006" y="2534113"/>
                  <a:chExt cx="6221195" cy="3496739"/>
                </a:xfrm>
              </p:grpSpPr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2008195A-D78E-F9D8-B195-C6E4767A6F12}"/>
                      </a:ext>
                    </a:extLst>
                  </p:cNvPr>
                  <p:cNvSpPr txBox="1"/>
                  <p:nvPr/>
                </p:nvSpPr>
                <p:spPr>
                  <a:xfrm>
                    <a:off x="7825139" y="3410125"/>
                    <a:ext cx="15973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8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n_data_points</a:t>
                    </a:r>
                    <a:r>
                      <a:rPr lang="en-AU" sz="8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8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coding_density</a:t>
                    </a:r>
                    <a:r>
                      <a:rPr lang="en-AU" sz="8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8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row_coding_density_min</a:t>
                    </a:r>
                    <a:r>
                      <a:rPr lang="en-AU" sz="8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taxonomic_index^3</a:t>
                    </a:r>
                    <a:endParaRPr lang="en-US" sz="800" dirty="0">
                      <a:solidFill>
                        <a:schemeClr val="accent3"/>
                      </a:solidFill>
                      <a:highlight>
                        <a:srgbClr val="FFFF00"/>
                      </a:highlight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B52A56E2-1AD8-7E8A-9161-4E8D8FE95F6F}"/>
                      </a:ext>
                    </a:extLst>
                  </p:cNvPr>
                  <p:cNvGrpSpPr/>
                  <p:nvPr/>
                </p:nvGrpSpPr>
                <p:grpSpPr>
                  <a:xfrm>
                    <a:off x="7600006" y="4606690"/>
                    <a:ext cx="6221195" cy="1424162"/>
                    <a:chOff x="7659252" y="2549376"/>
                    <a:chExt cx="6221195" cy="1424162"/>
                  </a:xfrm>
                </p:grpSpPr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198E8338-BBB9-A719-1CB3-B51AEEA5D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9252" y="2549376"/>
                      <a:ext cx="6221195" cy="1424162"/>
                    </a:xfrm>
                    <a:prstGeom prst="rect">
                      <a:avLst/>
                    </a:prstGeom>
                    <a:solidFill>
                      <a:schemeClr val="accent5">
                        <a:alpha val="48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highlight>
                          <a:srgbClr val="FFFF00"/>
                        </a:highlight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99" name="TextBox 298">
                      <a:extLst>
                        <a:ext uri="{FF2B5EF4-FFF2-40B4-BE49-F238E27FC236}">
                          <a16:creationId xmlns:a16="http://schemas.microsoft.com/office/drawing/2014/main" id="{E675202F-DF77-F465-FE93-707D590231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1727" y="2669109"/>
                      <a:ext cx="1929323" cy="646331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logical: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203 features, 318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62.0%</a:t>
                      </a:r>
                    </a:p>
                  </p:txBody>
                </p:sp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C32F6931-24C7-6664-470C-3645777FE4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6113" y="2663219"/>
                      <a:ext cx="1934228" cy="64633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statistical: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196 features, 318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58.1%</a:t>
                      </a:r>
                    </a:p>
                  </p:txBody>
                </p:sp>
                <p:sp>
                  <p:nvSpPr>
                    <p:cNvPr id="301" name="TextBox 300">
                      <a:extLst>
                        <a:ext uri="{FF2B5EF4-FFF2-40B4-BE49-F238E27FC236}">
                          <a16:creationId xmlns:a16="http://schemas.microsoft.com/office/drawing/2014/main" id="{17638CD5-18B0-2E26-E3B7-2A62EECCC8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2447314" y="3521541"/>
                      <a:ext cx="1263697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2" name="TextBox 301">
                      <a:extLst>
                        <a:ext uri="{FF2B5EF4-FFF2-40B4-BE49-F238E27FC236}">
                          <a16:creationId xmlns:a16="http://schemas.microsoft.com/office/drawing/2014/main" id="{5E987D22-9E32-2D45-FD36-FDCABBC1C2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1101851" y="3521542"/>
                      <a:ext cx="1263702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5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3" name="Straight Arrow Connector 302">
                      <a:extLst>
                        <a:ext uri="{FF2B5EF4-FFF2-40B4-BE49-F238E27FC236}">
                          <a16:creationId xmlns:a16="http://schemas.microsoft.com/office/drawing/2014/main" id="{8D44C3E2-BDD6-5C5A-0A77-12377566E0F0}"/>
                        </a:ext>
                      </a:extLst>
                    </p:cNvPr>
                    <p:cNvCxnSpPr>
                      <a:cxnSpLocks/>
                      <a:stCxn id="301" idx="0"/>
                    </p:cNvCxnSpPr>
                    <p:nvPr/>
                  </p:nvCxnSpPr>
                  <p:spPr>
                    <a:xfrm flipV="1">
                      <a:off x="13079163" y="3205771"/>
                      <a:ext cx="0" cy="31577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Arrow Connector 303">
                      <a:extLst>
                        <a:ext uri="{FF2B5EF4-FFF2-40B4-BE49-F238E27FC236}">
                          <a16:creationId xmlns:a16="http://schemas.microsoft.com/office/drawing/2014/main" id="{13588799-F7BE-41B3-6E2D-7E9AE28DD619}"/>
                        </a:ext>
                      </a:extLst>
                    </p:cNvPr>
                    <p:cNvCxnSpPr>
                      <a:cxnSpLocks/>
                      <a:stCxn id="302" idx="0"/>
                    </p:cNvCxnSpPr>
                    <p:nvPr/>
                  </p:nvCxnSpPr>
                  <p:spPr>
                    <a:xfrm flipV="1">
                      <a:off x="11733702" y="3302992"/>
                      <a:ext cx="0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9FD7B203-036A-A0E6-ED1B-ADC9EA82CFD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428973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6" name="TextBox 305">
                      <a:extLst>
                        <a:ext uri="{FF2B5EF4-FFF2-40B4-BE49-F238E27FC236}">
                          <a16:creationId xmlns:a16="http://schemas.microsoft.com/office/drawing/2014/main" id="{85BB51DC-B058-4954-FAE5-692A789E22A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830709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logicalGBI.csv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7" name="Straight Arrow Connector 306">
                      <a:extLst>
                        <a:ext uri="{FF2B5EF4-FFF2-40B4-BE49-F238E27FC236}">
                          <a16:creationId xmlns:a16="http://schemas.microsoft.com/office/drawing/2014/main" id="{2AB61C06-E460-1D78-01F7-25DEFE3CB042}"/>
                        </a:ext>
                      </a:extLst>
                    </p:cNvPr>
                    <p:cNvCxnSpPr>
                      <a:cxnSpLocks/>
                      <a:stCxn id="305" idx="0"/>
                    </p:cNvCxnSpPr>
                    <p:nvPr/>
                  </p:nvCxnSpPr>
                  <p:spPr>
                    <a:xfrm flipH="1" flipV="1">
                      <a:off x="10177677" y="3311790"/>
                      <a:ext cx="1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Straight Arrow Connector 307">
                      <a:extLst>
                        <a:ext uri="{FF2B5EF4-FFF2-40B4-BE49-F238E27FC236}">
                          <a16:creationId xmlns:a16="http://schemas.microsoft.com/office/drawing/2014/main" id="{C025FDD2-FAC0-3911-93FF-CC6C8E9958B8}"/>
                        </a:ext>
                      </a:extLst>
                    </p:cNvPr>
                    <p:cNvCxnSpPr>
                      <a:cxnSpLocks/>
                      <a:stCxn id="306" idx="0"/>
                    </p:cNvCxnSpPr>
                    <p:nvPr/>
                  </p:nvCxnSpPr>
                  <p:spPr>
                    <a:xfrm flipV="1">
                      <a:off x="8579414" y="3275458"/>
                      <a:ext cx="0" cy="25488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2108DC72-08DE-1A36-49AB-9E92D5FA7EF6}"/>
                      </a:ext>
                    </a:extLst>
                  </p:cNvPr>
                  <p:cNvSpPr txBox="1"/>
                  <p:nvPr/>
                </p:nvSpPr>
                <p:spPr>
                  <a:xfrm>
                    <a:off x="8342481" y="2536339"/>
                    <a:ext cx="1928885" cy="830997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logical,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densified: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190 features, 317 families</a:t>
                    </a:r>
                    <a:r>
                      <a:rPr lang="en-US" sz="1200" dirty="0">
                        <a:solidFill>
                          <a:schemeClr val="bg1"/>
                        </a:solidFill>
                        <a:highlight>
                          <a:srgbClr val="FF00FF"/>
                        </a:highlight>
                        <a:latin typeface="Helvetica" pitchFamily="2" charset="0"/>
                        <a:cs typeface="Times New Roman" panose="02020603050405020304" pitchFamily="18" charset="0"/>
                      </a:rPr>
                      <a:t> 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1,223 languages, 73.8%</a:t>
                    </a:r>
                  </a:p>
                </p:txBody>
              </p:sp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A7838B66-4456-581F-8430-A5687B5CBB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6517" y="2534113"/>
                    <a:ext cx="1934577" cy="830997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densified: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181 features, 317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1,140 languages, 70.6%</a:t>
                    </a:r>
                  </a:p>
                </p:txBody>
              </p:sp>
              <p:cxnSp>
                <p:nvCxnSpPr>
                  <p:cNvPr id="284" name="Straight Arrow Connector 283">
                    <a:extLst>
                      <a:ext uri="{FF2B5EF4-FFF2-40B4-BE49-F238E27FC236}">
                        <a16:creationId xmlns:a16="http://schemas.microsoft.com/office/drawing/2014/main" id="{CAE907B7-0513-7232-0A05-3F6FA0353223}"/>
                      </a:ext>
                    </a:extLst>
                  </p:cNvPr>
                  <p:cNvCxnSpPr>
                    <a:cxnSpLocks/>
                    <a:stCxn id="285" idx="2"/>
                    <a:endCxn id="299" idx="0"/>
                  </p:cNvCxnSpPr>
                  <p:nvPr/>
                </p:nvCxnSpPr>
                <p:spPr>
                  <a:xfrm>
                    <a:off x="9306923" y="4383677"/>
                    <a:ext cx="220" cy="34274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CCC95C9B-2CB9-6E46-56A8-93C5D155DA2F}"/>
                      </a:ext>
                    </a:extLst>
                  </p:cNvPr>
                  <p:cNvSpPr txBox="1"/>
                  <p:nvPr/>
                </p:nvSpPr>
                <p:spPr>
                  <a:xfrm>
                    <a:off x="8432440" y="3922012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86" name="Straight Arrow Connector 285">
                    <a:extLst>
                      <a:ext uri="{FF2B5EF4-FFF2-40B4-BE49-F238E27FC236}">
                        <a16:creationId xmlns:a16="http://schemas.microsoft.com/office/drawing/2014/main" id="{5038ECCE-3873-02D1-9F9E-1E742E82EFBB}"/>
                      </a:ext>
                    </a:extLst>
                  </p:cNvPr>
                  <p:cNvCxnSpPr>
                    <a:cxnSpLocks/>
                    <a:stCxn id="281" idx="2"/>
                    <a:endCxn id="285" idx="0"/>
                  </p:cNvCxnSpPr>
                  <p:nvPr/>
                </p:nvCxnSpPr>
                <p:spPr>
                  <a:xfrm flipH="1">
                    <a:off x="9306923" y="3367336"/>
                    <a:ext cx="1" cy="55467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72DC58CB-255D-AC6D-E2FF-66AC921F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8726436" y="3542288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91" name="Straight Arrow Connector 290">
                    <a:extLst>
                      <a:ext uri="{FF2B5EF4-FFF2-40B4-BE49-F238E27FC236}">
                        <a16:creationId xmlns:a16="http://schemas.microsoft.com/office/drawing/2014/main" id="{D2FA1E0F-B162-718C-D435-295CBA0E8848}"/>
                      </a:ext>
                    </a:extLst>
                  </p:cNvPr>
                  <p:cNvCxnSpPr>
                    <a:cxnSpLocks/>
                    <a:stCxn id="292" idx="2"/>
                    <a:endCxn id="300" idx="0"/>
                  </p:cNvCxnSpPr>
                  <p:nvPr/>
                </p:nvCxnSpPr>
                <p:spPr>
                  <a:xfrm>
                    <a:off x="12339981" y="4379690"/>
                    <a:ext cx="4000" cy="340843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2C612465-D2E1-1D06-CE47-D452215BAB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498" y="3918025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93" name="Straight Arrow Connector 292">
                    <a:extLst>
                      <a:ext uri="{FF2B5EF4-FFF2-40B4-BE49-F238E27FC236}">
                        <a16:creationId xmlns:a16="http://schemas.microsoft.com/office/drawing/2014/main" id="{03E38159-7432-9B83-9BA2-DA33E705EC4B}"/>
                      </a:ext>
                    </a:extLst>
                  </p:cNvPr>
                  <p:cNvCxnSpPr>
                    <a:cxnSpLocks/>
                    <a:stCxn id="282" idx="2"/>
                    <a:endCxn id="292" idx="0"/>
                  </p:cNvCxnSpPr>
                  <p:nvPr/>
                </p:nvCxnSpPr>
                <p:spPr>
                  <a:xfrm flipH="1">
                    <a:off x="12339981" y="3365110"/>
                    <a:ext cx="3825" cy="552915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047CFBC3-86AF-1B6B-24A2-D22F73E0A00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4736" y="3533207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69" name="Straight Arrow Connector 268">
                  <a:extLst>
                    <a:ext uri="{FF2B5EF4-FFF2-40B4-BE49-F238E27FC236}">
                      <a16:creationId xmlns:a16="http://schemas.microsoft.com/office/drawing/2014/main" id="{32CDA40B-EE7A-B093-CC58-6FA15B1749E8}"/>
                    </a:ext>
                  </a:extLst>
                </p:cNvPr>
                <p:cNvCxnSpPr>
                  <a:cxnSpLocks/>
                  <a:stCxn id="274" idx="2"/>
                  <a:endCxn id="281" idx="0"/>
                </p:cNvCxnSpPr>
                <p:nvPr/>
              </p:nvCxnSpPr>
              <p:spPr>
                <a:xfrm flipH="1">
                  <a:off x="9306924" y="2357034"/>
                  <a:ext cx="219" cy="179305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7CCFCDCE-A8CD-41E8-CB9B-8DE4F6CC659E}"/>
                    </a:ext>
                  </a:extLst>
                </p:cNvPr>
                <p:cNvCxnSpPr>
                  <a:cxnSpLocks/>
                  <a:stCxn id="275" idx="2"/>
                  <a:endCxn id="282" idx="0"/>
                </p:cNvCxnSpPr>
                <p:nvPr/>
              </p:nvCxnSpPr>
              <p:spPr>
                <a:xfrm flipH="1">
                  <a:off x="12343806" y="2359305"/>
                  <a:ext cx="65" cy="174808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EE013D6-5C57-A586-FFB2-35029D6343D0}"/>
                    </a:ext>
                  </a:extLst>
                </p:cNvPr>
                <p:cNvSpPr txBox="1"/>
                <p:nvPr/>
              </p:nvSpPr>
              <p:spPr>
                <a:xfrm>
                  <a:off x="8342481" y="2018480"/>
                  <a:ext cx="1929323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logicalGBI_densified.csv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839D135-9020-ACFC-3E00-D120C198A9F3}"/>
                    </a:ext>
                  </a:extLst>
                </p:cNvPr>
                <p:cNvSpPr txBox="1"/>
                <p:nvPr/>
              </p:nvSpPr>
              <p:spPr>
                <a:xfrm>
                  <a:off x="11376867" y="2020751"/>
                  <a:ext cx="1934007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statisticalGBI_densified.csv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BC0A36-1ADF-8A87-C5D4-FB0D865CD20F}"/>
              </a:ext>
            </a:extLst>
          </p:cNvPr>
          <p:cNvSpPr txBox="1"/>
          <p:nvPr/>
        </p:nvSpPr>
        <p:spPr>
          <a:xfrm>
            <a:off x="8123831" y="13052832"/>
            <a:ext cx="11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5DD7-9CBA-A249-147D-ACA1094513D6}"/>
              </a:ext>
            </a:extLst>
          </p:cNvPr>
          <p:cNvSpPr txBox="1"/>
          <p:nvPr/>
        </p:nvSpPr>
        <p:spPr>
          <a:xfrm>
            <a:off x="6830287" y="13129776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F7F7-2B50-0E22-9D4A-DFF6501D2B4D}"/>
              </a:ext>
            </a:extLst>
          </p:cNvPr>
          <p:cNvSpPr txBox="1"/>
          <p:nvPr/>
        </p:nvSpPr>
        <p:spPr>
          <a:xfrm>
            <a:off x="8902643" y="13137565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9FF8F-CF41-5AFB-208C-EA8E4248A0FA}"/>
              </a:ext>
            </a:extLst>
          </p:cNvPr>
          <p:cNvSpPr txBox="1"/>
          <p:nvPr/>
        </p:nvSpPr>
        <p:spPr>
          <a:xfrm>
            <a:off x="10679297" y="13134702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D65A1-E0EE-3871-E8FF-D765BBE88F1A}"/>
              </a:ext>
            </a:extLst>
          </p:cNvPr>
          <p:cNvSpPr txBox="1"/>
          <p:nvPr/>
        </p:nvSpPr>
        <p:spPr>
          <a:xfrm>
            <a:off x="5264488" y="3118030"/>
            <a:ext cx="1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taxonomic_index^3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6236CA0C-65C1-1F9B-C560-AB0335352F86}"/>
              </a:ext>
            </a:extLst>
          </p:cNvPr>
          <p:cNvSpPr txBox="1"/>
          <p:nvPr/>
        </p:nvSpPr>
        <p:spPr>
          <a:xfrm>
            <a:off x="11216818" y="3148483"/>
            <a:ext cx="106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04D98D4A-2348-4193-5287-E7F1AB0B9853}"/>
              </a:ext>
            </a:extLst>
          </p:cNvPr>
          <p:cNvSpPr txBox="1"/>
          <p:nvPr/>
        </p:nvSpPr>
        <p:spPr>
          <a:xfrm>
            <a:off x="13650164" y="3111398"/>
            <a:ext cx="132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3737608D-418B-85CC-B40F-9F2C1D063DD9}"/>
              </a:ext>
            </a:extLst>
          </p:cNvPr>
          <p:cNvSpPr txBox="1"/>
          <p:nvPr/>
        </p:nvSpPr>
        <p:spPr>
          <a:xfrm>
            <a:off x="7261287" y="3186715"/>
            <a:ext cx="106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F1C9CADC-BD3F-41FB-6828-9F72635BB391}"/>
              </a:ext>
            </a:extLst>
          </p:cNvPr>
          <p:cNvSpPr txBox="1"/>
          <p:nvPr/>
        </p:nvSpPr>
        <p:spPr>
          <a:xfrm>
            <a:off x="9550377" y="3111398"/>
            <a:ext cx="147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52AC1-84E6-0820-FB30-0473B75E25AB}"/>
              </a:ext>
            </a:extLst>
          </p:cNvPr>
          <p:cNvSpPr txBox="1"/>
          <p:nvPr/>
        </p:nvSpPr>
        <p:spPr>
          <a:xfrm>
            <a:off x="6747563" y="12630326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BAC90E-FE15-C422-EAA3-998CB76BC91B}"/>
              </a:ext>
            </a:extLst>
          </p:cNvPr>
          <p:cNvGrpSpPr/>
          <p:nvPr/>
        </p:nvGrpSpPr>
        <p:grpSpPr>
          <a:xfrm>
            <a:off x="3963502" y="6117698"/>
            <a:ext cx="8018776" cy="8463773"/>
            <a:chOff x="3963502" y="5727292"/>
            <a:chExt cx="8018776" cy="84637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3B660F-8395-E001-B58E-141E837B4B80}"/>
                </a:ext>
              </a:extLst>
            </p:cNvPr>
            <p:cNvGrpSpPr/>
            <p:nvPr/>
          </p:nvGrpSpPr>
          <p:grpSpPr>
            <a:xfrm>
              <a:off x="3963502" y="5727292"/>
              <a:ext cx="8018776" cy="8463773"/>
              <a:chOff x="4022440" y="6229012"/>
              <a:chExt cx="8018776" cy="8463773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3C51C9CF-5EA1-49F3-3135-48798563BE7F}"/>
                  </a:ext>
                </a:extLst>
              </p:cNvPr>
              <p:cNvGrpSpPr/>
              <p:nvPr/>
            </p:nvGrpSpPr>
            <p:grpSpPr>
              <a:xfrm>
                <a:off x="4022440" y="6229012"/>
                <a:ext cx="8018776" cy="8463773"/>
                <a:chOff x="4050555" y="6366386"/>
                <a:chExt cx="8018776" cy="8463773"/>
              </a:xfrm>
            </p:grpSpPr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7370E1F7-8335-9E2A-8745-28119C142C34}"/>
                    </a:ext>
                  </a:extLst>
                </p:cNvPr>
                <p:cNvSpPr txBox="1"/>
                <p:nvPr/>
              </p:nvSpPr>
              <p:spPr>
                <a:xfrm>
                  <a:off x="6207764" y="14491603"/>
                  <a:ext cx="1551340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./phonology/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</a:t>
                  </a:r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_</a:t>
                  </a:r>
                  <a:b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phonology_densified.csv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9" name="Group 618">
                  <a:extLst>
                    <a:ext uri="{FF2B5EF4-FFF2-40B4-BE49-F238E27FC236}">
                      <a16:creationId xmlns:a16="http://schemas.microsoft.com/office/drawing/2014/main" id="{AFD1BC1B-CE48-069C-CA5F-AAECCB9AA0C9}"/>
                    </a:ext>
                  </a:extLst>
                </p:cNvPr>
                <p:cNvGrpSpPr/>
                <p:nvPr/>
              </p:nvGrpSpPr>
              <p:grpSpPr>
                <a:xfrm>
                  <a:off x="4050555" y="6366386"/>
                  <a:ext cx="8018776" cy="8463773"/>
                  <a:chOff x="4050555" y="6366386"/>
                  <a:chExt cx="8018776" cy="8463773"/>
                </a:xfrm>
              </p:grpSpPr>
              <p:grpSp>
                <p:nvGrpSpPr>
                  <p:cNvPr id="525" name="Group 524">
                    <a:extLst>
                      <a:ext uri="{FF2B5EF4-FFF2-40B4-BE49-F238E27FC236}">
                        <a16:creationId xmlns:a16="http://schemas.microsoft.com/office/drawing/2014/main" id="{E0A2EE1C-A940-4908-DD24-24A0EE9D338B}"/>
                      </a:ext>
                    </a:extLst>
                  </p:cNvPr>
                  <p:cNvGrpSpPr/>
                  <p:nvPr/>
                </p:nvGrpSpPr>
                <p:grpSpPr>
                  <a:xfrm>
                    <a:off x="4050555" y="6366386"/>
                    <a:ext cx="8018776" cy="8463773"/>
                    <a:chOff x="3838029" y="6344989"/>
                    <a:chExt cx="8018776" cy="8463773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4ADC698E-9195-5A3E-45C5-ACB222797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8029" y="6344989"/>
                      <a:ext cx="8018776" cy="6059128"/>
                      <a:chOff x="4187877" y="6040857"/>
                      <a:chExt cx="8018776" cy="6059128"/>
                    </a:xfrm>
                  </p:grpSpPr>
                  <p:grpSp>
                    <p:nvGrpSpPr>
                      <p:cNvPr id="480" name="Group 479">
                        <a:extLst>
                          <a:ext uri="{FF2B5EF4-FFF2-40B4-BE49-F238E27FC236}">
                            <a16:creationId xmlns:a16="http://schemas.microsoft.com/office/drawing/2014/main" id="{BCFE022E-C014-5909-9E59-5C5DE698A8C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87877" y="6040857"/>
                        <a:ext cx="8018776" cy="6059128"/>
                        <a:chOff x="4187877" y="6040857"/>
                        <a:chExt cx="8018776" cy="6059128"/>
                      </a:xfrm>
                    </p:grpSpPr>
                    <p:grpSp>
                      <p:nvGrpSpPr>
                        <p:cNvPr id="435" name="Group 434">
                          <a:extLst>
                            <a:ext uri="{FF2B5EF4-FFF2-40B4-BE49-F238E27FC236}">
                              <a16:creationId xmlns:a16="http://schemas.microsoft.com/office/drawing/2014/main" id="{09C5B3F9-6DBA-C808-CCA8-03DEFAB9B4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87877" y="6040857"/>
                          <a:ext cx="8018776" cy="5277348"/>
                          <a:chOff x="4199446" y="6831841"/>
                          <a:chExt cx="8018776" cy="5277348"/>
                        </a:xfrm>
                      </p:grpSpPr>
                      <p:grpSp>
                        <p:nvGrpSpPr>
                          <p:cNvPr id="364" name="Group 363">
                            <a:extLst>
                              <a:ext uri="{FF2B5EF4-FFF2-40B4-BE49-F238E27FC236}">
                                <a16:creationId xmlns:a16="http://schemas.microsoft.com/office/drawing/2014/main" id="{DA7103DE-0A36-603E-F88E-25830FD22BD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199446" y="6831841"/>
                            <a:ext cx="8018776" cy="5277348"/>
                            <a:chOff x="6322455" y="910747"/>
                            <a:chExt cx="8018776" cy="5277348"/>
                          </a:xfrm>
                        </p:grpSpPr>
                        <p:sp>
                          <p:nvSpPr>
                            <p:cNvPr id="365" name="TextBox 364">
                              <a:extLst>
                                <a:ext uri="{FF2B5EF4-FFF2-40B4-BE49-F238E27FC236}">
                                  <a16:creationId xmlns:a16="http://schemas.microsoft.com/office/drawing/2014/main" id="{4E88B1ED-4F89-2507-D1A6-4EA46A4B29D1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516770" y="910747"/>
                              <a:ext cx="3690434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c. </a:t>
                              </a:r>
                              <a:r>
                                <a:rPr lang="en-US" sz="3000" b="1" dirty="0" err="1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curated_data</a:t>
                              </a:r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/TLI</a:t>
                              </a:r>
                            </a:p>
                          </p:txBody>
                        </p: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34C859A4-000A-FBE4-7FB1-5C5DB8B03D2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485669" y="1496656"/>
                              <a:ext cx="1748965" cy="2923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./</a:t>
                              </a:r>
                              <a:r>
                                <a:rPr lang="en-US" sz="1300" dirty="0" err="1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logicalTLI</a:t>
                              </a:r>
                              <a:endParaRPr lang="en-US" sz="1300" dirty="0">
                                <a:latin typeface="Helvetica" pitchFamily="2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367" name="TextBox 366">
                              <a:extLst>
                                <a:ext uri="{FF2B5EF4-FFF2-40B4-BE49-F238E27FC236}">
                                  <a16:creationId xmlns:a16="http://schemas.microsoft.com/office/drawing/2014/main" id="{698B4495-8E00-9468-F746-E647B75A1EF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1342604" y="1498271"/>
                              <a:ext cx="1940568" cy="2923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./</a:t>
                              </a:r>
                              <a:r>
                                <a:rPr lang="en-US" sz="1300" dirty="0" err="1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statisticalTLI</a:t>
                              </a:r>
                              <a:endParaRPr lang="en-US" sz="1300" dirty="0">
                                <a:latin typeface="Helvetica" pitchFamily="2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68" name="Group 367">
                              <a:extLst>
                                <a:ext uri="{FF2B5EF4-FFF2-40B4-BE49-F238E27FC236}">
                                  <a16:creationId xmlns:a16="http://schemas.microsoft.com/office/drawing/2014/main" id="{23EA2B46-DA24-F611-222F-363C92F50A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322455" y="2020751"/>
                              <a:ext cx="8018776" cy="4167344"/>
                              <a:chOff x="6322455" y="2020751"/>
                              <a:chExt cx="8018776" cy="4167344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C3802379-8BCD-11DA-3CFE-67A060D25C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22455" y="2536339"/>
                                <a:ext cx="8018776" cy="3651756"/>
                                <a:chOff x="6322455" y="2536339"/>
                                <a:chExt cx="8018776" cy="3651756"/>
                              </a:xfrm>
                            </p:grpSpPr>
                            <p:sp>
                              <p:nvSpPr>
                                <p:cNvPr id="378" name="TextBox 377">
                                  <a:extLst>
                                    <a:ext uri="{FF2B5EF4-FFF2-40B4-BE49-F238E27FC236}">
                                      <a16:creationId xmlns:a16="http://schemas.microsoft.com/office/drawing/2014/main" id="{69660124-0D98-3A2B-D368-83121EFF987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2354912" y="2541535"/>
                                  <a:ext cx="1935566" cy="58477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314E20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TLI statistical,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grammar, densified, small: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209 features, 194 families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274 languages, 40.2%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379" name="Group 378">
                                  <a:extLst>
                                    <a:ext uri="{FF2B5EF4-FFF2-40B4-BE49-F238E27FC236}">
                                      <a16:creationId xmlns:a16="http://schemas.microsoft.com/office/drawing/2014/main" id="{F0527ED8-7CA0-154E-FBEE-977692EBF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322455" y="2536339"/>
                                  <a:ext cx="8018776" cy="3651756"/>
                                  <a:chOff x="6322455" y="2536339"/>
                                  <a:chExt cx="8018776" cy="3651756"/>
                                </a:xfrm>
                              </p:grpSpPr>
                              <p:grpSp>
                                <p:nvGrpSpPr>
                                  <p:cNvPr id="381" name="Group 380">
                                    <a:extLst>
                                      <a:ext uri="{FF2B5EF4-FFF2-40B4-BE49-F238E27FC236}">
                                        <a16:creationId xmlns:a16="http://schemas.microsoft.com/office/drawing/2014/main" id="{B4776283-82E4-7323-7C73-7E73554DE0C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322455" y="5313260"/>
                                    <a:ext cx="8018776" cy="874835"/>
                                    <a:chOff x="6381701" y="3255946"/>
                                    <a:chExt cx="8018776" cy="874835"/>
                                  </a:xfrm>
                                </p:grpSpPr>
                                <p:sp>
                                  <p:nvSpPr>
                                    <p:cNvPr id="399" name="Rectangle 398">
                                      <a:extLst>
                                        <a:ext uri="{FF2B5EF4-FFF2-40B4-BE49-F238E27FC236}">
                                          <a16:creationId xmlns:a16="http://schemas.microsoft.com/office/drawing/2014/main" id="{0E9D4C81-BF6C-E738-BAA7-435FF0EC507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381701" y="3255946"/>
                                      <a:ext cx="8018776" cy="87483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800">
                                        <a:highlight>
                                          <a:srgbClr val="FFFF00"/>
                                        </a:highlight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00" name="TextBox 399">
                                      <a:extLst>
                                        <a:ext uri="{FF2B5EF4-FFF2-40B4-BE49-F238E27FC236}">
                                          <a16:creationId xmlns:a16="http://schemas.microsoft.com/office/drawing/2014/main" id="{C8F80A91-AA07-F614-0EBE-C23068524CC0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474140" y="3386281"/>
                                      <a:ext cx="1871398" cy="553998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10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logical: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349 features, 353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4,259 languages, 12.4%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401" name="TextBox 400">
                                      <a:extLst>
                                        <a:ext uri="{FF2B5EF4-FFF2-40B4-BE49-F238E27FC236}">
                                          <a16:creationId xmlns:a16="http://schemas.microsoft.com/office/drawing/2014/main" id="{8441B5BC-3F3E-7E03-B23E-0190725E6265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478455" y="3379128"/>
                                      <a:ext cx="1871398" cy="553998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10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statistical: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333 features, 352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4,257 languages, 12.1%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82" name="TextBox 381">
                                    <a:extLst>
                                      <a:ext uri="{FF2B5EF4-FFF2-40B4-BE49-F238E27FC236}">
                                        <a16:creationId xmlns:a16="http://schemas.microsoft.com/office/drawing/2014/main" id="{4CA268EE-C242-859F-566F-A0F7204474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434802" y="2536339"/>
                                    <a:ext cx="1885179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97C5A9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logical,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densified, large: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232 features, 288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862 languages, 26.1%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83" name="TextBox 382">
                                    <a:extLst>
                                      <a:ext uri="{FF2B5EF4-FFF2-40B4-BE49-F238E27FC236}">
                                        <a16:creationId xmlns:a16="http://schemas.microsoft.com/office/drawing/2014/main" id="{A3ABD40F-9F3B-B81E-DACF-7274263682F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0361169" y="2537052"/>
                                    <a:ext cx="1944517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517F34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statistical,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densified, large: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221 features, 290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916 languages, 24.2%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84" name="TextBox 383">
                                    <a:extLst>
                                      <a:ext uri="{FF2B5EF4-FFF2-40B4-BE49-F238E27FC236}">
                                        <a16:creationId xmlns:a16="http://schemas.microsoft.com/office/drawing/2014/main" id="{5CC36684-2603-ABCB-9DCD-C7950389D8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8369645" y="2536339"/>
                                    <a:ext cx="1940568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7AA18A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logical,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densified, small: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219 features, 175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232 languages, 44.8%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385" name="Straight Arrow Connector 384">
                                    <a:extLst>
                                      <a:ext uri="{FF2B5EF4-FFF2-40B4-BE49-F238E27FC236}">
                                        <a16:creationId xmlns:a16="http://schemas.microsoft.com/office/drawing/2014/main" id="{68585799-5F5A-A705-E93C-952116DD044A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413" idx="2"/>
                                    <a:endCxn id="400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8349046" y="5151207"/>
                                    <a:ext cx="1547" cy="292388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dash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86" name="TextBox 385">
                                    <a:extLst>
                                      <a:ext uri="{FF2B5EF4-FFF2-40B4-BE49-F238E27FC236}">
                                        <a16:creationId xmlns:a16="http://schemas.microsoft.com/office/drawing/2014/main" id="{DF8ADD37-C5CB-F80A-CB28-1EC3E991F5E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476549" y="3929397"/>
                                    <a:ext cx="1748965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densify()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coding: 0.999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taxonomy: 0.999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387" name="Straight Arrow Connector 386">
                                    <a:extLst>
                                      <a:ext uri="{FF2B5EF4-FFF2-40B4-BE49-F238E27FC236}">
                                        <a16:creationId xmlns:a16="http://schemas.microsoft.com/office/drawing/2014/main" id="{E443FE2B-6FA4-EA3F-AB28-2377DC37B586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82" idx="2"/>
                                    <a:endCxn id="386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7377392" y="3121114"/>
                                    <a:ext cx="973640" cy="808283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88" name="Straight Arrow Connector 387">
                                    <a:extLst>
                                      <a:ext uri="{FF2B5EF4-FFF2-40B4-BE49-F238E27FC236}">
                                        <a16:creationId xmlns:a16="http://schemas.microsoft.com/office/drawing/2014/main" id="{BEFAC425-AD66-D9CD-BED9-3932A4EC770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84" idx="2"/>
                                    <a:endCxn id="386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8351032" y="3121114"/>
                                    <a:ext cx="988897" cy="808283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89" name="TextBox 388">
                                    <a:extLst>
                                      <a:ext uri="{FF2B5EF4-FFF2-40B4-BE49-F238E27FC236}">
                                        <a16:creationId xmlns:a16="http://schemas.microsoft.com/office/drawing/2014/main" id="{D8D726F2-3A16-7ADA-2825-5856AB715B3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87189" y="3394787"/>
                                    <a:ext cx="106083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n_data_points</a:t>
                                    </a:r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coding_density</a:t>
                                    </a:r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taxonomic_index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90" name="TextBox 389">
                                    <a:extLst>
                                      <a:ext uri="{FF2B5EF4-FFF2-40B4-BE49-F238E27FC236}">
                                        <a16:creationId xmlns:a16="http://schemas.microsoft.com/office/drawing/2014/main" id="{3AC20D48-E6B5-AE24-C0B1-AC488B9BA7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489079" y="3421049"/>
                                    <a:ext cx="1748965" cy="21544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prune()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91" name="TextBox 390">
                                    <a:extLst>
                                      <a:ext uri="{FF2B5EF4-FFF2-40B4-BE49-F238E27FC236}">
                                        <a16:creationId xmlns:a16="http://schemas.microsoft.com/office/drawing/2014/main" id="{707FEB54-32A0-58BA-D2E0-965B6AC42E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8796853" y="3328489"/>
                                    <a:ext cx="1414831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n_data_points^3 * coding_density^3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row_coding_density_min</a:t>
                                    </a:r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taxonomic_index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92" name="Straight Arrow Connector 391">
                                    <a:extLst>
                                      <a:ext uri="{FF2B5EF4-FFF2-40B4-BE49-F238E27FC236}">
                                        <a16:creationId xmlns:a16="http://schemas.microsoft.com/office/drawing/2014/main" id="{D53BC364-F25C-267B-5172-428E4C7DCD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417" idx="2"/>
                                    <a:endCxn id="401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12354908" y="5156033"/>
                                    <a:ext cx="1" cy="280409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dash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93" name="TextBox 392">
                                    <a:extLst>
                                      <a:ext uri="{FF2B5EF4-FFF2-40B4-BE49-F238E27FC236}">
                                        <a16:creationId xmlns:a16="http://schemas.microsoft.com/office/drawing/2014/main" id="{9DD3A54A-6E21-A0F8-6638-345D50155D6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1474061" y="3934912"/>
                                    <a:ext cx="1748965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densify()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coding: 0.999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taxonomy: 0.999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394" name="Straight Arrow Connector 393">
                                    <a:extLst>
                                      <a:ext uri="{FF2B5EF4-FFF2-40B4-BE49-F238E27FC236}">
                                        <a16:creationId xmlns:a16="http://schemas.microsoft.com/office/drawing/2014/main" id="{65314005-396A-441A-45C0-81CB986683A4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83" idx="2"/>
                                    <a:endCxn id="393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11333428" y="3121827"/>
                                    <a:ext cx="1015116" cy="813085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96" name="TextBox 395">
                                    <a:extLst>
                                      <a:ext uri="{FF2B5EF4-FFF2-40B4-BE49-F238E27FC236}">
                                        <a16:creationId xmlns:a16="http://schemas.microsoft.com/office/drawing/2014/main" id="{EACA5F9C-30F6-F647-2135-C1E29005772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1474208" y="3413210"/>
                                    <a:ext cx="1748965" cy="21544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prune()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98" name="Straight Arrow Connector 397">
                                    <a:extLst>
                                      <a:ext uri="{FF2B5EF4-FFF2-40B4-BE49-F238E27FC236}">
                                        <a16:creationId xmlns:a16="http://schemas.microsoft.com/office/drawing/2014/main" id="{89640CD5-4151-F32C-F622-E89987DE910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78" idx="2"/>
                                    <a:endCxn id="393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12348544" y="3126310"/>
                                    <a:ext cx="974151" cy="808602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cxnSp>
                            <p:nvCxnSpPr>
                              <p:cNvPr id="370" name="Straight Arrow Connector 369">
                                <a:extLst>
                                  <a:ext uri="{FF2B5EF4-FFF2-40B4-BE49-F238E27FC236}">
                                    <a16:creationId xmlns:a16="http://schemas.microsoft.com/office/drawing/2014/main" id="{8263D498-7790-A2EF-0A47-4A5DBE820324}"/>
                                  </a:ext>
                                </a:extLst>
                              </p:cNvPr>
                              <p:cNvCxnSpPr>
                                <a:cxnSpLocks/>
                                <a:stCxn id="375" idx="2"/>
                                <a:endCxn id="382" idx="0"/>
                              </p:cNvCxnSpPr>
                              <p:nvPr/>
                            </p:nvCxnSpPr>
                            <p:spPr>
                              <a:xfrm flipH="1">
                                <a:off x="7377392" y="2360657"/>
                                <a:ext cx="3249" cy="175682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A3D3B5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1" name="Straight Arrow Connector 370">
                                <a:extLst>
                                  <a:ext uri="{FF2B5EF4-FFF2-40B4-BE49-F238E27FC236}">
                                    <a16:creationId xmlns:a16="http://schemas.microsoft.com/office/drawing/2014/main" id="{991E3214-8EDA-B1A7-43D3-FACCBAF80768}"/>
                                  </a:ext>
                                </a:extLst>
                              </p:cNvPr>
                              <p:cNvCxnSpPr>
                                <a:cxnSpLocks/>
                                <a:stCxn id="377" idx="2"/>
                                <a:endCxn id="384" idx="0"/>
                              </p:cNvCxnSpPr>
                              <p:nvPr/>
                            </p:nvCxnSpPr>
                            <p:spPr>
                              <a:xfrm>
                                <a:off x="9339929" y="2359305"/>
                                <a:ext cx="0" cy="177034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7AA18A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2" name="Straight Arrow Connector 371">
                                <a:extLst>
                                  <a:ext uri="{FF2B5EF4-FFF2-40B4-BE49-F238E27FC236}">
                                    <a16:creationId xmlns:a16="http://schemas.microsoft.com/office/drawing/2014/main" id="{BF363940-D087-4D7A-EEBE-7C9597D74FA0}"/>
                                  </a:ext>
                                </a:extLst>
                              </p:cNvPr>
                              <p:cNvCxnSpPr>
                                <a:cxnSpLocks/>
                                <a:stCxn id="376" idx="2"/>
                                <a:endCxn id="383" idx="0"/>
                              </p:cNvCxnSpPr>
                              <p:nvPr/>
                            </p:nvCxnSpPr>
                            <p:spPr>
                              <a:xfrm>
                                <a:off x="11331453" y="2359305"/>
                                <a:ext cx="1975" cy="177747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517F34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3" name="Straight Arrow Connector 372">
                                <a:extLst>
                                  <a:ext uri="{FF2B5EF4-FFF2-40B4-BE49-F238E27FC236}">
                                    <a16:creationId xmlns:a16="http://schemas.microsoft.com/office/drawing/2014/main" id="{818168D7-2A06-7EC5-E356-BF3CFA4EAA78}"/>
                                  </a:ext>
                                </a:extLst>
                              </p:cNvPr>
                              <p:cNvCxnSpPr>
                                <a:cxnSpLocks/>
                                <a:stCxn id="374" idx="2"/>
                                <a:endCxn id="378" idx="0"/>
                              </p:cNvCxnSpPr>
                              <p:nvPr/>
                            </p:nvCxnSpPr>
                            <p:spPr>
                              <a:xfrm flipH="1">
                                <a:off x="13322695" y="2360141"/>
                                <a:ext cx="1391" cy="181394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314E20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74" name="TextBox 373">
                                <a:extLst>
                                  <a:ext uri="{FF2B5EF4-FFF2-40B4-BE49-F238E27FC236}">
                                    <a16:creationId xmlns:a16="http://schemas.microsoft.com/office/drawing/2014/main" id="{F58D2393-A637-24A3-232B-9DDAD2D1D2B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2354912" y="2021587"/>
                                <a:ext cx="193834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314E20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statisticalTLI_grammar</a:t>
                                </a:r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densified_small.csv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5" name="TextBox 374">
                                <a:extLst>
                                  <a:ext uri="{FF2B5EF4-FFF2-40B4-BE49-F238E27FC236}">
                                    <a16:creationId xmlns:a16="http://schemas.microsoft.com/office/drawing/2014/main" id="{F9D6F1CE-A356-D036-B132-FAECDAE018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434802" y="2022103"/>
                                <a:ext cx="189167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97C5A9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logicalTLI_grammar</a:t>
                                </a:r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densified_large.csv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6" name="TextBox 375">
                                <a:extLst>
                                  <a:ext uri="{FF2B5EF4-FFF2-40B4-BE49-F238E27FC236}">
                                    <a16:creationId xmlns:a16="http://schemas.microsoft.com/office/drawing/2014/main" id="{977D2932-64B9-A226-E004-3466B6C20C0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361169" y="2020751"/>
                                <a:ext cx="194056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517F3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statisticalTLI_grammar</a:t>
                                </a:r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densified_large.csv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7" name="TextBox 376">
                                <a:extLst>
                                  <a:ext uri="{FF2B5EF4-FFF2-40B4-BE49-F238E27FC236}">
                                    <a16:creationId xmlns:a16="http://schemas.microsoft.com/office/drawing/2014/main" id="{89BD9F3D-2840-310B-FBE9-F950F8E04AB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369645" y="2020751"/>
                                <a:ext cx="194056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7AA18A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logicalTLI_grammar</a:t>
                                </a:r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densified_small.csv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13" name="TextBox 412">
                            <a:extLst>
                              <a:ext uri="{FF2B5EF4-FFF2-40B4-BE49-F238E27FC236}">
                                <a16:creationId xmlns:a16="http://schemas.microsoft.com/office/drawing/2014/main" id="{8309EA33-8F4B-F024-FFC0-93429C3E95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377918" y="10487526"/>
                            <a:ext cx="1696237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logical,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grammar: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236 features, 328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2,820 languages, 11.7%</a:t>
                            </a:r>
                          </a:p>
                        </p:txBody>
                      </p:sp>
                      <p:sp>
                        <p:nvSpPr>
                          <p:cNvPr id="417" name="TextBox 416">
                            <a:extLst>
                              <a:ext uri="{FF2B5EF4-FFF2-40B4-BE49-F238E27FC236}">
                                <a16:creationId xmlns:a16="http://schemas.microsoft.com/office/drawing/2014/main" id="{98742740-305C-D584-39F7-E55A56DD479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384774" y="10492352"/>
                            <a:ext cx="1694251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statistical,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grammar: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224 features, 327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2817 languages, 11.1%</a:t>
                            </a:r>
                          </a:p>
                        </p:txBody>
                      </p:sp>
                      <p:cxnSp>
                        <p:nvCxnSpPr>
                          <p:cNvPr id="420" name="Straight Arrow Connector 419">
                            <a:extLst>
                              <a:ext uri="{FF2B5EF4-FFF2-40B4-BE49-F238E27FC236}">
                                <a16:creationId xmlns:a16="http://schemas.microsoft.com/office/drawing/2014/main" id="{D8673B71-F46E-7B8A-92A3-B5703E69E149}"/>
                              </a:ext>
                            </a:extLst>
                          </p:cNvPr>
                          <p:cNvCxnSpPr>
                            <a:cxnSpLocks/>
                            <a:stCxn id="386" idx="2"/>
                            <a:endCxn id="413" idx="0"/>
                          </p:cNvCxnSpPr>
                          <p:nvPr/>
                        </p:nvCxnSpPr>
                        <p:spPr>
                          <a:xfrm flipH="1">
                            <a:off x="6226037" y="10312156"/>
                            <a:ext cx="1986" cy="17537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3" name="Straight Arrow Connector 422">
                            <a:extLst>
                              <a:ext uri="{FF2B5EF4-FFF2-40B4-BE49-F238E27FC236}">
                                <a16:creationId xmlns:a16="http://schemas.microsoft.com/office/drawing/2014/main" id="{5E3C8629-3611-8B07-9D14-D19F9F4F3AE7}"/>
                              </a:ext>
                            </a:extLst>
                          </p:cNvPr>
                          <p:cNvCxnSpPr>
                            <a:cxnSpLocks/>
                            <a:stCxn id="393" idx="2"/>
                            <a:endCxn id="417" idx="0"/>
                          </p:cNvCxnSpPr>
                          <p:nvPr/>
                        </p:nvCxnSpPr>
                        <p:spPr>
                          <a:xfrm>
                            <a:off x="10225535" y="10317671"/>
                            <a:ext cx="6365" cy="174681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36" name="TextBox 435">
                          <a:extLst>
                            <a:ext uri="{FF2B5EF4-FFF2-40B4-BE49-F238E27FC236}">
                              <a16:creationId xmlns:a16="http://schemas.microsoft.com/office/drawing/2014/main" id="{681236A9-45C3-B1B4-D593-6B8A66534F7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09897" y="11504466"/>
                          <a:ext cx="1538573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logical,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lexicon: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30 features, 248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2,385 languages, 20.3%</a:t>
                          </a:r>
                        </a:p>
                      </p:txBody>
                    </p:sp>
                    <p:sp>
                      <p:nvSpPr>
                        <p:cNvPr id="437" name="TextBox 436">
                          <a:extLst>
                            <a:ext uri="{FF2B5EF4-FFF2-40B4-BE49-F238E27FC236}">
                              <a16:creationId xmlns:a16="http://schemas.microsoft.com/office/drawing/2014/main" id="{1D341BEB-BBE3-6FB4-BBB2-0B9A0A4336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7852" y="11515210"/>
                          <a:ext cx="1533198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logical,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phonology: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60 features, 269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2,492 languages, 56.7%</a:t>
                          </a:r>
                        </a:p>
                      </p:txBody>
                    </p:sp>
                    <p:cxnSp>
                      <p:nvCxnSpPr>
                        <p:cNvPr id="438" name="Straight Arrow Connector 437">
                          <a:extLst>
                            <a:ext uri="{FF2B5EF4-FFF2-40B4-BE49-F238E27FC236}">
                              <a16:creationId xmlns:a16="http://schemas.microsoft.com/office/drawing/2014/main" id="{FF9295DC-D968-84B7-B97B-5F1B0C9A65B5}"/>
                            </a:ext>
                          </a:extLst>
                        </p:cNvPr>
                        <p:cNvCxnSpPr>
                          <a:cxnSpLocks/>
                          <a:stCxn id="436" idx="0"/>
                          <a:endCxn id="400" idx="2"/>
                        </p:cNvCxnSpPr>
                        <p:nvPr/>
                      </p:nvCxnSpPr>
                      <p:spPr>
                        <a:xfrm flipV="1">
                          <a:off x="5279184" y="11127703"/>
                          <a:ext cx="936831" cy="376763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1" name="Straight Arrow Connector 440">
                          <a:extLst>
                            <a:ext uri="{FF2B5EF4-FFF2-40B4-BE49-F238E27FC236}">
                              <a16:creationId xmlns:a16="http://schemas.microsoft.com/office/drawing/2014/main" id="{B8347CE8-0008-32FC-CDE3-E8625C6327E3}"/>
                            </a:ext>
                          </a:extLst>
                        </p:cNvPr>
                        <p:cNvCxnSpPr>
                          <a:cxnSpLocks/>
                          <a:stCxn id="437" idx="0"/>
                          <a:endCxn id="400" idx="2"/>
                        </p:cNvCxnSpPr>
                        <p:nvPr/>
                      </p:nvCxnSpPr>
                      <p:spPr>
                        <a:xfrm flipH="1" flipV="1">
                          <a:off x="6216015" y="11127703"/>
                          <a:ext cx="908436" cy="387507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44" name="TextBox 443">
                          <a:extLst>
                            <a:ext uri="{FF2B5EF4-FFF2-40B4-BE49-F238E27FC236}">
                              <a16:creationId xmlns:a16="http://schemas.microsoft.com/office/drawing/2014/main" id="{DE1E6B39-28C6-140A-39A0-29B1393EDB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25686" y="11504466"/>
                          <a:ext cx="1543948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statistical,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lexicon: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28 features, 248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2,385 languages, 20.6%</a:t>
                          </a:r>
                        </a:p>
                      </p:txBody>
                    </p:sp>
                    <p:sp>
                      <p:nvSpPr>
                        <p:cNvPr id="445" name="TextBox 444">
                          <a:extLst>
                            <a:ext uri="{FF2B5EF4-FFF2-40B4-BE49-F238E27FC236}">
                              <a16:creationId xmlns:a16="http://schemas.microsoft.com/office/drawing/2014/main" id="{C9A6A164-BB75-F8F5-3175-71C83409B7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375413" y="11504466"/>
                          <a:ext cx="1340590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statistical,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phonology: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59 features, 269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2,492 languages, 55.4%</a:t>
                          </a:r>
                        </a:p>
                      </p:txBody>
                    </p:sp>
                    <p:cxnSp>
                      <p:nvCxnSpPr>
                        <p:cNvPr id="446" name="Straight Arrow Connector 445">
                          <a:extLst>
                            <a:ext uri="{FF2B5EF4-FFF2-40B4-BE49-F238E27FC236}">
                              <a16:creationId xmlns:a16="http://schemas.microsoft.com/office/drawing/2014/main" id="{BC574DEC-2E8B-0860-400A-3DB90A82DAC5}"/>
                            </a:ext>
                          </a:extLst>
                        </p:cNvPr>
                        <p:cNvCxnSpPr>
                          <a:cxnSpLocks/>
                          <a:stCxn id="444" idx="0"/>
                          <a:endCxn id="401" idx="2"/>
                        </p:cNvCxnSpPr>
                        <p:nvPr/>
                      </p:nvCxnSpPr>
                      <p:spPr>
                        <a:xfrm flipV="1">
                          <a:off x="9297660" y="11120550"/>
                          <a:ext cx="922670" cy="383916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47" name="Straight Arrow Connector 446">
                        <a:extLst>
                          <a:ext uri="{FF2B5EF4-FFF2-40B4-BE49-F238E27FC236}">
                            <a16:creationId xmlns:a16="http://schemas.microsoft.com/office/drawing/2014/main" id="{787F1605-0BBC-08CC-F7E4-DC7B17107B1C}"/>
                          </a:ext>
                        </a:extLst>
                      </p:cNvPr>
                      <p:cNvCxnSpPr>
                        <a:cxnSpLocks/>
                        <a:stCxn id="445" idx="0"/>
                        <a:endCxn id="401" idx="2"/>
                      </p:cNvCxnSpPr>
                      <p:nvPr/>
                    </p:nvCxnSpPr>
                    <p:spPr>
                      <a:xfrm flipH="1" flipV="1">
                        <a:off x="10220330" y="11120550"/>
                        <a:ext cx="825378" cy="383916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dash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2" name="Straight Arrow Connector 481">
                      <a:extLst>
                        <a:ext uri="{FF2B5EF4-FFF2-40B4-BE49-F238E27FC236}">
                          <a16:creationId xmlns:a16="http://schemas.microsoft.com/office/drawing/2014/main" id="{52044AEB-299A-5A2E-D886-DB4470D638AC}"/>
                        </a:ext>
                      </a:extLst>
                    </p:cNvPr>
                    <p:cNvCxnSpPr>
                      <a:cxnSpLocks/>
                      <a:stCxn id="483" idx="0"/>
                      <a:endCxn id="436" idx="2"/>
                    </p:cNvCxnSpPr>
                    <p:nvPr/>
                  </p:nvCxnSpPr>
                  <p:spPr>
                    <a:xfrm flipV="1">
                      <a:off x="4929336" y="12393373"/>
                      <a:ext cx="0" cy="23064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3" name="TextBox 482">
                      <a:extLst>
                        <a:ext uri="{FF2B5EF4-FFF2-40B4-BE49-F238E27FC236}">
                          <a16:creationId xmlns:a16="http://schemas.microsoft.com/office/drawing/2014/main" id="{FEB514CA-F08D-82EF-B03C-62A89BC53E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4853" y="12624017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 =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 = 0.999</a:t>
                      </a:r>
                    </a:p>
                  </p:txBody>
                </p:sp>
                <p:cxnSp>
                  <p:nvCxnSpPr>
                    <p:cNvPr id="484" name="Straight Arrow Connector 483">
                      <a:extLst>
                        <a:ext uri="{FF2B5EF4-FFF2-40B4-BE49-F238E27FC236}">
                          <a16:creationId xmlns:a16="http://schemas.microsoft.com/office/drawing/2014/main" id="{A26A9D8F-47D5-99CA-945E-6E020613D52F}"/>
                        </a:ext>
                      </a:extLst>
                    </p:cNvPr>
                    <p:cNvCxnSpPr>
                      <a:cxnSpLocks/>
                      <a:stCxn id="495" idx="0"/>
                      <a:endCxn id="483" idx="2"/>
                    </p:cNvCxnSpPr>
                    <p:nvPr/>
                  </p:nvCxnSpPr>
                  <p:spPr>
                    <a:xfrm flipV="1">
                      <a:off x="4917284" y="13085682"/>
                      <a:ext cx="12052" cy="578359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5" name="TextBox 484">
                      <a:extLst>
                        <a:ext uri="{FF2B5EF4-FFF2-40B4-BE49-F238E27FC236}">
                          <a16:creationId xmlns:a16="http://schemas.microsoft.com/office/drawing/2014/main" id="{625DB5B1-452A-C72C-9BD7-980E791C95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3778" y="13021935"/>
                      <a:ext cx="11481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sz="8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n_data_points</a:t>
                      </a:r>
                      <a:r>
                        <a:rPr lang="en-AU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coding_density</a:t>
                      </a:r>
                      <a:r>
                        <a:rPr lang="en-AU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taxonomic_index</a:t>
                      </a:r>
                      <a:endParaRPr lang="en-US" sz="800" dirty="0">
                        <a:solidFill>
                          <a:schemeClr val="accent3"/>
                        </a:solidFill>
                        <a:highlight>
                          <a:srgbClr val="FFFF00"/>
                        </a:highlight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460AB884-5E51-A362-BC7C-88B0C3B7A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5142" y="13245753"/>
                      <a:ext cx="9447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17D3606F-9E24-EE34-1AFF-288774D5A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614" y="13664041"/>
                      <a:ext cx="1551340" cy="584775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lexicon, densified: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29 features, 243 families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952 languages, 39.1% </a:t>
                      </a:r>
                    </a:p>
                  </p:txBody>
                </p:sp>
                <p:cxnSp>
                  <p:nvCxnSpPr>
                    <p:cNvPr id="496" name="Straight Arrow Connector 495">
                      <a:extLst>
                        <a:ext uri="{FF2B5EF4-FFF2-40B4-BE49-F238E27FC236}">
                          <a16:creationId xmlns:a16="http://schemas.microsoft.com/office/drawing/2014/main" id="{5EC6E02F-56FB-3524-5A01-C819F90B99B3}"/>
                        </a:ext>
                      </a:extLst>
                    </p:cNvPr>
                    <p:cNvCxnSpPr>
                      <a:cxnSpLocks/>
                      <a:stCxn id="497" idx="0"/>
                      <a:endCxn id="495" idx="2"/>
                    </p:cNvCxnSpPr>
                    <p:nvPr/>
                  </p:nvCxnSpPr>
                  <p:spPr>
                    <a:xfrm flipV="1">
                      <a:off x="4917284" y="14248816"/>
                      <a:ext cx="0" cy="221392"/>
                    </a:xfrm>
                    <a:prstGeom prst="straightConnector1">
                      <a:avLst/>
                    </a:prstGeom>
                    <a:ln w="12700" cap="flat">
                      <a:solidFill>
                        <a:srgbClr val="A3D3B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7" name="TextBox 496">
                      <a:extLst>
                        <a:ext uri="{FF2B5EF4-FFF2-40B4-BE49-F238E27FC236}">
                          <a16:creationId xmlns:a16="http://schemas.microsoft.com/office/drawing/2014/main" id="{921AE7E9-94C6-92F9-306D-98044A802B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614" y="14470208"/>
                      <a:ext cx="1551340" cy="338554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./lexicon/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logicalTLI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_</a:t>
                      </a:r>
                      <a:b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lexicon_densified.csv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505" name="Straight Arrow Connector 504">
                      <a:extLst>
                        <a:ext uri="{FF2B5EF4-FFF2-40B4-BE49-F238E27FC236}">
                          <a16:creationId xmlns:a16="http://schemas.microsoft.com/office/drawing/2014/main" id="{CF12CFDC-5E29-2455-A0E5-2218E42EF0F2}"/>
                        </a:ext>
                      </a:extLst>
                    </p:cNvPr>
                    <p:cNvCxnSpPr>
                      <a:cxnSpLocks/>
                      <a:stCxn id="506" idx="0"/>
                      <a:endCxn id="444" idx="2"/>
                    </p:cNvCxnSpPr>
                    <p:nvPr/>
                  </p:nvCxnSpPr>
                  <p:spPr>
                    <a:xfrm flipV="1">
                      <a:off x="8940500" y="12393373"/>
                      <a:ext cx="7312" cy="221091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6" name="TextBox 505">
                      <a:extLst>
                        <a:ext uri="{FF2B5EF4-FFF2-40B4-BE49-F238E27FC236}">
                          <a16:creationId xmlns:a16="http://schemas.microsoft.com/office/drawing/2014/main" id="{0D235980-FA3F-8A50-F6C3-891A45719E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5524" y="12614464"/>
                      <a:ext cx="116995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 =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 = 0.999</a:t>
                      </a:r>
                    </a:p>
                  </p:txBody>
                </p:sp>
                <p:cxnSp>
                  <p:nvCxnSpPr>
                    <p:cNvPr id="507" name="Straight Arrow Connector 506">
                      <a:extLst>
                        <a:ext uri="{FF2B5EF4-FFF2-40B4-BE49-F238E27FC236}">
                          <a16:creationId xmlns:a16="http://schemas.microsoft.com/office/drawing/2014/main" id="{D270001F-ECB2-F610-8DCB-3E1F00A59230}"/>
                        </a:ext>
                      </a:extLst>
                    </p:cNvPr>
                    <p:cNvCxnSpPr>
                      <a:cxnSpLocks/>
                      <a:stCxn id="510" idx="0"/>
                      <a:endCxn id="506" idx="2"/>
                    </p:cNvCxnSpPr>
                    <p:nvPr/>
                  </p:nvCxnSpPr>
                  <p:spPr>
                    <a:xfrm flipH="1" flipV="1">
                      <a:off x="8940500" y="13076129"/>
                      <a:ext cx="4073" cy="582178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CC2ADF55-1B19-B075-A809-C55EB09E56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9358" y="13658307"/>
                      <a:ext cx="1550429" cy="584775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lexicon, densified: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27 features, 229 families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928 languages, 39.8%</a:t>
                      </a:r>
                    </a:p>
                  </p:txBody>
                </p:sp>
                <p:cxnSp>
                  <p:nvCxnSpPr>
                    <p:cNvPr id="511" name="Straight Arrow Connector 510">
                      <a:extLst>
                        <a:ext uri="{FF2B5EF4-FFF2-40B4-BE49-F238E27FC236}">
                          <a16:creationId xmlns:a16="http://schemas.microsoft.com/office/drawing/2014/main" id="{1ABA74A6-D6B3-FD1E-AE07-0A488D8944BC}"/>
                        </a:ext>
                      </a:extLst>
                    </p:cNvPr>
                    <p:cNvCxnSpPr>
                      <a:cxnSpLocks/>
                      <a:stCxn id="512" idx="0"/>
                      <a:endCxn id="510" idx="2"/>
                    </p:cNvCxnSpPr>
                    <p:nvPr/>
                  </p:nvCxnSpPr>
                  <p:spPr>
                    <a:xfrm flipH="1" flipV="1">
                      <a:off x="8944573" y="14243082"/>
                      <a:ext cx="2716" cy="227125"/>
                    </a:xfrm>
                    <a:prstGeom prst="straightConnector1">
                      <a:avLst/>
                    </a:prstGeom>
                    <a:solidFill>
                      <a:srgbClr val="517F34"/>
                    </a:solidFill>
                    <a:ln w="12700" cap="flat">
                      <a:solidFill>
                        <a:srgbClr val="517F34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2" name="TextBox 511">
                      <a:extLst>
                        <a:ext uri="{FF2B5EF4-FFF2-40B4-BE49-F238E27FC236}">
                          <a16:creationId xmlns:a16="http://schemas.microsoft.com/office/drawing/2014/main" id="{35357B7B-B208-73FE-EDCA-EF11B4DD5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74792" y="14470207"/>
                      <a:ext cx="1544993" cy="338554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./lexicon/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statisticalTLI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_</a:t>
                      </a:r>
                      <a:b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lexicon_densified.csv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526" name="Straight Arrow Connector 525">
                    <a:extLst>
                      <a:ext uri="{FF2B5EF4-FFF2-40B4-BE49-F238E27FC236}">
                        <a16:creationId xmlns:a16="http://schemas.microsoft.com/office/drawing/2014/main" id="{A7BE82FE-A9B4-B56D-126B-CC6AD1ED61FE}"/>
                      </a:ext>
                    </a:extLst>
                  </p:cNvPr>
                  <p:cNvCxnSpPr>
                    <a:cxnSpLocks/>
                    <a:stCxn id="529" idx="0"/>
                    <a:endCxn id="437" idx="2"/>
                  </p:cNvCxnSpPr>
                  <p:nvPr/>
                </p:nvCxnSpPr>
                <p:spPr>
                  <a:xfrm flipH="1" flipV="1">
                    <a:off x="6987129" y="12425514"/>
                    <a:ext cx="750" cy="219900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B0209FD4-B12C-7552-526A-19EB451F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6113396" y="12645414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0.99</a:t>
                    </a:r>
                  </a:p>
                </p:txBody>
              </p:sp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077FB240-BC76-608D-144C-2D0DEED5C222}"/>
                      </a:ext>
                    </a:extLst>
                  </p:cNvPr>
                  <p:cNvSpPr txBox="1"/>
                  <p:nvPr/>
                </p:nvSpPr>
                <p:spPr>
                  <a:xfrm>
                    <a:off x="6210389" y="13690371"/>
                    <a:ext cx="1551340" cy="584775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TLI logical, 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phonology, densified: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52 features, 246 families,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1,651 languages, 74.6%</a:t>
                    </a:r>
                  </a:p>
                </p:txBody>
              </p:sp>
              <p:cxnSp>
                <p:nvCxnSpPr>
                  <p:cNvPr id="545" name="Straight Arrow Connector 544">
                    <a:extLst>
                      <a:ext uri="{FF2B5EF4-FFF2-40B4-BE49-F238E27FC236}">
                        <a16:creationId xmlns:a16="http://schemas.microsoft.com/office/drawing/2014/main" id="{AA8F01A7-1613-7A6F-2147-BCA022A4F625}"/>
                      </a:ext>
                    </a:extLst>
                  </p:cNvPr>
                  <p:cNvCxnSpPr>
                    <a:cxnSpLocks/>
                    <a:stCxn id="532" idx="0"/>
                    <a:endCxn id="529" idx="2"/>
                  </p:cNvCxnSpPr>
                  <p:nvPr/>
                </p:nvCxnSpPr>
                <p:spPr>
                  <a:xfrm flipV="1">
                    <a:off x="6986059" y="13107079"/>
                    <a:ext cx="1820" cy="583292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Arrow Connector 552">
                    <a:extLst>
                      <a:ext uri="{FF2B5EF4-FFF2-40B4-BE49-F238E27FC236}">
                        <a16:creationId xmlns:a16="http://schemas.microsoft.com/office/drawing/2014/main" id="{1F2BF5E4-5CCA-86AA-CF30-8A51335C2FC1}"/>
                      </a:ext>
                    </a:extLst>
                  </p:cNvPr>
                  <p:cNvCxnSpPr>
                    <a:cxnSpLocks/>
                    <a:stCxn id="554" idx="0"/>
                    <a:endCxn id="532" idx="2"/>
                  </p:cNvCxnSpPr>
                  <p:nvPr/>
                </p:nvCxnSpPr>
                <p:spPr>
                  <a:xfrm flipV="1">
                    <a:off x="6983434" y="14275146"/>
                    <a:ext cx="2625" cy="216457"/>
                  </a:xfrm>
                  <a:prstGeom prst="straightConnector1">
                    <a:avLst/>
                  </a:prstGeom>
                  <a:ln w="12700" cap="flat">
                    <a:solidFill>
                      <a:srgbClr val="A3D3B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Arrow Connector 601">
                    <a:extLst>
                      <a:ext uri="{FF2B5EF4-FFF2-40B4-BE49-F238E27FC236}">
                        <a16:creationId xmlns:a16="http://schemas.microsoft.com/office/drawing/2014/main" id="{3643F681-28B2-59D2-F2C8-3EE341F8665F}"/>
                      </a:ext>
                    </a:extLst>
                  </p:cNvPr>
                  <p:cNvCxnSpPr>
                    <a:cxnSpLocks/>
                    <a:stCxn id="603" idx="0"/>
                    <a:endCxn id="445" idx="2"/>
                  </p:cNvCxnSpPr>
                  <p:nvPr/>
                </p:nvCxnSpPr>
                <p:spPr>
                  <a:xfrm flipV="1">
                    <a:off x="10903729" y="12414770"/>
                    <a:ext cx="4657" cy="221091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3" name="TextBox 602">
                    <a:extLst>
                      <a:ext uri="{FF2B5EF4-FFF2-40B4-BE49-F238E27FC236}">
                        <a16:creationId xmlns:a16="http://schemas.microsoft.com/office/drawing/2014/main" id="{6875A391-C477-73FB-19DD-CB596A6F59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8753" y="12635861"/>
                    <a:ext cx="11699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0.99</a:t>
                    </a:r>
                  </a:p>
                </p:txBody>
              </p:sp>
              <p:cxnSp>
                <p:nvCxnSpPr>
                  <p:cNvPr id="604" name="Straight Arrow Connector 603">
                    <a:extLst>
                      <a:ext uri="{FF2B5EF4-FFF2-40B4-BE49-F238E27FC236}">
                        <a16:creationId xmlns:a16="http://schemas.microsoft.com/office/drawing/2014/main" id="{4FA7EB01-716D-1B12-45B0-ED5F9A0E38A0}"/>
                      </a:ext>
                    </a:extLst>
                  </p:cNvPr>
                  <p:cNvCxnSpPr>
                    <a:cxnSpLocks/>
                    <a:stCxn id="607" idx="0"/>
                    <a:endCxn id="603" idx="2"/>
                  </p:cNvCxnSpPr>
                  <p:nvPr/>
                </p:nvCxnSpPr>
                <p:spPr>
                  <a:xfrm flipH="1" flipV="1">
                    <a:off x="10903729" y="13097526"/>
                    <a:ext cx="4657" cy="582177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7" name="TextBox 606">
                    <a:extLst>
                      <a:ext uri="{FF2B5EF4-FFF2-40B4-BE49-F238E27FC236}">
                        <a16:creationId xmlns:a16="http://schemas.microsoft.com/office/drawing/2014/main" id="{42C435AD-7432-55DF-88A5-B9C2F0DDA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3171" y="13679703"/>
                    <a:ext cx="1550429" cy="584775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TLI statistical, 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phonology, densified: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50 features,  224 families,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1,611 languages, 75.3%</a:t>
                    </a:r>
                  </a:p>
                </p:txBody>
              </p:sp>
              <p:cxnSp>
                <p:nvCxnSpPr>
                  <p:cNvPr id="608" name="Straight Arrow Connector 607">
                    <a:extLst>
                      <a:ext uri="{FF2B5EF4-FFF2-40B4-BE49-F238E27FC236}">
                        <a16:creationId xmlns:a16="http://schemas.microsoft.com/office/drawing/2014/main" id="{99B7B6E9-C303-92C9-A593-500E1B6905B4}"/>
                      </a:ext>
                    </a:extLst>
                  </p:cNvPr>
                  <p:cNvCxnSpPr>
                    <a:cxnSpLocks/>
                    <a:stCxn id="609" idx="0"/>
                    <a:endCxn id="607" idx="2"/>
                  </p:cNvCxnSpPr>
                  <p:nvPr/>
                </p:nvCxnSpPr>
                <p:spPr>
                  <a:xfrm flipV="1">
                    <a:off x="10905668" y="14264478"/>
                    <a:ext cx="2718" cy="227125"/>
                  </a:xfrm>
                  <a:prstGeom prst="straightConnector1">
                    <a:avLst/>
                  </a:prstGeom>
                  <a:solidFill>
                    <a:srgbClr val="517F34"/>
                  </a:solidFill>
                  <a:ln w="12700" cap="flat">
                    <a:solidFill>
                      <a:srgbClr val="517F34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9" name="TextBox 608">
                    <a:extLst>
                      <a:ext uri="{FF2B5EF4-FFF2-40B4-BE49-F238E27FC236}">
                        <a16:creationId xmlns:a16="http://schemas.microsoft.com/office/drawing/2014/main" id="{F0C8A525-809B-973B-1BFB-9BD51338672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3171" y="14491603"/>
                    <a:ext cx="1544993" cy="338554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./phonology/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statisticalTLI</a:t>
                    </a:r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_</a:t>
                    </a:r>
                    <a:b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phonology_densified.csv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9474ACCE-A3FD-8B85-1C5A-31C0E35D1372}"/>
                  </a:ext>
                </a:extLst>
              </p:cNvPr>
              <p:cNvSpPr txBox="1"/>
              <p:nvPr/>
            </p:nvSpPr>
            <p:spPr>
              <a:xfrm>
                <a:off x="8456923" y="8693572"/>
                <a:ext cx="1060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n_data_points</a:t>
                </a:r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coding_density</a:t>
                </a:r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5A067FFE-17FC-2EAF-110A-7D511CB8E28A}"/>
                  </a:ext>
                </a:extLst>
              </p:cNvPr>
              <p:cNvSpPr txBox="1"/>
              <p:nvPr/>
            </p:nvSpPr>
            <p:spPr>
              <a:xfrm>
                <a:off x="10485410" y="8647822"/>
                <a:ext cx="1452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n_data_points^3 * coding_density^3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row_coding_density_min</a:t>
                </a:r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8D8FAD8-AC7E-958E-DF49-84B5FDD590BC}"/>
                </a:ext>
              </a:extLst>
            </p:cNvPr>
            <p:cNvSpPr txBox="1"/>
            <p:nvPr/>
          </p:nvSpPr>
          <p:spPr>
            <a:xfrm>
              <a:off x="5505703" y="12368983"/>
              <a:ext cx="1409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n_data_points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coding_density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row_coding_density_min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3B54DA9B-A897-B985-F9AF-FCB0889495C2}"/>
                </a:ext>
              </a:extLst>
            </p:cNvPr>
            <p:cNvSpPr txBox="1"/>
            <p:nvPr/>
          </p:nvSpPr>
          <p:spPr>
            <a:xfrm>
              <a:off x="9520939" y="12358129"/>
              <a:ext cx="13336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n_data_points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coding_density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row_coding_density_min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998373-496D-CD4D-DCC7-23FC6CAA1815}"/>
                </a:ext>
              </a:extLst>
            </p:cNvPr>
            <p:cNvSpPr txBox="1"/>
            <p:nvPr/>
          </p:nvSpPr>
          <p:spPr>
            <a:xfrm>
              <a:off x="7965270" y="12403762"/>
              <a:ext cx="1148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n_data_points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coding_density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DFA732-683F-AF18-616B-A8B5771B818A}"/>
                </a:ext>
              </a:extLst>
            </p:cNvPr>
            <p:cNvSpPr txBox="1"/>
            <p:nvPr/>
          </p:nvSpPr>
          <p:spPr>
            <a:xfrm>
              <a:off x="8884326" y="12560389"/>
              <a:ext cx="944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prune()</a:t>
              </a:r>
              <a:endParaRPr lang="en-US" sz="800" dirty="0">
                <a:solidFill>
                  <a:schemeClr val="accent3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46DEA2-FE24-3AC4-1195-C3CE726185D8}"/>
              </a:ext>
            </a:extLst>
          </p:cNvPr>
          <p:cNvSpPr txBox="1"/>
          <p:nvPr/>
        </p:nvSpPr>
        <p:spPr>
          <a:xfrm>
            <a:off x="10679297" y="12552525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5442</TotalTime>
  <Words>1016</Words>
  <Application>Microsoft Macintosh PowerPoint</Application>
  <PresentationFormat>Custom</PresentationFormat>
  <Paragraphs>200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107</cp:revision>
  <cp:lastPrinted>2024-01-15T12:14:02Z</cp:lastPrinted>
  <dcterms:created xsi:type="dcterms:W3CDTF">2023-12-21T12:02:34Z</dcterms:created>
  <dcterms:modified xsi:type="dcterms:W3CDTF">2024-11-06T09:00:39Z</dcterms:modified>
</cp:coreProperties>
</file>