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57" r:id="rId4"/>
    <p:sldId id="262" r:id="rId5"/>
    <p:sldId id="272" r:id="rId6"/>
    <p:sldId id="263" r:id="rId7"/>
    <p:sldId id="264" r:id="rId8"/>
    <p:sldId id="275" r:id="rId9"/>
    <p:sldId id="273" r:id="rId10"/>
    <p:sldId id="274" r:id="rId11"/>
    <p:sldId id="266" r:id="rId12"/>
    <p:sldId id="265" r:id="rId13"/>
    <p:sldId id="270" r:id="rId14"/>
    <p:sldId id="267" r:id="rId15"/>
    <p:sldId id="269" r:id="rId16"/>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03" autoAdjust="0"/>
  </p:normalViewPr>
  <p:slideViewPr>
    <p:cSldViewPr>
      <p:cViewPr>
        <p:scale>
          <a:sx n="70" d="100"/>
          <a:sy n="70" d="100"/>
        </p:scale>
        <p:origin x="-1164"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6195F7A9-40EE-4335-A5B9-430D6D9DA123}" type="datetimeFigureOut">
              <a:rPr lang="en-GB" smtClean="0"/>
              <a:pPr/>
              <a:t>05/09/2012</a:t>
            </a:fld>
            <a:endParaRPr lang="en-GB"/>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10D0DFB6-A7E0-4894-B741-927F6506558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0D0DFB6-A7E0-4894-B741-927F65065588}"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This is another example of the </a:t>
            </a:r>
            <a:r>
              <a:rPr lang="en-GB" dirty="0" err="1" smtClean="0"/>
              <a:t>intergenomic</a:t>
            </a:r>
            <a:r>
              <a:rPr lang="en-GB" dirty="0" smtClean="0"/>
              <a:t> network generated</a:t>
            </a:r>
            <a:r>
              <a:rPr lang="en-GB" baseline="0" dirty="0" smtClean="0"/>
              <a:t> for the 4 </a:t>
            </a:r>
            <a:r>
              <a:rPr lang="en-GB" baseline="0" dirty="0" err="1" smtClean="0"/>
              <a:t>Crenarchaeota</a:t>
            </a:r>
            <a:r>
              <a:rPr lang="en-GB" baseline="0" dirty="0" smtClean="0"/>
              <a:t> representatives of the dataset.</a:t>
            </a:r>
          </a:p>
          <a:p>
            <a:pPr>
              <a:buFont typeface="Arial" pitchFamily="34" charset="0"/>
              <a:buChar char="•"/>
            </a:pPr>
            <a:r>
              <a:rPr lang="en-GB" baseline="0" dirty="0" smtClean="0"/>
              <a:t>As you can see from the recovered affinities, the 4 </a:t>
            </a:r>
            <a:r>
              <a:rPr lang="en-GB" baseline="0" dirty="0" err="1" smtClean="0"/>
              <a:t>crenarchaeota</a:t>
            </a:r>
            <a:r>
              <a:rPr lang="en-GB" baseline="0" dirty="0" smtClean="0"/>
              <a:t> all have some </a:t>
            </a:r>
            <a:r>
              <a:rPr lang="en-GB" baseline="0" dirty="0" err="1" smtClean="0"/>
              <a:t>euryarchaeota</a:t>
            </a:r>
            <a:r>
              <a:rPr lang="en-GB" baseline="0" dirty="0" smtClean="0"/>
              <a:t> as contributors, while each one of them has unique contributors from bacterial species.</a:t>
            </a:r>
          </a:p>
          <a:p>
            <a:pPr>
              <a:buFont typeface="Arial" pitchFamily="34" charset="0"/>
              <a:buChar char="•"/>
            </a:pPr>
            <a:r>
              <a:rPr lang="en-GB" baseline="0" dirty="0" smtClean="0"/>
              <a:t>The affinities between the </a:t>
            </a:r>
            <a:r>
              <a:rPr lang="en-GB" baseline="0" dirty="0" err="1" smtClean="0"/>
              <a:t>archaeal</a:t>
            </a:r>
            <a:r>
              <a:rPr lang="en-GB" baseline="0" dirty="0" smtClean="0"/>
              <a:t> species are possibly due to common ancestry, while the affinities with different bacteria are probably due to VGT events, with species that co-habit in the same environments as each </a:t>
            </a:r>
            <a:r>
              <a:rPr lang="en-GB" baseline="0" dirty="0" err="1" smtClean="0"/>
              <a:t>Crenarchaeum</a:t>
            </a:r>
            <a:r>
              <a:rPr lang="en-GB" baseline="0" dirty="0" smtClean="0"/>
              <a:t> in the dataset</a:t>
            </a:r>
            <a:r>
              <a:rPr lang="en-GB" baseline="0" dirty="0" smtClean="0"/>
              <a:t>.</a:t>
            </a:r>
          </a:p>
          <a:p>
            <a:pPr>
              <a:buFont typeface="Arial" pitchFamily="34" charset="0"/>
              <a:buChar char="•"/>
            </a:pPr>
            <a:r>
              <a:rPr lang="en-GB" baseline="0" dirty="0" smtClean="0"/>
              <a:t>S </a:t>
            </a:r>
            <a:r>
              <a:rPr lang="en-GB" baseline="0" dirty="0" err="1" smtClean="0"/>
              <a:t>tokodaii</a:t>
            </a:r>
            <a:r>
              <a:rPr lang="en-GB" baseline="0" dirty="0" smtClean="0"/>
              <a:t> (200) has been previously reported to be prone to LGT and makes extensive use of mobile genetic elements to acquire new genes. In this generated network it has the most genome contributors (31) while the other </a:t>
            </a:r>
            <a:r>
              <a:rPr lang="en-GB" baseline="0" dirty="0" err="1" smtClean="0"/>
              <a:t>crenarchaeota</a:t>
            </a:r>
            <a:r>
              <a:rPr lang="en-GB" baseline="0" dirty="0" smtClean="0"/>
              <a:t> have up to 25. This is consistent with previous results.</a:t>
            </a:r>
            <a:endParaRPr lang="en-GB" baseline="0" dirty="0" smtClean="0"/>
          </a:p>
          <a:p>
            <a:pPr>
              <a:buFont typeface="Arial" pitchFamily="34" charset="0"/>
              <a:buChar char="•"/>
            </a:pPr>
            <a:r>
              <a:rPr lang="en-GB" baseline="0" dirty="0" smtClean="0"/>
              <a:t>There were many affinities </a:t>
            </a:r>
            <a:r>
              <a:rPr lang="en-GB" baseline="0" dirty="0" err="1" smtClean="0"/>
              <a:t>previoulsy</a:t>
            </a:r>
            <a:r>
              <a:rPr lang="en-GB" baseline="0" dirty="0" smtClean="0"/>
              <a:t> reported in the literature which were recovered from this network</a:t>
            </a:r>
            <a:r>
              <a:rPr lang="en-GB" baseline="0" dirty="0" smtClean="0"/>
              <a:t>:</a:t>
            </a:r>
          </a:p>
          <a:p>
            <a:pPr lvl="1">
              <a:buFont typeface="Arial" pitchFamily="34" charset="0"/>
              <a:buChar char="•"/>
            </a:pPr>
            <a:r>
              <a:rPr lang="en-GB" baseline="0" dirty="0" smtClean="0"/>
              <a:t>T. </a:t>
            </a:r>
            <a:r>
              <a:rPr lang="en-GB" baseline="0" dirty="0" err="1" smtClean="0"/>
              <a:t>Maritima</a:t>
            </a:r>
            <a:r>
              <a:rPr lang="en-GB" baseline="0" dirty="0" smtClean="0"/>
              <a:t> (141) contributor of A. </a:t>
            </a:r>
            <a:r>
              <a:rPr lang="en-GB" baseline="0" dirty="0" err="1" smtClean="0"/>
              <a:t>Pernix</a:t>
            </a:r>
            <a:r>
              <a:rPr lang="en-GB" baseline="0" dirty="0" smtClean="0"/>
              <a:t> (142) S. </a:t>
            </a:r>
            <a:r>
              <a:rPr lang="en-GB" baseline="0" dirty="0" err="1" smtClean="0"/>
              <a:t>Solfataricus</a:t>
            </a:r>
            <a:r>
              <a:rPr lang="en-GB" baseline="0" dirty="0" smtClean="0"/>
              <a:t> (180) since all of these three organisms are found in hot aquatic environments like hot marine springs.</a:t>
            </a:r>
          </a:p>
          <a:p>
            <a:pPr lvl="1">
              <a:buFont typeface="Arial" pitchFamily="34" charset="0"/>
              <a:buChar char="•"/>
            </a:pPr>
            <a:r>
              <a:rPr lang="en-GB" baseline="0" dirty="0" smtClean="0"/>
              <a:t>Also earlier studies have identified LGT events towards A. </a:t>
            </a:r>
            <a:r>
              <a:rPr lang="en-GB" baseline="0" dirty="0" err="1" smtClean="0"/>
              <a:t>Pernix</a:t>
            </a:r>
            <a:r>
              <a:rPr lang="en-GB" baseline="0" dirty="0" smtClean="0"/>
              <a:t> (142) from e. Coli(115), Mycobacterium tuberculosis (135), </a:t>
            </a:r>
            <a:r>
              <a:rPr lang="en-GB" baseline="0" dirty="0" err="1" smtClean="0"/>
              <a:t>haemophilus</a:t>
            </a:r>
            <a:r>
              <a:rPr lang="en-GB" baseline="0" dirty="0" smtClean="0"/>
              <a:t> </a:t>
            </a:r>
            <a:r>
              <a:rPr lang="en-GB" baseline="0" dirty="0" err="1" smtClean="0"/>
              <a:t>influenze</a:t>
            </a:r>
            <a:r>
              <a:rPr lang="en-GB" baseline="0" dirty="0" smtClean="0"/>
              <a:t>(25), affinities which have been recovered in this solution too.</a:t>
            </a:r>
            <a:endParaRPr lang="en-GB" dirty="0"/>
          </a:p>
        </p:txBody>
      </p:sp>
      <p:sp>
        <p:nvSpPr>
          <p:cNvPr id="4" name="Slide Number Placeholder 3"/>
          <p:cNvSpPr>
            <a:spLocks noGrp="1"/>
          </p:cNvSpPr>
          <p:nvPr>
            <p:ph type="sldNum" sz="quarter" idx="10"/>
          </p:nvPr>
        </p:nvSpPr>
        <p:spPr/>
        <p:txBody>
          <a:bodyPr/>
          <a:lstStyle/>
          <a:p>
            <a:fld id="{10D0DFB6-A7E0-4894-B741-927F65065588}"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Once the whole network was</a:t>
            </a:r>
            <a:r>
              <a:rPr lang="en-GB" baseline="0" dirty="0" smtClean="0"/>
              <a:t> generated (composed of the 144 networks), community detection methods were applied on it.</a:t>
            </a:r>
            <a:endParaRPr lang="en-GB" dirty="0" smtClean="0"/>
          </a:p>
          <a:p>
            <a:pPr>
              <a:buFont typeface="Arial" pitchFamily="34" charset="0"/>
              <a:buChar char="•"/>
            </a:pPr>
            <a:r>
              <a:rPr lang="en-GB" dirty="0" smtClean="0"/>
              <a:t>Here</a:t>
            </a:r>
            <a:r>
              <a:rPr lang="en-GB" baseline="0" dirty="0" smtClean="0"/>
              <a:t> you can see the detected</a:t>
            </a:r>
            <a:r>
              <a:rPr lang="en-GB" dirty="0" smtClean="0"/>
              <a:t> disjoint</a:t>
            </a:r>
            <a:r>
              <a:rPr lang="en-GB" baseline="0" dirty="0" smtClean="0"/>
              <a:t> communities as calculated by the Louvain algorithm.</a:t>
            </a:r>
            <a:endParaRPr lang="en-GB" dirty="0" smtClean="0"/>
          </a:p>
          <a:p>
            <a:pPr>
              <a:buFont typeface="Arial" pitchFamily="34" charset="0"/>
              <a:buChar char="•"/>
            </a:pPr>
            <a:r>
              <a:rPr lang="en-GB" dirty="0" smtClean="0"/>
              <a:t>As you can see from the partition, species from the same</a:t>
            </a:r>
            <a:r>
              <a:rPr lang="en-GB" baseline="0" dirty="0" smtClean="0"/>
              <a:t> phylum tend to be </a:t>
            </a:r>
            <a:r>
              <a:rPr lang="en-GB" baseline="0" dirty="0" err="1" smtClean="0"/>
              <a:t>clusterred</a:t>
            </a:r>
            <a:r>
              <a:rPr lang="en-GB" baseline="0" dirty="0" smtClean="0"/>
              <a:t> in the same partition</a:t>
            </a:r>
            <a:r>
              <a:rPr lang="en-GB" baseline="0" dirty="0" smtClean="0"/>
              <a:t>.</a:t>
            </a:r>
          </a:p>
          <a:p>
            <a:pPr>
              <a:buFont typeface="Arial" pitchFamily="34" charset="0"/>
              <a:buChar char="•"/>
            </a:pPr>
            <a:r>
              <a:rPr lang="en-GB" baseline="0" dirty="0" smtClean="0"/>
              <a:t>For example </a:t>
            </a:r>
            <a:r>
              <a:rPr lang="en-GB" baseline="0" dirty="0" err="1" smtClean="0"/>
              <a:t>chlamydiaels</a:t>
            </a:r>
            <a:r>
              <a:rPr lang="en-GB" baseline="0" dirty="0" smtClean="0"/>
              <a:t> are all clustered in the same partition, g-</a:t>
            </a:r>
            <a:r>
              <a:rPr lang="en-GB" baseline="0" dirty="0" err="1" smtClean="0"/>
              <a:t>proteobacteria</a:t>
            </a:r>
            <a:r>
              <a:rPr lang="en-GB" baseline="0" dirty="0" smtClean="0"/>
              <a:t> are all in the same partition, </a:t>
            </a:r>
            <a:r>
              <a:rPr lang="en-GB" baseline="0" dirty="0" err="1" smtClean="0"/>
              <a:t>Actinobacteria</a:t>
            </a:r>
            <a:r>
              <a:rPr lang="en-GB" baseline="0" dirty="0" smtClean="0"/>
              <a:t> are divided into two partitions, while Low GC bacteria, </a:t>
            </a:r>
            <a:r>
              <a:rPr lang="en-GB" baseline="0" dirty="0" err="1" smtClean="0"/>
              <a:t>Proteobacteria</a:t>
            </a:r>
            <a:r>
              <a:rPr lang="en-GB" baseline="0" dirty="0" smtClean="0"/>
              <a:t> and </a:t>
            </a:r>
            <a:r>
              <a:rPr lang="en-GB" baseline="0" dirty="0" err="1" smtClean="0"/>
              <a:t>Euryarchaeota</a:t>
            </a:r>
            <a:r>
              <a:rPr lang="en-GB" baseline="0" dirty="0" smtClean="0"/>
              <a:t> tend to be clustered into many different clusters, possibly because they have many different contributors.</a:t>
            </a:r>
            <a:endParaRPr lang="en-GB" baseline="0" dirty="0" smtClean="0"/>
          </a:p>
          <a:p>
            <a:pPr>
              <a:buFont typeface="Arial" pitchFamily="34" charset="0"/>
              <a:buChar char="•"/>
            </a:pPr>
            <a:r>
              <a:rPr lang="en-GB" baseline="0" dirty="0" smtClean="0"/>
              <a:t>This shows that most of the affinities are between species of the same phylum – due to common ancestry and more frequent LGT events.</a:t>
            </a:r>
          </a:p>
          <a:p>
            <a:pPr>
              <a:buFont typeface="Arial" pitchFamily="34" charset="0"/>
              <a:buChar char="•"/>
            </a:pPr>
            <a:r>
              <a:rPr lang="en-GB" baseline="0" dirty="0" err="1" smtClean="0"/>
              <a:t>Proteobacteria</a:t>
            </a:r>
            <a:r>
              <a:rPr lang="en-GB" baseline="0" dirty="0" smtClean="0"/>
              <a:t> (and especially </a:t>
            </a:r>
            <a:r>
              <a:rPr lang="el-GR" baseline="0" dirty="0" smtClean="0"/>
              <a:t>γ) </a:t>
            </a:r>
            <a:r>
              <a:rPr lang="en-GB" baseline="0" dirty="0" smtClean="0"/>
              <a:t>tend to cluster </a:t>
            </a:r>
            <a:r>
              <a:rPr lang="en-GB" baseline="0" dirty="0" err="1" smtClean="0"/>
              <a:t>bytheselves</a:t>
            </a:r>
            <a:r>
              <a:rPr lang="en-GB" baseline="0" dirty="0" smtClean="0"/>
              <a:t> and some </a:t>
            </a:r>
            <a:r>
              <a:rPr lang="en-GB" baseline="0" dirty="0" err="1" smtClean="0"/>
              <a:t>firmicutes</a:t>
            </a:r>
            <a:r>
              <a:rPr lang="en-GB" baseline="0" dirty="0" smtClean="0"/>
              <a:t> and </a:t>
            </a:r>
            <a:r>
              <a:rPr lang="en-GB" baseline="0" dirty="0" err="1" smtClean="0"/>
              <a:t>crenarchaeota</a:t>
            </a:r>
            <a:r>
              <a:rPr lang="en-GB" baseline="0" dirty="0" smtClean="0"/>
              <a:t>.</a:t>
            </a:r>
          </a:p>
          <a:p>
            <a:pPr>
              <a:buFont typeface="Arial" pitchFamily="34" charset="0"/>
              <a:buChar char="•"/>
            </a:pPr>
            <a:r>
              <a:rPr lang="en-GB" baseline="0" dirty="0" err="1" smtClean="0"/>
              <a:t>Chlamydiales</a:t>
            </a:r>
            <a:r>
              <a:rPr lang="en-GB" baseline="0" dirty="0" smtClean="0"/>
              <a:t> cluster with </a:t>
            </a:r>
            <a:r>
              <a:rPr lang="en-GB" baseline="0" dirty="0" err="1" smtClean="0"/>
              <a:t>Firmicutes</a:t>
            </a:r>
            <a:r>
              <a:rPr lang="en-GB" baseline="0" dirty="0" smtClean="0"/>
              <a:t>.</a:t>
            </a:r>
          </a:p>
          <a:p>
            <a:pPr>
              <a:buFont typeface="Arial" pitchFamily="34" charset="0"/>
              <a:buChar char="•"/>
            </a:pPr>
            <a:r>
              <a:rPr lang="en-GB" baseline="0" dirty="0" err="1" smtClean="0"/>
              <a:t>Euryarchaeota</a:t>
            </a:r>
            <a:r>
              <a:rPr lang="en-GB" baseline="0" dirty="0" smtClean="0"/>
              <a:t> are being clustered into many different clusters (including with </a:t>
            </a:r>
            <a:r>
              <a:rPr lang="en-GB" baseline="0" dirty="0" err="1" smtClean="0"/>
              <a:t>proteobacteria</a:t>
            </a:r>
            <a:r>
              <a:rPr lang="en-GB" baseline="0" dirty="0" smtClean="0"/>
              <a:t>, </a:t>
            </a:r>
            <a:r>
              <a:rPr lang="en-GB" baseline="0" dirty="0" err="1" smtClean="0"/>
              <a:t>Firmicutes</a:t>
            </a:r>
            <a:r>
              <a:rPr lang="en-GB" baseline="0" dirty="0" smtClean="0"/>
              <a:t>, </a:t>
            </a:r>
            <a:r>
              <a:rPr lang="en-GB" baseline="0" dirty="0" err="1" smtClean="0"/>
              <a:t>Actinobacteria</a:t>
            </a:r>
            <a:r>
              <a:rPr lang="en-GB" baseline="0" dirty="0" smtClean="0"/>
              <a:t>)</a:t>
            </a:r>
          </a:p>
          <a:p>
            <a:pPr>
              <a:buFont typeface="Arial" pitchFamily="34" charset="0"/>
              <a:buChar char="•"/>
            </a:pPr>
            <a:r>
              <a:rPr lang="en-GB" baseline="0" dirty="0" err="1" smtClean="0"/>
              <a:t>Thermotoga</a:t>
            </a:r>
            <a:r>
              <a:rPr lang="en-GB" baseline="0" dirty="0" smtClean="0"/>
              <a:t> </a:t>
            </a:r>
            <a:r>
              <a:rPr lang="en-GB" baseline="0" dirty="0" err="1" smtClean="0"/>
              <a:t>maritima</a:t>
            </a:r>
            <a:r>
              <a:rPr lang="en-GB" baseline="0" dirty="0" smtClean="0"/>
              <a:t> is assigned into the most </a:t>
            </a:r>
            <a:r>
              <a:rPr lang="en-GB" baseline="0" dirty="0" err="1" smtClean="0"/>
              <a:t>diversed</a:t>
            </a:r>
            <a:r>
              <a:rPr lang="en-GB" baseline="0" dirty="0" smtClean="0"/>
              <a:t> cluster: includes species from many different </a:t>
            </a:r>
            <a:r>
              <a:rPr lang="en-GB" baseline="0" dirty="0" err="1" smtClean="0"/>
              <a:t>pyla</a:t>
            </a:r>
            <a:r>
              <a:rPr lang="en-GB" baseline="0" dirty="0" smtClean="0"/>
              <a:t>. T. </a:t>
            </a:r>
            <a:r>
              <a:rPr lang="en-GB" baseline="0" dirty="0" err="1" smtClean="0"/>
              <a:t>Maritima</a:t>
            </a:r>
            <a:r>
              <a:rPr lang="en-GB" baseline="0" dirty="0" smtClean="0"/>
              <a:t> is known to have acquired its genes from many different phyla so that seems to verify that.</a:t>
            </a:r>
            <a:endParaRPr lang="en-GB" dirty="0"/>
          </a:p>
        </p:txBody>
      </p:sp>
      <p:sp>
        <p:nvSpPr>
          <p:cNvPr id="4" name="Slide Number Placeholder 3"/>
          <p:cNvSpPr>
            <a:spLocks noGrp="1"/>
          </p:cNvSpPr>
          <p:nvPr>
            <p:ph type="sldNum" sz="quarter" idx="10"/>
          </p:nvPr>
        </p:nvSpPr>
        <p:spPr/>
        <p:txBody>
          <a:bodyPr/>
          <a:lstStyle/>
          <a:p>
            <a:fld id="{10D0DFB6-A7E0-4894-B741-927F65065588}"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GB" dirty="0" smtClean="0"/>
              <a:t>Then</a:t>
            </a:r>
            <a:r>
              <a:rPr lang="en-GB" baseline="0" dirty="0" smtClean="0"/>
              <a:t> overlapping community detection methods were applied on the network in order to find which nodes get </a:t>
            </a:r>
            <a:r>
              <a:rPr lang="en-GB" baseline="0" dirty="0" err="1" smtClean="0"/>
              <a:t>assinged</a:t>
            </a:r>
            <a:r>
              <a:rPr lang="en-GB" baseline="0" dirty="0" smtClean="0"/>
              <a:t> to more than 1 clusters and are probably more important to the network.</a:t>
            </a:r>
          </a:p>
          <a:p>
            <a:pPr>
              <a:buFont typeface="Arial" pitchFamily="34" charset="0"/>
              <a:buChar char="•"/>
            </a:pPr>
            <a:r>
              <a:rPr lang="en-GB" baseline="0" dirty="0" smtClean="0"/>
              <a:t>The top multi-clustered nodes as calculated by the three methods are shown into this table.</a:t>
            </a:r>
            <a:endParaRPr lang="en-GB" dirty="0" smtClean="0"/>
          </a:p>
          <a:p>
            <a:pPr>
              <a:buFont typeface="Arial" pitchFamily="34" charset="0"/>
              <a:buChar char="•"/>
            </a:pPr>
            <a:r>
              <a:rPr lang="en-GB" dirty="0" smtClean="0"/>
              <a:t>8 of the 10 top multi clustered</a:t>
            </a:r>
            <a:r>
              <a:rPr lang="en-GB" baseline="0" dirty="0" smtClean="0"/>
              <a:t> genomes found by </a:t>
            </a:r>
            <a:r>
              <a:rPr lang="en-GB" baseline="0" dirty="0" smtClean="0"/>
              <a:t>OCG </a:t>
            </a:r>
            <a:r>
              <a:rPr lang="en-GB" baseline="0" dirty="0" smtClean="0"/>
              <a:t>were also found in the </a:t>
            </a:r>
            <a:r>
              <a:rPr lang="en-GB" baseline="0" dirty="0" err="1" smtClean="0"/>
              <a:t>CFinder</a:t>
            </a:r>
            <a:r>
              <a:rPr lang="en-GB" baseline="0" dirty="0" smtClean="0"/>
              <a:t> solution.</a:t>
            </a:r>
          </a:p>
          <a:p>
            <a:pPr>
              <a:buFont typeface="Arial" pitchFamily="34" charset="0"/>
              <a:buChar char="•"/>
            </a:pPr>
            <a:r>
              <a:rPr lang="en-GB" baseline="0" dirty="0" smtClean="0"/>
              <a:t>This is probably due to the fact that these two methods both follow a node-based approach to cluster their nodes while </a:t>
            </a:r>
            <a:r>
              <a:rPr lang="en-GB" baseline="0" dirty="0" err="1" smtClean="0"/>
              <a:t>LinkComm</a:t>
            </a:r>
            <a:r>
              <a:rPr lang="en-GB" baseline="0" dirty="0" smtClean="0"/>
              <a:t> uses a completely different approach which is based on the links and not the nodes.</a:t>
            </a:r>
          </a:p>
          <a:p>
            <a:pPr>
              <a:buFont typeface="Arial" pitchFamily="34" charset="0"/>
              <a:buChar char="•"/>
            </a:pPr>
            <a:r>
              <a:rPr lang="en-GB" baseline="0" dirty="0" smtClean="0"/>
              <a:t>All of the multi-clustered nodes by these two methods were </a:t>
            </a:r>
            <a:r>
              <a:rPr lang="en-GB" baseline="0" dirty="0" err="1" smtClean="0"/>
              <a:t>extremophilic</a:t>
            </a:r>
            <a:r>
              <a:rPr lang="en-GB" baseline="0" dirty="0" smtClean="0"/>
              <a:t> organisms (most of them were </a:t>
            </a:r>
            <a:r>
              <a:rPr lang="en-GB" baseline="0" dirty="0" err="1" smtClean="0"/>
              <a:t>thermophilics</a:t>
            </a:r>
            <a:r>
              <a:rPr lang="en-GB" baseline="0" dirty="0" smtClean="0"/>
              <a:t>).</a:t>
            </a:r>
          </a:p>
          <a:p>
            <a:pPr>
              <a:buFont typeface="Arial" pitchFamily="34" charset="0"/>
              <a:buChar char="•"/>
            </a:pPr>
            <a:r>
              <a:rPr lang="en-GB" baseline="0" dirty="0" smtClean="0"/>
              <a:t>This probably indicates that </a:t>
            </a:r>
            <a:r>
              <a:rPr lang="en-GB" baseline="0" dirty="0" err="1" smtClean="0"/>
              <a:t>thermophilic</a:t>
            </a:r>
            <a:r>
              <a:rPr lang="en-GB" baseline="0" dirty="0" smtClean="0"/>
              <a:t> organisms are much more prone to LGT events and acquire foreign genes more frequently.</a:t>
            </a:r>
          </a:p>
          <a:p>
            <a:pPr>
              <a:buFont typeface="Arial" pitchFamily="34" charset="0"/>
              <a:buChar char="•"/>
            </a:pPr>
            <a:r>
              <a:rPr lang="en-GB" baseline="0" dirty="0" smtClean="0"/>
              <a:t>By calculating the correlation coefficient on the multi-clustered nodes of </a:t>
            </a:r>
            <a:r>
              <a:rPr lang="en-GB" baseline="0" dirty="0" err="1" smtClean="0"/>
              <a:t>Cfinder</a:t>
            </a:r>
            <a:r>
              <a:rPr lang="en-GB" baseline="0" dirty="0" smtClean="0"/>
              <a:t> and OCG and their degree and </a:t>
            </a:r>
            <a:r>
              <a:rPr lang="en-GB" baseline="0" dirty="0" err="1" smtClean="0"/>
              <a:t>betweeness</a:t>
            </a:r>
            <a:r>
              <a:rPr lang="en-GB" baseline="0" dirty="0" smtClean="0"/>
              <a:t>, there was found out that the number of clusters they are assigned too grows as their degree and </a:t>
            </a:r>
            <a:r>
              <a:rPr lang="en-GB" baseline="0" dirty="0" err="1" smtClean="0"/>
              <a:t>betweenness</a:t>
            </a:r>
            <a:r>
              <a:rPr lang="en-GB" baseline="0" dirty="0" smtClean="0"/>
              <a:t> grows.</a:t>
            </a:r>
          </a:p>
          <a:p>
            <a:pPr>
              <a:buFont typeface="Arial" pitchFamily="34" charset="0"/>
              <a:buChar char="•"/>
            </a:pPr>
            <a:r>
              <a:rPr lang="en-GB" baseline="0" dirty="0" smtClean="0"/>
              <a:t>Also by calculating t-test statistics on the degree and </a:t>
            </a:r>
            <a:r>
              <a:rPr lang="en-GB" baseline="0" dirty="0" err="1" smtClean="0"/>
              <a:t>betweenness</a:t>
            </a:r>
            <a:r>
              <a:rPr lang="en-GB" baseline="0" dirty="0" smtClean="0"/>
              <a:t> of the multi-clustered nodes and the mono-clustered ones, it was found out that the multi-clustered ones had significantly higher degrees and higher </a:t>
            </a:r>
            <a:r>
              <a:rPr lang="en-GB" baseline="0" dirty="0" err="1" smtClean="0"/>
              <a:t>betweenness</a:t>
            </a:r>
            <a:r>
              <a:rPr lang="en-GB" baseline="0" dirty="0" smtClean="0"/>
              <a:t>. This however was not the case with </a:t>
            </a:r>
            <a:r>
              <a:rPr lang="en-GB" baseline="0" dirty="0" err="1" smtClean="0"/>
              <a:t>LinkCommunities</a:t>
            </a:r>
            <a:r>
              <a:rPr lang="en-GB" baseline="0" dirty="0" smtClean="0"/>
              <a:t>.</a:t>
            </a:r>
          </a:p>
          <a:p>
            <a:pPr>
              <a:buFont typeface="Arial" pitchFamily="34" charset="0"/>
              <a:buChar char="•"/>
            </a:pPr>
            <a:r>
              <a:rPr lang="en-GB" dirty="0" smtClean="0"/>
              <a:t>The most</a:t>
            </a:r>
            <a:r>
              <a:rPr lang="en-GB" baseline="0" dirty="0" smtClean="0"/>
              <a:t> multi-clustered nodes as calculated by </a:t>
            </a:r>
            <a:r>
              <a:rPr lang="en-GB" baseline="0" dirty="0" err="1" smtClean="0"/>
              <a:t>LinkComm</a:t>
            </a:r>
            <a:r>
              <a:rPr lang="en-GB" baseline="0" dirty="0" smtClean="0"/>
              <a:t> were all pathogenic bacteria except two </a:t>
            </a:r>
            <a:r>
              <a:rPr lang="en-GB" baseline="0" dirty="0" err="1" smtClean="0"/>
              <a:t>arcahea</a:t>
            </a:r>
            <a:r>
              <a:rPr lang="en-GB" baseline="0" dirty="0" smtClean="0"/>
              <a:t> (one of which were recovered by OCG and </a:t>
            </a:r>
            <a:r>
              <a:rPr lang="en-GB" baseline="0" dirty="0" err="1" smtClean="0"/>
              <a:t>CFinder</a:t>
            </a:r>
            <a:r>
              <a:rPr lang="en-GB" baseline="0" dirty="0" smtClean="0"/>
              <a:t> too)</a:t>
            </a:r>
          </a:p>
          <a:p>
            <a:pPr>
              <a:buFont typeface="Arial" pitchFamily="34" charset="0"/>
              <a:buChar char="•"/>
            </a:pPr>
            <a:r>
              <a:rPr lang="en-GB" dirty="0" smtClean="0"/>
              <a:t>This probably indicates as well</a:t>
            </a:r>
            <a:r>
              <a:rPr lang="en-GB" baseline="0" dirty="0" smtClean="0"/>
              <a:t> that pathogenic bacteria are also more prone to LGT due to the fact that by acquiring foreign genes they can become resistant to antibiotics and hence gain their survival.</a:t>
            </a:r>
            <a:endParaRPr lang="en-GB" dirty="0"/>
          </a:p>
        </p:txBody>
      </p:sp>
      <p:sp>
        <p:nvSpPr>
          <p:cNvPr id="4" name="Slide Number Placeholder 3"/>
          <p:cNvSpPr>
            <a:spLocks noGrp="1"/>
          </p:cNvSpPr>
          <p:nvPr>
            <p:ph type="sldNum" sz="quarter" idx="10"/>
          </p:nvPr>
        </p:nvSpPr>
        <p:spPr/>
        <p:txBody>
          <a:bodyPr/>
          <a:lstStyle/>
          <a:p>
            <a:fld id="{10D0DFB6-A7E0-4894-B741-927F65065588}"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So</a:t>
            </a:r>
            <a:r>
              <a:rPr lang="en-GB" baseline="0" dirty="0" smtClean="0"/>
              <a:t> in summary, this project has looked at different methods that are being used for network reconstruction and analysis.</a:t>
            </a:r>
          </a:p>
          <a:p>
            <a:pPr>
              <a:buFont typeface="Arial" pitchFamily="34" charset="0"/>
              <a:buChar char="•"/>
            </a:pPr>
            <a:r>
              <a:rPr lang="en-GB" baseline="0" dirty="0" smtClean="0"/>
              <a:t>Then it has followed an LP approach to reconstruct the </a:t>
            </a:r>
            <a:r>
              <a:rPr lang="en-GB" baseline="0" dirty="0" err="1" smtClean="0"/>
              <a:t>intergenomic</a:t>
            </a:r>
            <a:r>
              <a:rPr lang="en-GB" baseline="0" dirty="0" smtClean="0"/>
              <a:t> networks of 144 fully sequenced </a:t>
            </a:r>
            <a:r>
              <a:rPr lang="en-GB" baseline="0" dirty="0" err="1" smtClean="0"/>
              <a:t>prokaryotics</a:t>
            </a:r>
            <a:r>
              <a:rPr lang="en-GB" baseline="0" dirty="0" smtClean="0"/>
              <a:t> genomes.</a:t>
            </a:r>
          </a:p>
          <a:p>
            <a:pPr>
              <a:buFont typeface="Arial" pitchFamily="34" charset="0"/>
              <a:buChar char="•"/>
            </a:pPr>
            <a:r>
              <a:rPr lang="en-GB" baseline="0" dirty="0" smtClean="0"/>
              <a:t>Then it analysed the generated networks by:</a:t>
            </a:r>
          </a:p>
          <a:p>
            <a:pPr lvl="1">
              <a:buFont typeface="Arial" pitchFamily="34" charset="0"/>
              <a:buChar char="•"/>
            </a:pPr>
            <a:r>
              <a:rPr lang="en-GB" baseline="0" dirty="0" smtClean="0"/>
              <a:t>Observing the recovered affinities and comparing them with affinities which have been already reported in the literature.</a:t>
            </a:r>
          </a:p>
          <a:p>
            <a:pPr lvl="1">
              <a:buFont typeface="Arial" pitchFamily="34" charset="0"/>
              <a:buChar char="•"/>
            </a:pPr>
            <a:r>
              <a:rPr lang="en-GB" baseline="0" dirty="0" smtClean="0"/>
              <a:t>Applying community detection methods to see which species are clustered together and which genomes are getting </a:t>
            </a:r>
            <a:r>
              <a:rPr lang="en-GB" baseline="0" dirty="0" err="1" smtClean="0"/>
              <a:t>assinged</a:t>
            </a:r>
            <a:r>
              <a:rPr lang="en-GB" baseline="0" dirty="0" smtClean="0"/>
              <a:t> to more than one clusters and therefore are important in the network.</a:t>
            </a:r>
          </a:p>
          <a:p>
            <a:pPr lvl="1">
              <a:buFont typeface="Arial" pitchFamily="34" charset="0"/>
              <a:buChar char="•"/>
            </a:pPr>
            <a:r>
              <a:rPr lang="en-GB" baseline="0" dirty="0" smtClean="0"/>
              <a:t>And from this analysis some conclusions were drawn regarding the evolutionary affinities of the genomes. Like </a:t>
            </a:r>
            <a:r>
              <a:rPr lang="en-GB" baseline="0" dirty="0" err="1" smtClean="0"/>
              <a:t>extremophilic</a:t>
            </a:r>
            <a:r>
              <a:rPr lang="en-GB" baseline="0" dirty="0" smtClean="0"/>
              <a:t> organisms are more prone to LGT and others.</a:t>
            </a:r>
            <a:endParaRPr lang="en-GB" dirty="0"/>
          </a:p>
        </p:txBody>
      </p:sp>
      <p:sp>
        <p:nvSpPr>
          <p:cNvPr id="4" name="Slide Number Placeholder 3"/>
          <p:cNvSpPr>
            <a:spLocks noGrp="1"/>
          </p:cNvSpPr>
          <p:nvPr>
            <p:ph type="sldNum" sz="quarter" idx="10"/>
          </p:nvPr>
        </p:nvSpPr>
        <p:spPr/>
        <p:txBody>
          <a:bodyPr/>
          <a:lstStyle/>
          <a:p>
            <a:fld id="{10D0DFB6-A7E0-4894-B741-927F65065588}"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sz="1200" kern="1200" baseline="0" dirty="0" smtClean="0">
                <a:solidFill>
                  <a:schemeClr val="tx1"/>
                </a:solidFill>
                <a:latin typeface="+mn-lt"/>
                <a:ea typeface="+mn-ea"/>
                <a:cs typeface="+mn-cs"/>
              </a:rPr>
              <a:t>The genomic sequences of the 144 prokaryotic genomes were sampled from 15 phyla. By collecting a larger dataset consisting of more phyla and more species, more accurate genomic networks will be reconstructed.</a:t>
            </a:r>
            <a:endParaRPr lang="en-GB" sz="1200" kern="1200" baseline="0" smtClean="0">
              <a:solidFill>
                <a:schemeClr val="tx1"/>
              </a:solidFill>
              <a:latin typeface="+mn-lt"/>
              <a:ea typeface="+mn-ea"/>
              <a:cs typeface="+mn-cs"/>
            </a:endParaRPr>
          </a:p>
          <a:p>
            <a:pPr>
              <a:buFont typeface="Arial" pitchFamily="34" charset="0"/>
              <a:buChar char="•"/>
            </a:pPr>
            <a:r>
              <a:rPr lang="en-GB" sz="1200" kern="1200" baseline="0" smtClean="0">
                <a:solidFill>
                  <a:schemeClr val="tx1"/>
                </a:solidFill>
                <a:latin typeface="+mn-lt"/>
                <a:ea typeface="+mn-ea"/>
                <a:cs typeface="+mn-cs"/>
              </a:rPr>
              <a:t>The </a:t>
            </a:r>
            <a:r>
              <a:rPr lang="en-GB" sz="1200" kern="1200" baseline="0" dirty="0" smtClean="0">
                <a:solidFill>
                  <a:schemeClr val="tx1"/>
                </a:solidFill>
                <a:latin typeface="+mn-lt"/>
                <a:ea typeface="+mn-ea"/>
                <a:cs typeface="+mn-cs"/>
              </a:rPr>
              <a:t>problem of reconstructing the evolutionary affinities of the genomes was formulated as a linear optimisation problem. A more complex formulation including quadratic terms could possibly be able to capture accurately more complex affinities between the genomes.</a:t>
            </a:r>
            <a:endParaRPr lang="en-GB" dirty="0"/>
          </a:p>
        </p:txBody>
      </p:sp>
      <p:sp>
        <p:nvSpPr>
          <p:cNvPr id="4" name="Slide Number Placeholder 3"/>
          <p:cNvSpPr>
            <a:spLocks noGrp="1"/>
          </p:cNvSpPr>
          <p:nvPr>
            <p:ph type="sldNum" sz="quarter" idx="10"/>
          </p:nvPr>
        </p:nvSpPr>
        <p:spPr/>
        <p:txBody>
          <a:bodyPr/>
          <a:lstStyle/>
          <a:p>
            <a:fld id="{10D0DFB6-A7E0-4894-B741-927F65065588}"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0D0DFB6-A7E0-4894-B741-927F65065588}" type="slidenum">
              <a:rPr lang="en-GB" smtClean="0"/>
              <a:pPr/>
              <a:t>15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buFont typeface="Arial" pitchFamily="34" charset="0"/>
              <a:buChar char="•"/>
            </a:pPr>
            <a:r>
              <a:rPr lang="en-GB" dirty="0" smtClean="0"/>
              <a:t>This project is about how</a:t>
            </a:r>
            <a:r>
              <a:rPr lang="en-GB" baseline="0" dirty="0" smtClean="0"/>
              <a:t> evolutionary affinities can be modelled by networks and how these networks can the be analysed.</a:t>
            </a:r>
          </a:p>
          <a:p>
            <a:pPr algn="l">
              <a:buFont typeface="Arial" pitchFamily="34" charset="0"/>
              <a:buChar char="•"/>
            </a:pPr>
            <a:r>
              <a:rPr lang="en-GB" dirty="0" smtClean="0"/>
              <a:t>The evolution of</a:t>
            </a:r>
            <a:r>
              <a:rPr lang="en-GB" baseline="0" dirty="0" smtClean="0"/>
              <a:t> species is shaped by both VGT and LGT events.</a:t>
            </a:r>
          </a:p>
          <a:p>
            <a:pPr algn="l">
              <a:buFont typeface="Arial" pitchFamily="34" charset="0"/>
              <a:buChar char="•"/>
            </a:pPr>
            <a:r>
              <a:rPr lang="en-GB" sz="1200" kern="1200" baseline="0" dirty="0" smtClean="0">
                <a:solidFill>
                  <a:schemeClr val="tx1"/>
                </a:solidFill>
                <a:latin typeface="+mn-lt"/>
                <a:ea typeface="+mn-ea"/>
                <a:cs typeface="+mn-cs"/>
              </a:rPr>
              <a:t>VGT is the transmission of genes from parents to their </a:t>
            </a:r>
            <a:r>
              <a:rPr lang="en-GB" sz="1200" kern="1200" baseline="0" dirty="0" err="1" smtClean="0">
                <a:solidFill>
                  <a:schemeClr val="tx1"/>
                </a:solidFill>
                <a:latin typeface="+mn-lt"/>
                <a:ea typeface="+mn-ea"/>
                <a:cs typeface="+mn-cs"/>
              </a:rPr>
              <a:t>offsprings</a:t>
            </a:r>
            <a:r>
              <a:rPr lang="en-GB" sz="1200" kern="1200" baseline="0" dirty="0" smtClean="0">
                <a:solidFill>
                  <a:schemeClr val="tx1"/>
                </a:solidFill>
                <a:latin typeface="+mn-lt"/>
                <a:ea typeface="+mn-ea"/>
                <a:cs typeface="+mn-cs"/>
              </a:rPr>
              <a:t> via reproduction.</a:t>
            </a:r>
          </a:p>
          <a:p>
            <a:pPr algn="l">
              <a:buFont typeface="Arial" pitchFamily="34" charset="0"/>
              <a:buChar char="•"/>
            </a:pPr>
            <a:r>
              <a:rPr lang="en-GB" sz="1200" kern="1200" baseline="0" dirty="0" smtClean="0">
                <a:solidFill>
                  <a:schemeClr val="tx1"/>
                </a:solidFill>
                <a:latin typeface="+mn-lt"/>
                <a:ea typeface="+mn-ea"/>
                <a:cs typeface="+mn-cs"/>
              </a:rPr>
              <a:t>LGT is the “non-genealogical transmission of genetic material between organisms that co–habit”.</a:t>
            </a:r>
          </a:p>
          <a:p>
            <a:pPr algn="l">
              <a:buFont typeface="Arial" pitchFamily="34" charset="0"/>
              <a:buChar char="•"/>
            </a:pPr>
            <a:r>
              <a:rPr lang="en-GB" sz="1200" kern="1200" baseline="0" dirty="0" smtClean="0">
                <a:solidFill>
                  <a:schemeClr val="tx1"/>
                </a:solidFill>
                <a:latin typeface="+mn-lt"/>
                <a:ea typeface="+mn-ea"/>
                <a:cs typeface="+mn-cs"/>
              </a:rPr>
              <a:t>The framework that was followed in this project for the reconstruction of networks, is capable of recovering both VGT and LGT events.</a:t>
            </a:r>
          </a:p>
          <a:p>
            <a:pPr algn="l">
              <a:buFont typeface="Arial" pitchFamily="34" charset="0"/>
              <a:buChar char="•"/>
            </a:pPr>
            <a:r>
              <a:rPr lang="en-GB" sz="1200" kern="1200" baseline="0" dirty="0" smtClean="0">
                <a:solidFill>
                  <a:schemeClr val="tx1"/>
                </a:solidFill>
                <a:latin typeface="+mn-lt"/>
                <a:ea typeface="+mn-ea"/>
                <a:cs typeface="+mn-cs"/>
              </a:rPr>
              <a:t>This is a challenging task because:</a:t>
            </a:r>
          </a:p>
          <a:p>
            <a:pPr lvl="2" algn="l">
              <a:buFont typeface="Arial" pitchFamily="34" charset="0"/>
              <a:buChar char="•"/>
            </a:pPr>
            <a:r>
              <a:rPr lang="en-GB" sz="1200" kern="1200" baseline="0" dirty="0" smtClean="0">
                <a:solidFill>
                  <a:schemeClr val="tx1"/>
                </a:solidFill>
                <a:latin typeface="+mn-lt"/>
                <a:ea typeface="+mn-ea"/>
                <a:cs typeface="+mn-cs"/>
              </a:rPr>
              <a:t>appropriate models which capture the evolutionary relationships as accurately as possible must be</a:t>
            </a:r>
          </a:p>
          <a:p>
            <a:r>
              <a:rPr lang="en-GB" sz="1200" kern="1200" baseline="0" dirty="0" smtClean="0">
                <a:solidFill>
                  <a:schemeClr val="tx1"/>
                </a:solidFill>
                <a:latin typeface="+mn-lt"/>
                <a:ea typeface="+mn-ea"/>
                <a:cs typeface="+mn-cs"/>
              </a:rPr>
              <a:t>	devised and</a:t>
            </a:r>
          </a:p>
          <a:p>
            <a:pPr lvl="2">
              <a:buFont typeface="Arial" pitchFamily="34" charset="0"/>
              <a:buChar char="•"/>
            </a:pPr>
            <a:r>
              <a:rPr lang="en-GB" sz="1200" kern="1200" baseline="0" dirty="0" smtClean="0">
                <a:solidFill>
                  <a:schemeClr val="tx1"/>
                </a:solidFill>
                <a:latin typeface="+mn-lt"/>
                <a:ea typeface="+mn-ea"/>
                <a:cs typeface="+mn-cs"/>
              </a:rPr>
              <a:t>appropriate sequence data ( single gene, set of genes, whole genome) must be chosen in order to</a:t>
            </a:r>
          </a:p>
          <a:p>
            <a:r>
              <a:rPr lang="en-GB" sz="1200" kern="1200" baseline="0" dirty="0" smtClean="0">
                <a:solidFill>
                  <a:schemeClr val="tx1"/>
                </a:solidFill>
                <a:latin typeface="+mn-lt"/>
                <a:ea typeface="+mn-ea"/>
                <a:cs typeface="+mn-cs"/>
              </a:rPr>
              <a:t>	accurately recover the evolutionary information which is encoded in the sequences.</a:t>
            </a:r>
          </a:p>
          <a:p>
            <a:pPr>
              <a:buFont typeface="Arial" pitchFamily="34" charset="0"/>
              <a:buChar char="•"/>
            </a:pPr>
            <a:r>
              <a:rPr lang="en-GB" sz="1200" kern="1200" baseline="0" dirty="0" smtClean="0">
                <a:solidFill>
                  <a:schemeClr val="tx1"/>
                </a:solidFill>
                <a:latin typeface="+mn-lt"/>
                <a:ea typeface="+mn-ea"/>
                <a:cs typeface="+mn-cs"/>
              </a:rPr>
              <a:t>Each of these choices affects the network that is being reconstructed.</a:t>
            </a:r>
          </a:p>
        </p:txBody>
      </p:sp>
      <p:sp>
        <p:nvSpPr>
          <p:cNvPr id="4" name="Slide Number Placeholder 3"/>
          <p:cNvSpPr>
            <a:spLocks noGrp="1"/>
          </p:cNvSpPr>
          <p:nvPr>
            <p:ph type="sldNum" sz="quarter" idx="10"/>
          </p:nvPr>
        </p:nvSpPr>
        <p:spPr/>
        <p:txBody>
          <a:bodyPr/>
          <a:lstStyle/>
          <a:p>
            <a:fld id="{10D0DFB6-A7E0-4894-B741-927F65065588}"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Network reconstruction</a:t>
            </a:r>
            <a:r>
              <a:rPr lang="en-GB" baseline="0" dirty="0" smtClean="0"/>
              <a:t> is the task of obtaining network structure from a set of data.</a:t>
            </a:r>
          </a:p>
          <a:p>
            <a:pPr>
              <a:buFont typeface="Arial" pitchFamily="34" charset="0"/>
              <a:buChar char="•"/>
            </a:pPr>
            <a:r>
              <a:rPr lang="en-GB" baseline="0" dirty="0" smtClean="0"/>
              <a:t>Networks are abstract models of complex real life systems that allow us </a:t>
            </a:r>
            <a:r>
              <a:rPr lang="en-GB" baseline="0" dirty="0" smtClean="0"/>
              <a:t>to get a scientific understanding of the systems they represent</a:t>
            </a:r>
            <a:endParaRPr lang="en-GB" baseline="0" dirty="0" smtClean="0"/>
          </a:p>
          <a:p>
            <a:pPr>
              <a:buFont typeface="Arial" pitchFamily="34" charset="0"/>
              <a:buChar char="•"/>
            </a:pPr>
            <a:r>
              <a:rPr lang="en-GB" baseline="0" dirty="0" smtClean="0"/>
              <a:t>Networks are defined as a set of Vertices V and a set of Edges E. </a:t>
            </a:r>
          </a:p>
          <a:p>
            <a:pPr>
              <a:buFont typeface="Arial" pitchFamily="34" charset="0"/>
              <a:buChar char="•"/>
            </a:pPr>
            <a:r>
              <a:rPr lang="en-GB" baseline="0" dirty="0" smtClean="0"/>
              <a:t>These networks can be either directed/undirected or weighted/</a:t>
            </a:r>
            <a:r>
              <a:rPr lang="en-GB" baseline="0" dirty="0" err="1" smtClean="0"/>
              <a:t>unweighted</a:t>
            </a:r>
            <a:r>
              <a:rPr lang="en-GB" baseline="0" dirty="0" smtClean="0"/>
              <a:t>.</a:t>
            </a:r>
          </a:p>
          <a:p>
            <a:pPr>
              <a:buFont typeface="Arial" pitchFamily="34" charset="0"/>
              <a:buChar char="•"/>
            </a:pPr>
            <a:r>
              <a:rPr lang="en-GB" baseline="0" dirty="0" smtClean="0"/>
              <a:t>There are many different types of networks that can be used to model evolutionary affinities.</a:t>
            </a:r>
          </a:p>
          <a:p>
            <a:pPr>
              <a:buFont typeface="Arial" pitchFamily="34" charset="0"/>
              <a:buChar char="•"/>
            </a:pPr>
            <a:r>
              <a:rPr lang="en-GB" baseline="0" dirty="0" smtClean="0"/>
              <a:t>Some of these include Split networks, Reticulate networks and </a:t>
            </a:r>
            <a:r>
              <a:rPr lang="en-GB" baseline="0" dirty="0" err="1" smtClean="0"/>
              <a:t>Intergenomic</a:t>
            </a:r>
            <a:r>
              <a:rPr lang="en-GB" baseline="0" dirty="0" smtClean="0"/>
              <a:t> Affinity Networks.</a:t>
            </a:r>
          </a:p>
          <a:p>
            <a:pPr>
              <a:buFont typeface="Arial" pitchFamily="34" charset="0"/>
              <a:buChar char="•"/>
            </a:pPr>
            <a:r>
              <a:rPr lang="en-GB" baseline="0" dirty="0" smtClean="0"/>
              <a:t>In this project </a:t>
            </a:r>
            <a:r>
              <a:rPr lang="en-GB" baseline="0" dirty="0" err="1" smtClean="0"/>
              <a:t>Intergenomic</a:t>
            </a:r>
            <a:r>
              <a:rPr lang="en-GB" baseline="0" dirty="0" smtClean="0"/>
              <a:t> Affinity networks were reconstructed.</a:t>
            </a:r>
          </a:p>
          <a:p>
            <a:pPr lvl="1">
              <a:buFont typeface="Arial" pitchFamily="34" charset="0"/>
              <a:buChar char="•"/>
            </a:pPr>
            <a:r>
              <a:rPr lang="en-GB" sz="1200" kern="1200" baseline="0" dirty="0" smtClean="0">
                <a:solidFill>
                  <a:schemeClr val="tx1"/>
                </a:solidFill>
                <a:latin typeface="+mn-lt"/>
                <a:ea typeface="+mn-ea"/>
                <a:cs typeface="+mn-cs"/>
              </a:rPr>
              <a:t>The vertices represent fully sequenced genomes which are linked by edges that reflect affinities reconstructed from whole–genome comparisons. The set of vertices V represents the genomes of the organisms being analysed and the set of edges E represents the affinities between genomes which can be either VGT or LGT</a:t>
            </a:r>
            <a:endParaRPr lang="en-GB"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dirty="0" smtClean="0"/>
              <a:t>Once the networks were reconstructed,</a:t>
            </a:r>
            <a:r>
              <a:rPr lang="en-GB" baseline="0" dirty="0" smtClean="0"/>
              <a:t> network analysis was carried out to understand the system </a:t>
            </a:r>
            <a:r>
              <a:rPr lang="en-GB" baseline="0" dirty="0" smtClean="0"/>
              <a:t>they represent.</a:t>
            </a:r>
            <a:endParaRPr lang="en-GB" dirty="0" smtClean="0"/>
          </a:p>
        </p:txBody>
      </p:sp>
      <p:sp>
        <p:nvSpPr>
          <p:cNvPr id="4" name="Slide Number Placeholder 3"/>
          <p:cNvSpPr>
            <a:spLocks noGrp="1"/>
          </p:cNvSpPr>
          <p:nvPr>
            <p:ph type="sldNum" sz="quarter" idx="10"/>
          </p:nvPr>
        </p:nvSpPr>
        <p:spPr/>
        <p:txBody>
          <a:bodyPr/>
          <a:lstStyle/>
          <a:p>
            <a:fld id="{10D0DFB6-A7E0-4894-B741-927F65065588}"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The dataset that was used for</a:t>
            </a:r>
            <a:r>
              <a:rPr lang="en-GB" baseline="0" dirty="0" smtClean="0"/>
              <a:t> this project was generated by </a:t>
            </a:r>
            <a:r>
              <a:rPr lang="en-GB" baseline="0" dirty="0" err="1" smtClean="0"/>
              <a:t>Beiko</a:t>
            </a:r>
            <a:r>
              <a:rPr lang="en-GB" baseline="0" dirty="0" smtClean="0"/>
              <a:t> and his colleagues and is publicly available through their server. </a:t>
            </a:r>
          </a:p>
          <a:p>
            <a:pPr>
              <a:buFont typeface="Arial" pitchFamily="34" charset="0"/>
              <a:buChar char="•"/>
            </a:pPr>
            <a:r>
              <a:rPr lang="en-GB" baseline="0" dirty="0" smtClean="0"/>
              <a:t>This dataset was a 7.85 GB text file composed of 164,571,902 rows and 12 columns.</a:t>
            </a:r>
          </a:p>
          <a:p>
            <a:pPr>
              <a:buFont typeface="Arial" pitchFamily="34" charset="0"/>
              <a:buChar char="•"/>
            </a:pPr>
            <a:r>
              <a:rPr lang="en-GB" baseline="0" dirty="0" smtClean="0"/>
              <a:t>It represents the sequence similarity scores between 144 fully sequenced prokaryotic genomes.</a:t>
            </a:r>
          </a:p>
          <a:p>
            <a:pPr>
              <a:buFont typeface="Arial" pitchFamily="34" charset="0"/>
              <a:buChar char="•"/>
            </a:pPr>
            <a:r>
              <a:rPr lang="en-GB" sz="1200" kern="1200" baseline="0" dirty="0" smtClean="0">
                <a:solidFill>
                  <a:schemeClr val="tx1"/>
                </a:solidFill>
                <a:latin typeface="+mn-lt"/>
                <a:ea typeface="+mn-ea"/>
                <a:cs typeface="+mn-cs"/>
              </a:rPr>
              <a:t>These 144 genomes were sampled from 15 different prokaryotic phyla (obtained from the NCBI genomes repository) including both bacterial and </a:t>
            </a:r>
            <a:r>
              <a:rPr lang="en-GB" sz="1200" kern="1200" baseline="0" dirty="0" err="1" smtClean="0">
                <a:solidFill>
                  <a:schemeClr val="tx1"/>
                </a:solidFill>
                <a:latin typeface="+mn-lt"/>
                <a:ea typeface="+mn-ea"/>
                <a:cs typeface="+mn-cs"/>
              </a:rPr>
              <a:t>archaeal</a:t>
            </a:r>
            <a:r>
              <a:rPr lang="en-GB" sz="1200" kern="1200" baseline="0" dirty="0" smtClean="0">
                <a:solidFill>
                  <a:schemeClr val="tx1"/>
                </a:solidFill>
                <a:latin typeface="+mn-lt"/>
                <a:ea typeface="+mn-ea"/>
                <a:cs typeface="+mn-cs"/>
              </a:rPr>
              <a:t> species.</a:t>
            </a:r>
          </a:p>
          <a:p>
            <a:pPr>
              <a:buFont typeface="Arial" pitchFamily="34" charset="0"/>
              <a:buChar char="•"/>
            </a:pPr>
            <a:r>
              <a:rPr lang="en-GB" sz="1200" kern="1200" baseline="0" dirty="0" smtClean="0">
                <a:solidFill>
                  <a:schemeClr val="tx1"/>
                </a:solidFill>
                <a:latin typeface="+mn-lt"/>
                <a:ea typeface="+mn-ea"/>
                <a:cs typeface="+mn-cs"/>
              </a:rPr>
              <a:t>The genomes were imported in a database and then all-</a:t>
            </a:r>
            <a:r>
              <a:rPr lang="en-GB" sz="1200" kern="1200" baseline="0" dirty="0" err="1" smtClean="0">
                <a:solidFill>
                  <a:schemeClr val="tx1"/>
                </a:solidFill>
                <a:latin typeface="+mn-lt"/>
                <a:ea typeface="+mn-ea"/>
                <a:cs typeface="+mn-cs"/>
              </a:rPr>
              <a:t>vs</a:t>
            </a:r>
            <a:r>
              <a:rPr lang="en-GB" sz="1200" kern="1200" baseline="0" dirty="0" smtClean="0">
                <a:solidFill>
                  <a:schemeClr val="tx1"/>
                </a:solidFill>
                <a:latin typeface="+mn-lt"/>
                <a:ea typeface="+mn-ea"/>
                <a:cs typeface="+mn-cs"/>
              </a:rPr>
              <a:t>-all BLASTP analysis was carried out on the annotated protein sequences.</a:t>
            </a:r>
          </a:p>
          <a:p>
            <a:pPr>
              <a:buFont typeface="Arial" pitchFamily="34" charset="0"/>
              <a:buChar char="•"/>
            </a:pPr>
            <a:r>
              <a:rPr lang="en-GB" sz="1200" kern="1200" baseline="0" dirty="0" smtClean="0">
                <a:solidFill>
                  <a:schemeClr val="tx1"/>
                </a:solidFill>
                <a:latin typeface="+mn-lt"/>
                <a:ea typeface="+mn-ea"/>
                <a:cs typeface="+mn-cs"/>
              </a:rPr>
              <a:t>The results with similarity score e&lt;0.001 were stored as pairwise comparisons in a database</a:t>
            </a:r>
          </a:p>
          <a:p>
            <a:pPr>
              <a:buFont typeface="Arial" pitchFamily="34" charset="0"/>
              <a:buChar char="•"/>
            </a:pPr>
            <a:r>
              <a:rPr lang="en-GB" sz="1200" kern="1200" baseline="0" dirty="0" smtClean="0">
                <a:solidFill>
                  <a:schemeClr val="tx1"/>
                </a:solidFill>
                <a:latin typeface="+mn-lt"/>
                <a:ea typeface="+mn-ea"/>
                <a:cs typeface="+mn-cs"/>
              </a:rPr>
              <a:t>And this generated file (with each row holding a similarity score between 2 protein coding genes) from 2 genomes is the dataset that was used for this project.</a:t>
            </a:r>
          </a:p>
          <a:p>
            <a:pPr>
              <a:buFont typeface="Arial" pitchFamily="34" charset="0"/>
              <a:buChar char="•"/>
            </a:pPr>
            <a:endParaRPr lang="en-GB" sz="1200" kern="1200" baseline="0" dirty="0" smtClean="0">
              <a:solidFill>
                <a:schemeClr val="tx1"/>
              </a:solidFill>
              <a:latin typeface="+mn-lt"/>
              <a:ea typeface="+mn-ea"/>
              <a:cs typeface="+mn-cs"/>
            </a:endParaRPr>
          </a:p>
          <a:p>
            <a:pPr>
              <a:buFont typeface="Arial" pitchFamily="34" charset="0"/>
              <a:buChar char="•"/>
            </a:pPr>
            <a:r>
              <a:rPr lang="en-GB" sz="1200" kern="1200" baseline="0" dirty="0" smtClean="0">
                <a:solidFill>
                  <a:schemeClr val="tx1"/>
                </a:solidFill>
                <a:latin typeface="+mn-lt"/>
                <a:ea typeface="+mn-ea"/>
                <a:cs typeface="+mn-cs"/>
              </a:rPr>
              <a:t>To understand the structure of the genomic network generated from the BLAST file, community detection methods were applied on it</a:t>
            </a:r>
          </a:p>
          <a:p>
            <a:pPr>
              <a:buFont typeface="Arial" pitchFamily="34" charset="0"/>
              <a:buChar char="•"/>
            </a:pPr>
            <a:r>
              <a:rPr lang="en-GB" sz="1200" kern="1200" baseline="0" dirty="0" smtClean="0">
                <a:solidFill>
                  <a:schemeClr val="tx1"/>
                </a:solidFill>
                <a:latin typeface="+mn-lt"/>
                <a:ea typeface="+mn-ea"/>
                <a:cs typeface="+mn-cs"/>
              </a:rPr>
              <a:t>In order to understand what information these methods can reveal they were firstly applied on the PPI dataset of C. </a:t>
            </a:r>
            <a:r>
              <a:rPr lang="en-GB" sz="1200" kern="1200" baseline="0" dirty="0" err="1" smtClean="0">
                <a:solidFill>
                  <a:schemeClr val="tx1"/>
                </a:solidFill>
                <a:latin typeface="+mn-lt"/>
                <a:ea typeface="+mn-ea"/>
                <a:cs typeface="+mn-cs"/>
              </a:rPr>
              <a:t>elegans</a:t>
            </a:r>
            <a:r>
              <a:rPr lang="en-GB" sz="1200" kern="1200" baseline="0" dirty="0" smtClean="0">
                <a:solidFill>
                  <a:schemeClr val="tx1"/>
                </a:solidFill>
                <a:latin typeface="+mn-lt"/>
                <a:ea typeface="+mn-ea"/>
                <a:cs typeface="+mn-cs"/>
              </a:rPr>
              <a:t> downloaded from the </a:t>
            </a:r>
            <a:r>
              <a:rPr lang="en-GB" sz="1200" kern="1200" baseline="0" dirty="0" err="1" smtClean="0">
                <a:solidFill>
                  <a:schemeClr val="tx1"/>
                </a:solidFill>
                <a:latin typeface="+mn-lt"/>
                <a:ea typeface="+mn-ea"/>
                <a:cs typeface="+mn-cs"/>
              </a:rPr>
              <a:t>Biogrid</a:t>
            </a:r>
            <a:r>
              <a:rPr lang="en-GB" sz="1200" kern="1200" baseline="0" dirty="0" smtClean="0">
                <a:solidFill>
                  <a:schemeClr val="tx1"/>
                </a:solidFill>
                <a:latin typeface="+mn-lt"/>
                <a:ea typeface="+mn-ea"/>
                <a:cs typeface="+mn-cs"/>
              </a:rPr>
              <a:t> PPI repository.</a:t>
            </a:r>
          </a:p>
          <a:p>
            <a:pPr>
              <a:buFont typeface="Arial" pitchFamily="34" charset="0"/>
              <a:buChar char="•"/>
            </a:pPr>
            <a:r>
              <a:rPr lang="en-GB" sz="1200" kern="1200" baseline="0" dirty="0" smtClean="0">
                <a:solidFill>
                  <a:schemeClr val="tx1"/>
                </a:solidFill>
                <a:latin typeface="+mn-lt"/>
                <a:ea typeface="+mn-ea"/>
                <a:cs typeface="+mn-cs"/>
              </a:rPr>
              <a:t>This was consisted of 3624 vertices and 7018 and 84 cc.</a:t>
            </a:r>
          </a:p>
          <a:p>
            <a:pPr>
              <a:buFont typeface="Arial" pitchFamily="34" charset="0"/>
              <a:buChar char="•"/>
            </a:pPr>
            <a:r>
              <a:rPr lang="en-GB" sz="1200" kern="1200" baseline="0" dirty="0" smtClean="0">
                <a:solidFill>
                  <a:schemeClr val="tx1"/>
                </a:solidFill>
                <a:latin typeface="+mn-lt"/>
                <a:ea typeface="+mn-ea"/>
                <a:cs typeface="+mn-cs"/>
              </a:rPr>
              <a:t>The largest component was kept for further analysis.</a:t>
            </a:r>
            <a:endParaRPr lang="en-GB" dirty="0"/>
          </a:p>
        </p:txBody>
      </p:sp>
      <p:sp>
        <p:nvSpPr>
          <p:cNvPr id="4" name="Slide Number Placeholder 3"/>
          <p:cNvSpPr>
            <a:spLocks noGrp="1"/>
          </p:cNvSpPr>
          <p:nvPr>
            <p:ph type="sldNum" sz="quarter" idx="10"/>
          </p:nvPr>
        </p:nvSpPr>
        <p:spPr/>
        <p:txBody>
          <a:bodyPr/>
          <a:lstStyle/>
          <a:p>
            <a:fld id="{10D0DFB6-A7E0-4894-B741-927F65065588}"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GB" dirty="0" smtClean="0"/>
              <a:t>The approach adopted was based on the work of </a:t>
            </a:r>
            <a:r>
              <a:rPr lang="en-GB" dirty="0" err="1" smtClean="0"/>
              <a:t>Beiko</a:t>
            </a:r>
            <a:r>
              <a:rPr lang="en-GB" baseline="0" dirty="0" smtClean="0"/>
              <a:t> and Holloway.</a:t>
            </a:r>
          </a:p>
          <a:p>
            <a:pPr>
              <a:buFont typeface="Arial" pitchFamily="34" charset="0"/>
              <a:buChar char="•"/>
            </a:pPr>
            <a:r>
              <a:rPr lang="en-GB" baseline="0" dirty="0" err="1" smtClean="0"/>
              <a:t>Beiko</a:t>
            </a:r>
            <a:r>
              <a:rPr lang="en-GB" baseline="0" dirty="0" smtClean="0"/>
              <a:t> and Holloway have used LP to model the evolutionary affinities between a set of </a:t>
            </a:r>
            <a:r>
              <a:rPr lang="en-GB" baseline="0" dirty="0" err="1" smtClean="0"/>
              <a:t>taxa</a:t>
            </a:r>
            <a:r>
              <a:rPr lang="en-GB" baseline="0" dirty="0" smtClean="0"/>
              <a:t>.</a:t>
            </a:r>
          </a:p>
          <a:p>
            <a:pPr>
              <a:buFont typeface="Arial" pitchFamily="34" charset="0"/>
              <a:buChar char="•"/>
            </a:pPr>
            <a:r>
              <a:rPr lang="en-GB" baseline="0" dirty="0" smtClean="0"/>
              <a:t>This framework is performed on each genome one by one in order to find out which genomes contribute to its genetic content (which will be represented in the final network as its incoming edges).</a:t>
            </a:r>
          </a:p>
          <a:p>
            <a:pPr>
              <a:buFont typeface="Arial" pitchFamily="34" charset="0"/>
              <a:buChar char="•"/>
            </a:pPr>
            <a:r>
              <a:rPr lang="en-GB" sz="1200" kern="1200" baseline="0" dirty="0" smtClean="0">
                <a:solidFill>
                  <a:schemeClr val="tx1"/>
                </a:solidFill>
                <a:latin typeface="+mn-lt"/>
                <a:ea typeface="+mn-ea"/>
                <a:cs typeface="+mn-cs"/>
              </a:rPr>
              <a:t>To generate the network for a particular genome </a:t>
            </a:r>
            <a:r>
              <a:rPr lang="en-GB" sz="1200" kern="1200" baseline="0" dirty="0" smtClean="0">
                <a:solidFill>
                  <a:schemeClr val="tx1"/>
                </a:solidFill>
                <a:latin typeface="+mn-lt"/>
                <a:ea typeface="+mn-ea"/>
                <a:cs typeface="+mn-cs"/>
              </a:rPr>
              <a:t>X of the 144, </a:t>
            </a:r>
            <a:r>
              <a:rPr lang="en-GB" sz="1200" kern="1200" baseline="0" dirty="0" smtClean="0">
                <a:solidFill>
                  <a:schemeClr val="tx1"/>
                </a:solidFill>
                <a:latin typeface="+mn-lt"/>
                <a:ea typeface="+mn-ea"/>
                <a:cs typeface="+mn-cs"/>
              </a:rPr>
              <a:t>its genes are evaluated one by one against all the other genomes to find the</a:t>
            </a:r>
          </a:p>
          <a:p>
            <a:r>
              <a:rPr lang="en-GB" sz="1200" kern="1200" baseline="0" dirty="0" smtClean="0">
                <a:solidFill>
                  <a:schemeClr val="tx1"/>
                </a:solidFill>
                <a:latin typeface="+mn-lt"/>
                <a:ea typeface="+mn-ea"/>
                <a:cs typeface="+mn-cs"/>
              </a:rPr>
              <a:t>genes that are most similar to its own</a:t>
            </a:r>
            <a:r>
              <a:rPr lang="en-GB" sz="1200" kern="1200" baseline="0" dirty="0" smtClean="0">
                <a:solidFill>
                  <a:schemeClr val="tx1"/>
                </a:solidFill>
                <a:latin typeface="+mn-lt"/>
                <a:ea typeface="+mn-ea"/>
                <a:cs typeface="+mn-cs"/>
              </a:rPr>
              <a:t>. (using the similarity scores of the BLAST file)</a:t>
            </a:r>
            <a:endParaRPr lang="en-GB" sz="1200" kern="1200" baseline="0" dirty="0" smtClean="0">
              <a:solidFill>
                <a:schemeClr val="tx1"/>
              </a:solidFill>
              <a:latin typeface="+mn-lt"/>
              <a:ea typeface="+mn-ea"/>
              <a:cs typeface="+mn-cs"/>
            </a:endParaRPr>
          </a:p>
          <a:p>
            <a:pPr>
              <a:buFont typeface="Arial" pitchFamily="34" charset="0"/>
              <a:buChar char="•"/>
            </a:pPr>
            <a:r>
              <a:rPr lang="en-GB" sz="1200" kern="1200" baseline="0" dirty="0" smtClean="0">
                <a:solidFill>
                  <a:schemeClr val="tx1"/>
                </a:solidFill>
                <a:latin typeface="+mn-lt"/>
                <a:ea typeface="+mn-ea"/>
                <a:cs typeface="+mn-cs"/>
              </a:rPr>
              <a:t>The input to the LP problem is the </a:t>
            </a:r>
            <a:r>
              <a:rPr lang="en-GB" sz="1200" kern="1200" baseline="0" dirty="0" err="1" smtClean="0">
                <a:solidFill>
                  <a:schemeClr val="tx1"/>
                </a:solidFill>
                <a:latin typeface="+mn-lt"/>
                <a:ea typeface="+mn-ea"/>
                <a:cs typeface="+mn-cs"/>
              </a:rPr>
              <a:t>nxm</a:t>
            </a:r>
            <a:r>
              <a:rPr lang="en-GB" sz="1200" kern="1200" baseline="0" dirty="0" smtClean="0">
                <a:solidFill>
                  <a:schemeClr val="tx1"/>
                </a:solidFill>
                <a:latin typeface="+mn-lt"/>
                <a:ea typeface="+mn-ea"/>
                <a:cs typeface="+mn-cs"/>
              </a:rPr>
              <a:t> matrix A consisting of the similarity scores between the genes of X and all the rest genomes in Y.</a:t>
            </a:r>
          </a:p>
          <a:p>
            <a:pPr>
              <a:buFont typeface="Arial" pitchFamily="34" charset="0"/>
              <a:buChar char="•"/>
            </a:pPr>
            <a:r>
              <a:rPr lang="en-GB" sz="1200" kern="1200" baseline="0" dirty="0" smtClean="0">
                <a:solidFill>
                  <a:schemeClr val="tx1"/>
                </a:solidFill>
                <a:latin typeface="+mn-lt"/>
                <a:ea typeface="+mn-ea"/>
                <a:cs typeface="+mn-cs"/>
              </a:rPr>
              <a:t>The n rows of the matrix correspond to the n genes of the reference genome X and the m columns to the m comparison genomes. Each </a:t>
            </a:r>
            <a:r>
              <a:rPr lang="en-GB" sz="1200" kern="1200" baseline="0" dirty="0" err="1" smtClean="0">
                <a:solidFill>
                  <a:schemeClr val="tx1"/>
                </a:solidFill>
                <a:latin typeface="+mn-lt"/>
                <a:ea typeface="+mn-ea"/>
                <a:cs typeface="+mn-cs"/>
              </a:rPr>
              <a:t>Aij</a:t>
            </a:r>
            <a:r>
              <a:rPr lang="en-GB" sz="1200" kern="1200" baseline="0" dirty="0" smtClean="0">
                <a:solidFill>
                  <a:schemeClr val="tx1"/>
                </a:solidFill>
                <a:latin typeface="+mn-lt"/>
                <a:ea typeface="+mn-ea"/>
                <a:cs typeface="+mn-cs"/>
              </a:rPr>
              <a:t> entry of the matrix represents the similarity between the gene </a:t>
            </a:r>
            <a:r>
              <a:rPr lang="en-GB" sz="1200" kern="1200" baseline="0" dirty="0" err="1" smtClean="0">
                <a:solidFill>
                  <a:schemeClr val="tx1"/>
                </a:solidFill>
                <a:latin typeface="+mn-lt"/>
                <a:ea typeface="+mn-ea"/>
                <a:cs typeface="+mn-cs"/>
              </a:rPr>
              <a:t>i</a:t>
            </a:r>
            <a:r>
              <a:rPr lang="en-GB" sz="1200" kern="1200" baseline="0" dirty="0" smtClean="0">
                <a:solidFill>
                  <a:schemeClr val="tx1"/>
                </a:solidFill>
                <a:latin typeface="+mn-lt"/>
                <a:ea typeface="+mn-ea"/>
                <a:cs typeface="+mn-cs"/>
              </a:rPr>
              <a:t> of the reference genome and the best matching gene </a:t>
            </a:r>
            <a:r>
              <a:rPr lang="en-GB" sz="1200" kern="1200" baseline="0" dirty="0" err="1" smtClean="0">
                <a:solidFill>
                  <a:schemeClr val="tx1"/>
                </a:solidFill>
                <a:latin typeface="+mn-lt"/>
                <a:ea typeface="+mn-ea"/>
                <a:cs typeface="+mn-cs"/>
              </a:rPr>
              <a:t>gj</a:t>
            </a:r>
            <a:r>
              <a:rPr lang="en-GB" sz="1200" kern="1200" baseline="0" dirty="0" smtClean="0">
                <a:solidFill>
                  <a:schemeClr val="tx1"/>
                </a:solidFill>
                <a:latin typeface="+mn-lt"/>
                <a:ea typeface="+mn-ea"/>
                <a:cs typeface="+mn-cs"/>
              </a:rPr>
              <a:t> from the comparison genome</a:t>
            </a:r>
          </a:p>
          <a:p>
            <a:r>
              <a:rPr lang="en-GB" sz="1200" kern="1200" baseline="0" dirty="0" err="1" smtClean="0">
                <a:solidFill>
                  <a:schemeClr val="tx1"/>
                </a:solidFill>
                <a:latin typeface="+mn-lt"/>
                <a:ea typeface="+mn-ea"/>
                <a:cs typeface="+mn-cs"/>
              </a:rPr>
              <a:t>Yj</a:t>
            </a:r>
            <a:r>
              <a:rPr lang="en-GB" sz="1200" kern="1200" baseline="0" dirty="0" smtClean="0">
                <a:solidFill>
                  <a:schemeClr val="tx1"/>
                </a:solidFill>
                <a:latin typeface="+mn-lt"/>
                <a:ea typeface="+mn-ea"/>
                <a:cs typeface="+mn-cs"/>
              </a:rPr>
              <a:t>. </a:t>
            </a:r>
            <a:r>
              <a:rPr lang="en-GB" sz="1200" kern="1200" baseline="0" dirty="0" err="1" smtClean="0">
                <a:solidFill>
                  <a:schemeClr val="tx1"/>
                </a:solidFill>
                <a:latin typeface="+mn-lt"/>
                <a:ea typeface="+mn-ea"/>
                <a:cs typeface="+mn-cs"/>
              </a:rPr>
              <a:t>i</a:t>
            </a:r>
            <a:r>
              <a:rPr lang="en-GB" sz="1200" kern="1200" baseline="0" dirty="0" smtClean="0">
                <a:solidFill>
                  <a:schemeClr val="tx1"/>
                </a:solidFill>
                <a:latin typeface="+mn-lt"/>
                <a:ea typeface="+mn-ea"/>
                <a:cs typeface="+mn-cs"/>
              </a:rPr>
              <a:t>=</a:t>
            </a:r>
            <a:r>
              <a:rPr lang="en-GB" sz="1200" kern="1200" baseline="0" dirty="0" err="1" smtClean="0">
                <a:solidFill>
                  <a:schemeClr val="tx1"/>
                </a:solidFill>
                <a:latin typeface="+mn-lt"/>
                <a:ea typeface="+mn-ea"/>
                <a:cs typeface="+mn-cs"/>
              </a:rPr>
              <a:t>Xgenes</a:t>
            </a:r>
            <a:r>
              <a:rPr lang="en-GB" sz="1200" kern="1200" baseline="0" dirty="0" smtClean="0">
                <a:solidFill>
                  <a:schemeClr val="tx1"/>
                </a:solidFill>
                <a:latin typeface="+mn-lt"/>
                <a:ea typeface="+mn-ea"/>
                <a:cs typeface="+mn-cs"/>
              </a:rPr>
              <a:t>, j=</a:t>
            </a:r>
            <a:r>
              <a:rPr lang="en-GB" sz="1200" kern="1200" baseline="0" dirty="0" err="1" smtClean="0">
                <a:solidFill>
                  <a:schemeClr val="tx1"/>
                </a:solidFill>
                <a:latin typeface="+mn-lt"/>
                <a:ea typeface="+mn-ea"/>
                <a:cs typeface="+mn-cs"/>
              </a:rPr>
              <a:t>Ygenomes</a:t>
            </a:r>
            <a:r>
              <a:rPr lang="en-GB" sz="1200" kern="1200" baseline="0" dirty="0" smtClean="0">
                <a:solidFill>
                  <a:schemeClr val="tx1"/>
                </a:solidFill>
                <a:latin typeface="+mn-lt"/>
                <a:ea typeface="+mn-ea"/>
                <a:cs typeface="+mn-cs"/>
              </a:rPr>
              <a:t>.</a:t>
            </a:r>
          </a:p>
          <a:p>
            <a:pPr>
              <a:buFont typeface="Arial" pitchFamily="34" charset="0"/>
              <a:buChar char="•"/>
            </a:pPr>
            <a:r>
              <a:rPr lang="en-GB" sz="1200" kern="1200" baseline="0" dirty="0" smtClean="0">
                <a:solidFill>
                  <a:schemeClr val="tx1"/>
                </a:solidFill>
                <a:latin typeface="+mn-lt"/>
                <a:ea typeface="+mn-ea"/>
                <a:cs typeface="+mn-cs"/>
              </a:rPr>
              <a:t>The LP formulation operates on this matrix and finds the weights between X and the rest genomes that optimise this function subject to these constraints.</a:t>
            </a:r>
          </a:p>
          <a:p>
            <a:pPr>
              <a:buFont typeface="Arial" pitchFamily="34" charset="0"/>
              <a:buChar char="•"/>
            </a:pPr>
            <a:r>
              <a:rPr lang="en-GB" sz="1200" kern="1200" baseline="0" dirty="0" smtClean="0">
                <a:solidFill>
                  <a:schemeClr val="tx1"/>
                </a:solidFill>
                <a:latin typeface="+mn-lt"/>
                <a:ea typeface="+mn-ea"/>
                <a:cs typeface="+mn-cs"/>
              </a:rPr>
              <a:t>The solution of the LP problem gives the genomic affinities between the reference genome X and each of the comparison genomes. It is the weights of its incoming edges as shown in this example network from </a:t>
            </a:r>
            <a:r>
              <a:rPr lang="en-GB" sz="1200" kern="1200" baseline="0" dirty="0" err="1" smtClean="0">
                <a:solidFill>
                  <a:schemeClr val="tx1"/>
                </a:solidFill>
                <a:latin typeface="+mn-lt"/>
                <a:ea typeface="+mn-ea"/>
                <a:cs typeface="+mn-cs"/>
              </a:rPr>
              <a:t>Aquifex</a:t>
            </a:r>
            <a:r>
              <a:rPr lang="en-GB" sz="1200" kern="1200" baseline="0" dirty="0" smtClean="0">
                <a:solidFill>
                  <a:schemeClr val="tx1"/>
                </a:solidFill>
                <a:latin typeface="+mn-lt"/>
                <a:ea typeface="+mn-ea"/>
                <a:cs typeface="+mn-cs"/>
              </a:rPr>
              <a:t> </a:t>
            </a:r>
            <a:r>
              <a:rPr lang="en-GB" sz="1200" kern="1200" baseline="0" dirty="0" err="1" smtClean="0">
                <a:solidFill>
                  <a:schemeClr val="tx1"/>
                </a:solidFill>
                <a:latin typeface="+mn-lt"/>
                <a:ea typeface="+mn-ea"/>
                <a:cs typeface="+mn-cs"/>
              </a:rPr>
              <a:t>aeolicus</a:t>
            </a:r>
            <a:r>
              <a:rPr lang="en-GB" sz="1200" kern="1200" baseline="0" dirty="0" smtClean="0">
                <a:solidFill>
                  <a:schemeClr val="tx1"/>
                </a:solidFill>
                <a:latin typeface="+mn-lt"/>
                <a:ea typeface="+mn-ea"/>
                <a:cs typeface="+mn-cs"/>
              </a:rPr>
              <a:t>.</a:t>
            </a:r>
          </a:p>
          <a:p>
            <a:pPr>
              <a:buFont typeface="Arial" pitchFamily="34" charset="0"/>
              <a:buChar char="•"/>
            </a:pPr>
            <a:r>
              <a:rPr lang="en-GB" sz="1200" kern="1200" baseline="0" dirty="0" smtClean="0">
                <a:solidFill>
                  <a:schemeClr val="tx1"/>
                </a:solidFill>
                <a:latin typeface="+mn-lt"/>
                <a:ea typeface="+mn-ea"/>
                <a:cs typeface="+mn-cs"/>
              </a:rPr>
              <a:t>The </a:t>
            </a:r>
            <a:r>
              <a:rPr lang="en-GB" sz="1200" kern="1200" baseline="0" dirty="0" smtClean="0">
                <a:solidFill>
                  <a:schemeClr val="tx1"/>
                </a:solidFill>
                <a:latin typeface="+mn-lt"/>
                <a:ea typeface="+mn-ea"/>
                <a:cs typeface="+mn-cs"/>
              </a:rPr>
              <a:t>edge width represents the weight of the edges which represents the strong of the evolutionary relationship between the two genomes</a:t>
            </a:r>
            <a:r>
              <a:rPr lang="en-GB"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These weights must some to one (constraint1) and must be greater or equal to zero (constraint2).</a:t>
            </a:r>
          </a:p>
        </p:txBody>
      </p:sp>
      <p:sp>
        <p:nvSpPr>
          <p:cNvPr id="4" name="Slide Number Placeholder 3"/>
          <p:cNvSpPr>
            <a:spLocks noGrp="1"/>
          </p:cNvSpPr>
          <p:nvPr>
            <p:ph type="sldNum" sz="quarter" idx="10"/>
          </p:nvPr>
        </p:nvSpPr>
        <p:spPr/>
        <p:txBody>
          <a:bodyPr/>
          <a:lstStyle/>
          <a:p>
            <a:fld id="{10D0DFB6-A7E0-4894-B741-927F65065588}"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sz="1200" kern="1200" baseline="0" dirty="0" smtClean="0">
                <a:solidFill>
                  <a:schemeClr val="tx1"/>
                </a:solidFill>
                <a:latin typeface="+mn-lt"/>
                <a:ea typeface="+mn-ea"/>
                <a:cs typeface="+mn-cs"/>
              </a:rPr>
              <a:t>So how this framework was implemented: these are the stapes that were followed.</a:t>
            </a:r>
          </a:p>
          <a:p>
            <a:pPr>
              <a:buFont typeface="Arial" pitchFamily="34" charset="0"/>
              <a:buChar char="•"/>
            </a:pPr>
            <a:r>
              <a:rPr lang="en-GB" sz="1200" kern="1200" baseline="0" dirty="0" smtClean="0">
                <a:solidFill>
                  <a:schemeClr val="tx1"/>
                </a:solidFill>
                <a:latin typeface="+mn-lt"/>
                <a:ea typeface="+mn-ea"/>
                <a:cs typeface="+mn-cs"/>
              </a:rPr>
              <a:t>The </a:t>
            </a:r>
            <a:r>
              <a:rPr lang="en-GB" sz="1200" kern="1200" baseline="0" dirty="0" smtClean="0">
                <a:solidFill>
                  <a:schemeClr val="tx1"/>
                </a:solidFill>
                <a:latin typeface="+mn-lt"/>
                <a:ea typeface="+mn-ea"/>
                <a:cs typeface="+mn-cs"/>
              </a:rPr>
              <a:t>BLAST file consists of the similarity scores between all the 422; 971 protein coding genes of the 144 organisms. In order to reconstruct the IAN of a particular organism X</a:t>
            </a:r>
            <a:r>
              <a:rPr lang="en-GB" sz="1200" kern="1200" baseline="0" dirty="0" smtClean="0">
                <a:solidFill>
                  <a:schemeClr val="tx1"/>
                </a:solidFill>
                <a:latin typeface="+mn-lt"/>
                <a:ea typeface="+mn-ea"/>
                <a:cs typeface="+mn-cs"/>
              </a:rPr>
              <a:t>, firstly </a:t>
            </a:r>
            <a:r>
              <a:rPr lang="en-GB" sz="1200" kern="1200" baseline="0" dirty="0" smtClean="0">
                <a:solidFill>
                  <a:schemeClr val="tx1"/>
                </a:solidFill>
                <a:latin typeface="+mn-lt"/>
                <a:ea typeface="+mn-ea"/>
                <a:cs typeface="+mn-cs"/>
              </a:rPr>
              <a:t>the relevant similarity scores involving its own genes must be extracted from the BLAST file.</a:t>
            </a:r>
          </a:p>
          <a:p>
            <a:pPr>
              <a:buFont typeface="Arial" pitchFamily="34" charset="0"/>
              <a:buChar char="•"/>
            </a:pPr>
            <a:r>
              <a:rPr lang="en-GB" sz="1200" kern="1200" baseline="0" dirty="0" smtClean="0">
                <a:solidFill>
                  <a:schemeClr val="tx1"/>
                </a:solidFill>
                <a:latin typeface="+mn-lt"/>
                <a:ea typeface="+mn-ea"/>
                <a:cs typeface="+mn-cs"/>
              </a:rPr>
              <a:t>Next, for each gene in the reference genome X, the best matching gene </a:t>
            </a:r>
            <a:r>
              <a:rPr lang="en-GB" sz="1200" kern="1200" baseline="0" dirty="0" err="1" smtClean="0">
                <a:solidFill>
                  <a:schemeClr val="tx1"/>
                </a:solidFill>
                <a:latin typeface="+mn-lt"/>
                <a:ea typeface="+mn-ea"/>
                <a:cs typeface="+mn-cs"/>
              </a:rPr>
              <a:t>gj</a:t>
            </a:r>
            <a:r>
              <a:rPr lang="en-GB" sz="1200" kern="1200" baseline="0" dirty="0" smtClean="0">
                <a:solidFill>
                  <a:schemeClr val="tx1"/>
                </a:solidFill>
                <a:latin typeface="+mn-lt"/>
                <a:ea typeface="+mn-ea"/>
                <a:cs typeface="+mn-cs"/>
              </a:rPr>
              <a:t> (with the most significant e–value) from each comparison genome </a:t>
            </a:r>
            <a:r>
              <a:rPr lang="en-GB" sz="1200" kern="1200" baseline="0" dirty="0" err="1" smtClean="0">
                <a:solidFill>
                  <a:schemeClr val="tx1"/>
                </a:solidFill>
                <a:latin typeface="+mn-lt"/>
                <a:ea typeface="+mn-ea"/>
                <a:cs typeface="+mn-cs"/>
              </a:rPr>
              <a:t>Yj</a:t>
            </a:r>
            <a:r>
              <a:rPr lang="en-GB" sz="1200" kern="1200" baseline="0" dirty="0" smtClean="0">
                <a:solidFill>
                  <a:schemeClr val="tx1"/>
                </a:solidFill>
                <a:latin typeface="+mn-lt"/>
                <a:ea typeface="+mn-ea"/>
                <a:cs typeface="+mn-cs"/>
              </a:rPr>
              <a:t> is identified. In this way, only the best matching genes from each </a:t>
            </a:r>
            <a:r>
              <a:rPr lang="en-GB" sz="1200" kern="1200" baseline="0" dirty="0" err="1" smtClean="0">
                <a:solidFill>
                  <a:schemeClr val="tx1"/>
                </a:solidFill>
                <a:latin typeface="+mn-lt"/>
                <a:ea typeface="+mn-ea"/>
                <a:cs typeface="+mn-cs"/>
              </a:rPr>
              <a:t>Yj</a:t>
            </a:r>
            <a:r>
              <a:rPr lang="en-GB" sz="1200" kern="1200" baseline="0" dirty="0" smtClean="0">
                <a:solidFill>
                  <a:schemeClr val="tx1"/>
                </a:solidFill>
                <a:latin typeface="+mn-lt"/>
                <a:ea typeface="+mn-ea"/>
                <a:cs typeface="+mn-cs"/>
              </a:rPr>
              <a:t> genome are used.</a:t>
            </a:r>
          </a:p>
          <a:p>
            <a:pPr>
              <a:buFont typeface="Arial" pitchFamily="34" charset="0"/>
              <a:buChar char="•"/>
            </a:pPr>
            <a:r>
              <a:rPr lang="en-GB" sz="1200" kern="1200" baseline="0" dirty="0" smtClean="0">
                <a:solidFill>
                  <a:schemeClr val="tx1"/>
                </a:solidFill>
                <a:latin typeface="+mn-lt"/>
                <a:ea typeface="+mn-ea"/>
                <a:cs typeface="+mn-cs"/>
              </a:rPr>
              <a:t>Then the text file which in tab format is converted to a matrix format in order to create the GAMS input file.</a:t>
            </a:r>
          </a:p>
          <a:p>
            <a:pPr>
              <a:buFont typeface="Arial" pitchFamily="34" charset="0"/>
              <a:buChar char="•"/>
            </a:pPr>
            <a:r>
              <a:rPr lang="en-GB" sz="1200" kern="1200" baseline="0" dirty="0" smtClean="0">
                <a:solidFill>
                  <a:schemeClr val="tx1"/>
                </a:solidFill>
                <a:latin typeface="+mn-lt"/>
                <a:ea typeface="+mn-ea"/>
                <a:cs typeface="+mn-cs"/>
              </a:rPr>
              <a:t>Then the matrix is passed to GAMS, which uses the LP problem described in the previous slide, using the A matrix as its input.</a:t>
            </a:r>
          </a:p>
          <a:p>
            <a:pPr>
              <a:buFont typeface="Arial" pitchFamily="34" charset="0"/>
              <a:buChar char="•"/>
            </a:pPr>
            <a:r>
              <a:rPr lang="en-GB" sz="1200" kern="1200" baseline="0" dirty="0" smtClean="0">
                <a:solidFill>
                  <a:schemeClr val="tx1"/>
                </a:solidFill>
                <a:latin typeface="+mn-lt"/>
                <a:ea typeface="+mn-ea"/>
                <a:cs typeface="+mn-cs"/>
              </a:rPr>
              <a:t>Once the GAMS finds the solution and computes the optimal weights for the incoming edges of X, the network is created by assigning each weight to the appropriate edge between the appropriate two genomes.</a:t>
            </a:r>
            <a:endParaRPr lang="en-GB" dirty="0"/>
          </a:p>
        </p:txBody>
      </p:sp>
      <p:sp>
        <p:nvSpPr>
          <p:cNvPr id="4" name="Slide Number Placeholder 3"/>
          <p:cNvSpPr>
            <a:spLocks noGrp="1"/>
          </p:cNvSpPr>
          <p:nvPr>
            <p:ph type="sldNum" sz="quarter" idx="10"/>
          </p:nvPr>
        </p:nvSpPr>
        <p:spPr/>
        <p:txBody>
          <a:bodyPr/>
          <a:lstStyle/>
          <a:p>
            <a:fld id="{10D0DFB6-A7E0-4894-B741-927F65065588}"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This strategy is an extension to the basic framework described previously.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dirty="0" smtClean="0"/>
              <a:t>It removes all the dominated proteins from the dataset.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By “dominated proteins” we mean the following: given two proteins p1 and p2 from the reference genome X, p1 is said to dominate p2 if A1;j  A2;j for all the target genomes j.</a:t>
            </a:r>
            <a:endParaRPr lang="en-GB" dirty="0" smtClean="0"/>
          </a:p>
          <a:p>
            <a:pPr>
              <a:buFont typeface="Arial" pitchFamily="34" charset="0"/>
              <a:buChar char="•"/>
            </a:pPr>
            <a:r>
              <a:rPr lang="en-GB" dirty="0" smtClean="0"/>
              <a:t>In</a:t>
            </a:r>
            <a:r>
              <a:rPr lang="en-GB" baseline="0" dirty="0" smtClean="0"/>
              <a:t> this way it keeps only the genes of the reference genome that are more informative than the others and therefore generates the network from the strongest signals in the dataset.</a:t>
            </a:r>
          </a:p>
          <a:p>
            <a:pPr>
              <a:buFont typeface="Arial" pitchFamily="34" charset="0"/>
              <a:buChar char="•"/>
            </a:pPr>
            <a:r>
              <a:rPr lang="en-GB" sz="1200" kern="1200" baseline="0" dirty="0" smtClean="0">
                <a:solidFill>
                  <a:schemeClr val="tx1"/>
                </a:solidFill>
                <a:latin typeface="+mn-lt"/>
                <a:ea typeface="+mn-ea"/>
                <a:cs typeface="+mn-cs"/>
              </a:rPr>
              <a:t>By following this strategy to remove the dominated proteins, the reduced dataset is composed only of:</a:t>
            </a:r>
          </a:p>
          <a:p>
            <a:pPr lvl="1">
              <a:buFont typeface="Arial" pitchFamily="34" charset="0"/>
              <a:buChar char="•"/>
            </a:pPr>
            <a:r>
              <a:rPr lang="en-GB" sz="1200" kern="1200" baseline="0" dirty="0" smtClean="0">
                <a:solidFill>
                  <a:schemeClr val="tx1"/>
                </a:solidFill>
                <a:latin typeface="+mn-lt"/>
                <a:ea typeface="+mn-ea"/>
                <a:cs typeface="+mn-cs"/>
              </a:rPr>
              <a:t>proteins from the reference genome X that have the best matches to each of the genomes in ,</a:t>
            </a:r>
          </a:p>
          <a:p>
            <a:pPr lvl="1">
              <a:buFont typeface="Arial" pitchFamily="34" charset="0"/>
              <a:buChar char="•"/>
            </a:pPr>
            <a:r>
              <a:rPr lang="en-GB" sz="1200" kern="1200" baseline="0" dirty="0" smtClean="0">
                <a:solidFill>
                  <a:schemeClr val="tx1"/>
                </a:solidFill>
                <a:latin typeface="+mn-lt"/>
                <a:ea typeface="+mn-ea"/>
                <a:cs typeface="+mn-cs"/>
              </a:rPr>
              <a:t>proteins that have distinct match profiles and are dominated by no other protein.</a:t>
            </a:r>
            <a:endParaRPr lang="en-GB" baseline="0" dirty="0" smtClean="0"/>
          </a:p>
        </p:txBody>
      </p:sp>
      <p:sp>
        <p:nvSpPr>
          <p:cNvPr id="4" name="Slide Number Placeholder 3"/>
          <p:cNvSpPr>
            <a:spLocks noGrp="1"/>
          </p:cNvSpPr>
          <p:nvPr>
            <p:ph type="sldNum" sz="quarter" idx="10"/>
          </p:nvPr>
        </p:nvSpPr>
        <p:spPr/>
        <p:txBody>
          <a:bodyPr/>
          <a:lstStyle/>
          <a:p>
            <a:fld id="{10D0DFB6-A7E0-4894-B741-927F65065588}"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Once the networks</a:t>
            </a:r>
            <a:r>
              <a:rPr lang="en-GB" baseline="0" dirty="0" smtClean="0"/>
              <a:t> were created, analysis was performed on them.</a:t>
            </a:r>
          </a:p>
          <a:p>
            <a:pPr>
              <a:buFont typeface="Arial" pitchFamily="34" charset="0"/>
              <a:buChar char="•"/>
            </a:pPr>
            <a:r>
              <a:rPr lang="en-GB" baseline="0" dirty="0" smtClean="0"/>
              <a:t>Firstly we look at the 15 networks generated for each phylum and then at the whole network composed of the union of all the 144 IANs.</a:t>
            </a:r>
          </a:p>
          <a:p>
            <a:pPr>
              <a:buFont typeface="Arial" pitchFamily="34" charset="0"/>
              <a:buChar char="•"/>
            </a:pPr>
            <a:r>
              <a:rPr lang="en-GB" baseline="0" dirty="0" smtClean="0"/>
              <a:t>On the whole network, community detection algorithms were applied, 1 disjoint and three overlapping ones.</a:t>
            </a:r>
          </a:p>
          <a:p>
            <a:pPr>
              <a:buFont typeface="Arial" pitchFamily="34" charset="0"/>
              <a:buChar char="•"/>
            </a:pPr>
            <a:r>
              <a:rPr lang="en-GB" baseline="0" dirty="0" smtClean="0"/>
              <a:t>Using the output of these methods we observed which species tend to cluster together and which species tend to be more multi-clustered</a:t>
            </a:r>
          </a:p>
          <a:p>
            <a:endParaRPr lang="en-GB" dirty="0"/>
          </a:p>
        </p:txBody>
      </p:sp>
      <p:sp>
        <p:nvSpPr>
          <p:cNvPr id="4" name="Slide Number Placeholder 3"/>
          <p:cNvSpPr>
            <a:spLocks noGrp="1"/>
          </p:cNvSpPr>
          <p:nvPr>
            <p:ph type="sldNum" sz="quarter" idx="10"/>
          </p:nvPr>
        </p:nvSpPr>
        <p:spPr/>
        <p:txBody>
          <a:bodyPr/>
          <a:lstStyle/>
          <a:p>
            <a:fld id="{10D0DFB6-A7E0-4894-B741-927F65065588}"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GB" dirty="0" smtClean="0"/>
              <a:t>This an example of the generated</a:t>
            </a:r>
            <a:r>
              <a:rPr lang="en-GB" baseline="0" dirty="0" smtClean="0"/>
              <a:t> networks for </a:t>
            </a:r>
            <a:r>
              <a:rPr lang="en-GB" baseline="0" dirty="0" err="1" smtClean="0"/>
              <a:t>Aquifex</a:t>
            </a:r>
            <a:r>
              <a:rPr lang="en-GB" baseline="0" dirty="0" smtClean="0"/>
              <a:t> </a:t>
            </a:r>
            <a:r>
              <a:rPr lang="en-GB" baseline="0" dirty="0" err="1" smtClean="0"/>
              <a:t>aeolicus</a:t>
            </a:r>
            <a:r>
              <a:rPr lang="en-GB" baseline="0" dirty="0" smtClean="0"/>
              <a:t> a </a:t>
            </a:r>
            <a:r>
              <a:rPr lang="en-GB" baseline="0" dirty="0" err="1" smtClean="0"/>
              <a:t>thermophilic</a:t>
            </a:r>
            <a:r>
              <a:rPr lang="en-GB" baseline="0" dirty="0" smtClean="0"/>
              <a:t> bacterium often found in marine hot springs.</a:t>
            </a:r>
          </a:p>
          <a:p>
            <a:pPr>
              <a:buFont typeface="Arial" pitchFamily="34" charset="0"/>
              <a:buChar char="•"/>
            </a:pPr>
            <a:r>
              <a:rPr lang="en-GB" baseline="0" dirty="0" smtClean="0"/>
              <a:t>As you can see the solution mainly includes </a:t>
            </a:r>
            <a:r>
              <a:rPr lang="en-GB" baseline="0" dirty="0" err="1" smtClean="0"/>
              <a:t>thermophilic</a:t>
            </a:r>
            <a:r>
              <a:rPr lang="en-GB" baseline="0" dirty="0" smtClean="0"/>
              <a:t> species (both bacterial and </a:t>
            </a:r>
            <a:r>
              <a:rPr lang="en-GB" baseline="0" dirty="0" err="1" smtClean="0"/>
              <a:t>archaeal</a:t>
            </a:r>
            <a:r>
              <a:rPr lang="en-GB" baseline="0" dirty="0" smtClean="0"/>
              <a:t>) or species with large genomes.</a:t>
            </a:r>
          </a:p>
          <a:p>
            <a:pPr>
              <a:buFont typeface="Arial" pitchFamily="34" charset="0"/>
              <a:buChar char="•"/>
            </a:pPr>
            <a:r>
              <a:rPr lang="en-GB" baseline="0" dirty="0" smtClean="0"/>
              <a:t>It consists of affinities that have been previously reported in the literature – demonstrating that the LP framework is capable of obtaining accurate results from the dataset.</a:t>
            </a:r>
          </a:p>
          <a:p>
            <a:pPr>
              <a:buFont typeface="Arial" pitchFamily="34" charset="0"/>
              <a:buChar char="•"/>
            </a:pPr>
            <a:r>
              <a:rPr lang="en-GB" baseline="0" dirty="0" smtClean="0"/>
              <a:t>For example it has been reported that 24% of its genome consists of </a:t>
            </a:r>
            <a:r>
              <a:rPr lang="en-GB" baseline="0" dirty="0" err="1" smtClean="0"/>
              <a:t>archael</a:t>
            </a:r>
            <a:r>
              <a:rPr lang="en-GB" baseline="0" dirty="0" smtClean="0"/>
              <a:t> genes – there are 6 </a:t>
            </a:r>
            <a:r>
              <a:rPr lang="en-GB" baseline="0" dirty="0" err="1" smtClean="0"/>
              <a:t>archaeal</a:t>
            </a:r>
            <a:r>
              <a:rPr lang="en-GB" baseline="0" dirty="0" smtClean="0"/>
              <a:t> species in the solution.</a:t>
            </a:r>
          </a:p>
          <a:p>
            <a:pPr>
              <a:buFont typeface="Arial" pitchFamily="34" charset="0"/>
              <a:buChar char="•"/>
            </a:pPr>
            <a:r>
              <a:rPr lang="en-GB" baseline="0" dirty="0" smtClean="0"/>
              <a:t>Also other </a:t>
            </a:r>
            <a:r>
              <a:rPr lang="en-GB" baseline="0" dirty="0" err="1" smtClean="0"/>
              <a:t>extremophilic</a:t>
            </a:r>
            <a:r>
              <a:rPr lang="en-GB" baseline="0" dirty="0" smtClean="0"/>
              <a:t> bacteria like T. </a:t>
            </a:r>
            <a:r>
              <a:rPr lang="en-GB" baseline="0" dirty="0" err="1" smtClean="0"/>
              <a:t>Maritima</a:t>
            </a:r>
            <a:r>
              <a:rPr lang="en-GB" baseline="0" dirty="0" smtClean="0"/>
              <a:t>(141) and D. </a:t>
            </a:r>
            <a:r>
              <a:rPr lang="en-GB" baseline="0" dirty="0" err="1" smtClean="0"/>
              <a:t>Radiodurans</a:t>
            </a:r>
            <a:r>
              <a:rPr lang="en-GB" baseline="0" dirty="0" smtClean="0"/>
              <a:t>(142) found in similar environments with A. </a:t>
            </a:r>
            <a:r>
              <a:rPr lang="en-GB" baseline="0" dirty="0" err="1" smtClean="0"/>
              <a:t>Aeolicus</a:t>
            </a:r>
            <a:r>
              <a:rPr lang="en-GB" baseline="0" dirty="0" smtClean="0"/>
              <a:t> have been recovered in the network. </a:t>
            </a:r>
          </a:p>
          <a:p>
            <a:pPr>
              <a:buFont typeface="Arial" pitchFamily="34" charset="0"/>
              <a:buChar char="•"/>
            </a:pPr>
            <a:r>
              <a:rPr lang="en-GB" baseline="0" dirty="0" smtClean="0"/>
              <a:t>As you can see the strongest connections come from </a:t>
            </a:r>
            <a:r>
              <a:rPr lang="en-GB" baseline="0" dirty="0" err="1" smtClean="0"/>
              <a:t>thermophilic</a:t>
            </a:r>
            <a:r>
              <a:rPr lang="en-GB" baseline="0" dirty="0" smtClean="0"/>
              <a:t> species (nodes with grey borders</a:t>
            </a:r>
            <a:r>
              <a:rPr lang="en-GB" baseline="0" dirty="0" smtClean="0"/>
              <a:t>).</a:t>
            </a:r>
          </a:p>
          <a:p>
            <a:pPr>
              <a:buFont typeface="Arial" pitchFamily="34" charset="0"/>
              <a:buChar char="•"/>
            </a:pPr>
            <a:r>
              <a:rPr lang="en-GB" sz="1200" b="0" i="0" u="none" strike="noStrike" kern="1200" dirty="0" smtClean="0">
                <a:solidFill>
                  <a:schemeClr val="tx1"/>
                </a:solidFill>
                <a:latin typeface="+mn-lt"/>
                <a:ea typeface="+mn-ea"/>
                <a:cs typeface="+mn-cs"/>
              </a:rPr>
              <a:t>142</a:t>
            </a:r>
            <a:r>
              <a:rPr lang="en-GB" dirty="0" smtClean="0"/>
              <a:t> </a:t>
            </a:r>
            <a:r>
              <a:rPr lang="en-GB" sz="1200" b="0" i="0" u="none" strike="noStrike" kern="1200" dirty="0" err="1" smtClean="0">
                <a:solidFill>
                  <a:schemeClr val="tx1"/>
                </a:solidFill>
                <a:latin typeface="+mn-lt"/>
                <a:ea typeface="+mn-ea"/>
                <a:cs typeface="+mn-cs"/>
              </a:rPr>
              <a:t>Crenarchaeota</a:t>
            </a:r>
            <a:r>
              <a:rPr lang="en-GB" dirty="0" smtClean="0"/>
              <a:t> </a:t>
            </a:r>
            <a:r>
              <a:rPr lang="en-GB" sz="1200" b="0" i="0" u="none" strike="noStrike" kern="1200" dirty="0" err="1" smtClean="0">
                <a:solidFill>
                  <a:schemeClr val="tx1"/>
                </a:solidFill>
                <a:latin typeface="+mn-lt"/>
                <a:ea typeface="+mn-ea"/>
                <a:cs typeface="+mn-cs"/>
              </a:rPr>
              <a:t>Aeropyrum</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pernix</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K1</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180</a:t>
            </a:r>
            <a:r>
              <a:rPr lang="en-GB" dirty="0" smtClean="0"/>
              <a:t> </a:t>
            </a:r>
            <a:r>
              <a:rPr lang="en-GB" sz="1200" b="0" i="0" u="none" strike="noStrike" kern="1200" dirty="0" err="1" smtClean="0">
                <a:solidFill>
                  <a:schemeClr val="tx1"/>
                </a:solidFill>
                <a:latin typeface="+mn-lt"/>
                <a:ea typeface="+mn-ea"/>
                <a:cs typeface="+mn-cs"/>
              </a:rPr>
              <a:t>Crenarchaeota</a:t>
            </a:r>
            <a:r>
              <a:rPr lang="en-GB" dirty="0" smtClean="0"/>
              <a:t> </a:t>
            </a:r>
            <a:r>
              <a:rPr lang="en-GB" sz="1200" b="0" i="0" u="none" strike="noStrike" kern="1200" dirty="0" err="1" smtClean="0">
                <a:solidFill>
                  <a:schemeClr val="tx1"/>
                </a:solidFill>
                <a:latin typeface="+mn-lt"/>
                <a:ea typeface="+mn-ea"/>
                <a:cs typeface="+mn-cs"/>
              </a:rPr>
              <a:t>Sulfolobus</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solfataricus</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P2</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168</a:t>
            </a:r>
            <a:r>
              <a:rPr lang="en-GB" dirty="0" smtClean="0"/>
              <a:t> </a:t>
            </a:r>
            <a:r>
              <a:rPr lang="en-GB" sz="1200" b="0" i="0" u="none" strike="noStrike" kern="1200" dirty="0" err="1" smtClean="0">
                <a:solidFill>
                  <a:schemeClr val="tx1"/>
                </a:solidFill>
                <a:latin typeface="+mn-lt"/>
                <a:ea typeface="+mn-ea"/>
                <a:cs typeface="+mn-cs"/>
              </a:rPr>
              <a:t>Euryarchaeota</a:t>
            </a:r>
            <a:r>
              <a:rPr lang="en-GB" dirty="0" smtClean="0"/>
              <a:t> </a:t>
            </a:r>
            <a:r>
              <a:rPr lang="en-GB" sz="1200" b="0" i="0" u="none" strike="noStrike" kern="1200" dirty="0" err="1" smtClean="0">
                <a:solidFill>
                  <a:schemeClr val="tx1"/>
                </a:solidFill>
                <a:latin typeface="+mn-lt"/>
                <a:ea typeface="+mn-ea"/>
                <a:cs typeface="+mn-cs"/>
              </a:rPr>
              <a:t>Thermoplasma</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acidophilum</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DSM1728</a:t>
            </a:r>
          </a:p>
          <a:p>
            <a:pPr>
              <a:buFont typeface="Arial" pitchFamily="34" charset="0"/>
              <a:buChar char="•"/>
            </a:pPr>
            <a:r>
              <a:rPr lang="en-GB" dirty="0" smtClean="0"/>
              <a:t> </a:t>
            </a:r>
            <a:r>
              <a:rPr lang="en-GB" sz="1200" b="0" i="0" u="none" strike="noStrike" kern="1200" dirty="0" smtClean="0">
                <a:solidFill>
                  <a:schemeClr val="tx1"/>
                </a:solidFill>
                <a:latin typeface="+mn-lt"/>
                <a:ea typeface="+mn-ea"/>
                <a:cs typeface="+mn-cs"/>
              </a:rPr>
              <a:t>228</a:t>
            </a:r>
            <a:r>
              <a:rPr lang="en-GB" dirty="0" smtClean="0"/>
              <a:t> </a:t>
            </a:r>
            <a:r>
              <a:rPr lang="en-GB" sz="1200" b="0" i="0" u="none" strike="noStrike" kern="1200" dirty="0" err="1" smtClean="0">
                <a:solidFill>
                  <a:schemeClr val="tx1"/>
                </a:solidFill>
                <a:latin typeface="+mn-lt"/>
                <a:ea typeface="+mn-ea"/>
                <a:cs typeface="+mn-cs"/>
              </a:rPr>
              <a:t>Euryarchaeota</a:t>
            </a:r>
            <a:r>
              <a:rPr lang="en-GB" dirty="0" smtClean="0"/>
              <a:t> </a:t>
            </a:r>
            <a:r>
              <a:rPr lang="en-GB" sz="1200" b="0" i="0" u="none" strike="noStrike" kern="1200" dirty="0" err="1" smtClean="0">
                <a:solidFill>
                  <a:schemeClr val="tx1"/>
                </a:solidFill>
                <a:latin typeface="+mn-lt"/>
                <a:ea typeface="+mn-ea"/>
                <a:cs typeface="+mn-cs"/>
              </a:rPr>
              <a:t>Pyrococcus</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furiosus</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DSM 3638</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131</a:t>
            </a:r>
            <a:r>
              <a:rPr lang="en-GB" dirty="0" smtClean="0"/>
              <a:t> </a:t>
            </a:r>
            <a:r>
              <a:rPr lang="en-GB" sz="1200" b="0" i="0" u="none" strike="noStrike" kern="1200" dirty="0" err="1" smtClean="0">
                <a:solidFill>
                  <a:schemeClr val="tx1"/>
                </a:solidFill>
                <a:latin typeface="+mn-lt"/>
                <a:ea typeface="+mn-ea"/>
                <a:cs typeface="+mn-cs"/>
              </a:rPr>
              <a:t>Euryarchaeota</a:t>
            </a:r>
            <a:r>
              <a:rPr lang="en-GB" dirty="0" smtClean="0"/>
              <a:t> </a:t>
            </a:r>
            <a:r>
              <a:rPr lang="en-GB" sz="1200" b="0" i="0" u="none" strike="noStrike" kern="1200" dirty="0" err="1" smtClean="0">
                <a:solidFill>
                  <a:schemeClr val="tx1"/>
                </a:solidFill>
                <a:latin typeface="+mn-lt"/>
                <a:ea typeface="+mn-ea"/>
                <a:cs typeface="+mn-cs"/>
              </a:rPr>
              <a:t>Archaeoglobus</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fulgidus</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DSM4304</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130</a:t>
            </a:r>
            <a:r>
              <a:rPr lang="en-GB" dirty="0" smtClean="0"/>
              <a:t> </a:t>
            </a:r>
            <a:r>
              <a:rPr lang="en-GB" sz="1200" b="0" i="0" u="none" strike="noStrike" kern="1200" dirty="0" err="1" smtClean="0">
                <a:solidFill>
                  <a:schemeClr val="tx1"/>
                </a:solidFill>
                <a:latin typeface="+mn-lt"/>
                <a:ea typeface="+mn-ea"/>
                <a:cs typeface="+mn-cs"/>
              </a:rPr>
              <a:t>Euryarchaeota</a:t>
            </a:r>
            <a:r>
              <a:rPr lang="en-GB" dirty="0" smtClean="0"/>
              <a:t> </a:t>
            </a:r>
            <a:r>
              <a:rPr lang="en-GB" sz="1200" b="0" i="0" u="none" strike="noStrike" kern="1200" dirty="0" err="1" smtClean="0">
                <a:solidFill>
                  <a:schemeClr val="tx1"/>
                </a:solidFill>
                <a:latin typeface="+mn-lt"/>
                <a:ea typeface="+mn-ea"/>
                <a:cs typeface="+mn-cs"/>
              </a:rPr>
              <a:t>Methanobacterium</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thermautotrophicum</a:t>
            </a:r>
            <a:r>
              <a:rPr lang="el-GR" sz="1200" b="0" i="0" u="none" strike="noStrike" kern="1200" dirty="0" smtClean="0">
                <a:solidFill>
                  <a:schemeClr val="tx1"/>
                </a:solidFill>
                <a:latin typeface="+mn-lt"/>
                <a:ea typeface="+mn-ea"/>
                <a:cs typeface="+mn-cs"/>
              </a:rPr>
              <a:t>Β Ξ”</a:t>
            </a:r>
            <a:r>
              <a:rPr lang="en-GB" sz="1200" b="0" i="0" u="none" strike="noStrike" kern="1200" dirty="0" smtClean="0">
                <a:solidFill>
                  <a:schemeClr val="tx1"/>
                </a:solidFill>
                <a:latin typeface="+mn-lt"/>
                <a:ea typeface="+mn-ea"/>
                <a:cs typeface="+mn-cs"/>
              </a:rPr>
              <a:t>H</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165</a:t>
            </a:r>
            <a:r>
              <a:rPr lang="en-GB" dirty="0" smtClean="0"/>
              <a:t> </a:t>
            </a:r>
            <a:r>
              <a:rPr lang="en-GB" sz="1200" b="0" i="0" u="none" strike="noStrike" kern="1200" dirty="0" err="1" smtClean="0">
                <a:solidFill>
                  <a:schemeClr val="tx1"/>
                </a:solidFill>
                <a:latin typeface="+mn-lt"/>
                <a:ea typeface="+mn-ea"/>
                <a:cs typeface="+mn-cs"/>
              </a:rPr>
              <a:t>Euryarchaeota</a:t>
            </a:r>
            <a:r>
              <a:rPr lang="en-GB" dirty="0" smtClean="0"/>
              <a:t> </a:t>
            </a:r>
            <a:r>
              <a:rPr lang="en-GB" sz="1200" b="0" i="0" u="none" strike="noStrike" kern="1200" dirty="0" err="1" smtClean="0">
                <a:solidFill>
                  <a:schemeClr val="tx1"/>
                </a:solidFill>
                <a:latin typeface="+mn-lt"/>
                <a:ea typeface="+mn-ea"/>
                <a:cs typeface="+mn-cs"/>
              </a:rPr>
              <a:t>Halobacterium</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sp. NRC-1</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26</a:t>
            </a:r>
            <a:r>
              <a:rPr lang="en-GB" dirty="0" smtClean="0"/>
              <a:t> </a:t>
            </a:r>
            <a:r>
              <a:rPr lang="en-GB" sz="1200" b="0" i="0" u="none" strike="noStrike" kern="1200" dirty="0" smtClean="0">
                <a:solidFill>
                  <a:schemeClr val="tx1"/>
                </a:solidFill>
                <a:latin typeface="+mn-lt"/>
                <a:ea typeface="+mn-ea"/>
                <a:cs typeface="+mn-cs"/>
              </a:rPr>
              <a:t>Low G+C </a:t>
            </a:r>
            <a:r>
              <a:rPr lang="en-GB" sz="1200" b="0" i="0" u="none" strike="noStrike" kern="1200" dirty="0" err="1" smtClean="0">
                <a:solidFill>
                  <a:schemeClr val="tx1"/>
                </a:solidFill>
                <a:latin typeface="+mn-lt"/>
                <a:ea typeface="+mn-ea"/>
                <a:cs typeface="+mn-cs"/>
              </a:rPr>
              <a:t>Firmicutes</a:t>
            </a:r>
            <a:r>
              <a:rPr lang="en-GB" dirty="0" smtClean="0"/>
              <a:t> </a:t>
            </a:r>
            <a:r>
              <a:rPr lang="en-GB" sz="1200" b="0" i="0" u="none" strike="noStrike" kern="1200" dirty="0" err="1" smtClean="0">
                <a:solidFill>
                  <a:schemeClr val="tx1"/>
                </a:solidFill>
                <a:latin typeface="+mn-lt"/>
                <a:ea typeface="+mn-ea"/>
                <a:cs typeface="+mn-cs"/>
              </a:rPr>
              <a:t>Mycoplasma</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genitalium</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G37</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27</a:t>
            </a:r>
            <a:r>
              <a:rPr lang="en-GB" dirty="0" smtClean="0"/>
              <a:t> </a:t>
            </a:r>
            <a:r>
              <a:rPr lang="en-GB" sz="1200" b="0" i="0" u="none" strike="noStrike" kern="1200" dirty="0" smtClean="0">
                <a:solidFill>
                  <a:schemeClr val="tx1"/>
                </a:solidFill>
                <a:latin typeface="+mn-lt"/>
                <a:ea typeface="+mn-ea"/>
                <a:cs typeface="+mn-cs"/>
              </a:rPr>
              <a:t>Low G+C </a:t>
            </a:r>
            <a:r>
              <a:rPr lang="en-GB" sz="1200" b="0" i="0" u="none" strike="noStrike" kern="1200" dirty="0" err="1" smtClean="0">
                <a:solidFill>
                  <a:schemeClr val="tx1"/>
                </a:solidFill>
                <a:latin typeface="+mn-lt"/>
                <a:ea typeface="+mn-ea"/>
                <a:cs typeface="+mn-cs"/>
              </a:rPr>
              <a:t>Firmicutes</a:t>
            </a:r>
            <a:r>
              <a:rPr lang="en-GB" dirty="0" smtClean="0"/>
              <a:t> </a:t>
            </a:r>
            <a:r>
              <a:rPr lang="en-GB" sz="1200" b="0" i="0" u="none" strike="noStrike" kern="1200" dirty="0" smtClean="0">
                <a:solidFill>
                  <a:schemeClr val="tx1"/>
                </a:solidFill>
                <a:latin typeface="+mn-lt"/>
                <a:ea typeface="+mn-ea"/>
                <a:cs typeface="+mn-cs"/>
              </a:rPr>
              <a:t>Bacillus </a:t>
            </a:r>
            <a:r>
              <a:rPr lang="en-GB" sz="1200" b="0" i="0" u="none" strike="noStrike" kern="1200" dirty="0" err="1" smtClean="0">
                <a:solidFill>
                  <a:schemeClr val="tx1"/>
                </a:solidFill>
                <a:latin typeface="+mn-lt"/>
                <a:ea typeface="+mn-ea"/>
                <a:cs typeface="+mn-cs"/>
              </a:rPr>
              <a:t>subtilis</a:t>
            </a:r>
            <a:r>
              <a:rPr lang="el-GR" sz="1200" b="0" i="0" u="none" strike="noStrike" kern="1200" dirty="0" smtClean="0">
                <a:solidFill>
                  <a:schemeClr val="tx1"/>
                </a:solidFill>
                <a:latin typeface="+mn-lt"/>
                <a:ea typeface="+mn-ea"/>
                <a:cs typeface="+mn-cs"/>
              </a:rPr>
              <a:t>Β 168</a:t>
            </a:r>
            <a:r>
              <a:rPr lang="el-GR" dirty="0" smtClean="0"/>
              <a:t> </a:t>
            </a:r>
            <a:endParaRPr lang="en-GB" dirty="0" smtClean="0"/>
          </a:p>
          <a:p>
            <a:pPr>
              <a:buFont typeface="Arial" pitchFamily="34" charset="0"/>
              <a:buChar char="•"/>
            </a:pPr>
            <a:r>
              <a:rPr lang="el-GR" sz="1200" b="0" i="0" u="none" strike="noStrike" kern="1200" dirty="0" smtClean="0">
                <a:solidFill>
                  <a:schemeClr val="tx1"/>
                </a:solidFill>
                <a:latin typeface="+mn-lt"/>
                <a:ea typeface="+mn-ea"/>
                <a:cs typeface="+mn-cs"/>
              </a:rPr>
              <a:t>263</a:t>
            </a:r>
            <a:r>
              <a:rPr lang="el-GR" dirty="0" smtClean="0"/>
              <a:t> </a:t>
            </a:r>
            <a:r>
              <a:rPr lang="en-GB" sz="1200" b="0" i="0" u="none" strike="noStrike" kern="1200" dirty="0" smtClean="0">
                <a:solidFill>
                  <a:schemeClr val="tx1"/>
                </a:solidFill>
                <a:latin typeface="+mn-lt"/>
                <a:ea typeface="+mn-ea"/>
                <a:cs typeface="+mn-cs"/>
              </a:rPr>
              <a:t>Low G+C </a:t>
            </a:r>
            <a:r>
              <a:rPr lang="en-GB" sz="1200" b="0" i="0" u="none" strike="noStrike" kern="1200" dirty="0" err="1" smtClean="0">
                <a:solidFill>
                  <a:schemeClr val="tx1"/>
                </a:solidFill>
                <a:latin typeface="+mn-lt"/>
                <a:ea typeface="+mn-ea"/>
                <a:cs typeface="+mn-cs"/>
              </a:rPr>
              <a:t>Firmicutes</a:t>
            </a:r>
            <a:r>
              <a:rPr lang="en-GB" dirty="0" smtClean="0"/>
              <a:t> </a:t>
            </a:r>
            <a:r>
              <a:rPr lang="en-GB" sz="1200" b="0" i="0" u="none" strike="noStrike" kern="1200" dirty="0" smtClean="0">
                <a:solidFill>
                  <a:schemeClr val="tx1"/>
                </a:solidFill>
                <a:latin typeface="+mn-lt"/>
                <a:ea typeface="+mn-ea"/>
                <a:cs typeface="+mn-cs"/>
              </a:rPr>
              <a:t>Streptococcus </a:t>
            </a:r>
            <a:r>
              <a:rPr lang="en-GB" sz="1200" b="0" i="0" u="none" strike="noStrike" kern="1200" dirty="0" err="1" smtClean="0">
                <a:solidFill>
                  <a:schemeClr val="tx1"/>
                </a:solidFill>
                <a:latin typeface="+mn-lt"/>
                <a:ea typeface="+mn-ea"/>
                <a:cs typeface="+mn-cs"/>
              </a:rPr>
              <a:t>mutans</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UA159</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183</a:t>
            </a:r>
            <a:r>
              <a:rPr lang="en-GB" dirty="0" smtClean="0"/>
              <a:t> </a:t>
            </a:r>
            <a:r>
              <a:rPr lang="en-GB" sz="1200" b="0" i="0" u="none" strike="noStrike" kern="1200" dirty="0" smtClean="0">
                <a:solidFill>
                  <a:schemeClr val="tx1"/>
                </a:solidFill>
                <a:latin typeface="+mn-lt"/>
                <a:ea typeface="+mn-ea"/>
                <a:cs typeface="+mn-cs"/>
              </a:rPr>
              <a:t>Low G+C </a:t>
            </a:r>
            <a:r>
              <a:rPr lang="en-GB" sz="1200" b="0" i="0" u="none" strike="noStrike" kern="1200" dirty="0" err="1" smtClean="0">
                <a:solidFill>
                  <a:schemeClr val="tx1"/>
                </a:solidFill>
                <a:latin typeface="+mn-lt"/>
                <a:ea typeface="+mn-ea"/>
                <a:cs typeface="+mn-cs"/>
              </a:rPr>
              <a:t>Firmicutes</a:t>
            </a:r>
            <a:r>
              <a:rPr lang="en-GB" dirty="0" smtClean="0"/>
              <a:t> </a:t>
            </a:r>
            <a:r>
              <a:rPr lang="en-GB" sz="1200" b="0" i="0" u="none" strike="noStrike" kern="1200" dirty="0" err="1" smtClean="0">
                <a:solidFill>
                  <a:schemeClr val="tx1"/>
                </a:solidFill>
                <a:latin typeface="+mn-lt"/>
                <a:ea typeface="+mn-ea"/>
                <a:cs typeface="+mn-cs"/>
              </a:rPr>
              <a:t>Mycoplasma</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pulmonis</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UAB_CTIP</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296</a:t>
            </a:r>
            <a:r>
              <a:rPr lang="en-GB" dirty="0" smtClean="0"/>
              <a:t> </a:t>
            </a:r>
            <a:r>
              <a:rPr lang="en-GB" sz="1200" b="0" i="0" u="none" strike="noStrike" kern="1200" dirty="0" smtClean="0">
                <a:solidFill>
                  <a:schemeClr val="tx1"/>
                </a:solidFill>
                <a:latin typeface="+mn-lt"/>
                <a:ea typeface="+mn-ea"/>
                <a:cs typeface="+mn-cs"/>
              </a:rPr>
              <a:t>Low G+C </a:t>
            </a:r>
            <a:r>
              <a:rPr lang="en-GB" sz="1200" b="0" i="0" u="none" strike="noStrike" kern="1200" dirty="0" err="1" smtClean="0">
                <a:solidFill>
                  <a:schemeClr val="tx1"/>
                </a:solidFill>
                <a:latin typeface="+mn-lt"/>
                <a:ea typeface="+mn-ea"/>
                <a:cs typeface="+mn-cs"/>
              </a:rPr>
              <a:t>Firmicutes</a:t>
            </a:r>
            <a:r>
              <a:rPr lang="en-GB" dirty="0" smtClean="0"/>
              <a:t> </a:t>
            </a:r>
            <a:r>
              <a:rPr lang="en-GB" sz="1200" b="0" i="0" u="none" strike="noStrike" kern="1200" dirty="0" smtClean="0">
                <a:solidFill>
                  <a:schemeClr val="tx1"/>
                </a:solidFill>
                <a:latin typeface="+mn-lt"/>
                <a:ea typeface="+mn-ea"/>
                <a:cs typeface="+mn-cs"/>
              </a:rPr>
              <a:t>Bacillus cereus</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ATCC 14579</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173</a:t>
            </a:r>
            <a:r>
              <a:rPr lang="en-GB" dirty="0" smtClean="0"/>
              <a:t> </a:t>
            </a:r>
            <a:r>
              <a:rPr lang="en-GB" sz="1200" b="0" i="0" u="none" strike="noStrike" kern="1200" dirty="0" err="1" smtClean="0">
                <a:solidFill>
                  <a:schemeClr val="tx1"/>
                </a:solidFill>
                <a:latin typeface="+mn-lt"/>
                <a:ea typeface="+mn-ea"/>
                <a:cs typeface="+mn-cs"/>
              </a:rPr>
              <a:t>Proteobacteria</a:t>
            </a:r>
            <a:r>
              <a:rPr lang="en-GB" sz="1200" b="0" i="0" u="none" strike="noStrike" kern="1200" dirty="0" smtClean="0">
                <a:solidFill>
                  <a:schemeClr val="tx1"/>
                </a:solidFill>
                <a:latin typeface="+mn-lt"/>
                <a:ea typeface="+mn-ea"/>
                <a:cs typeface="+mn-cs"/>
              </a:rPr>
              <a:t>(</a:t>
            </a:r>
            <a:r>
              <a:rPr lang="el-GR" sz="1200" b="0" i="0" u="none" strike="noStrike" kern="1200" dirty="0" smtClean="0">
                <a:solidFill>
                  <a:schemeClr val="tx1"/>
                </a:solidFill>
                <a:latin typeface="+mn-lt"/>
                <a:ea typeface="+mn-ea"/>
                <a:cs typeface="+mn-cs"/>
              </a:rPr>
              <a:t>α)</a:t>
            </a:r>
            <a:r>
              <a:rPr lang="el-GR" dirty="0" smtClean="0"/>
              <a:t> </a:t>
            </a:r>
            <a:r>
              <a:rPr lang="en-GB" sz="1200" b="0" i="0" u="none" strike="noStrike" kern="1200" dirty="0" err="1" smtClean="0">
                <a:solidFill>
                  <a:schemeClr val="tx1"/>
                </a:solidFill>
                <a:latin typeface="+mn-lt"/>
                <a:ea typeface="+mn-ea"/>
                <a:cs typeface="+mn-cs"/>
              </a:rPr>
              <a:t>Mesorhizobium</a:t>
            </a:r>
            <a:r>
              <a:rPr lang="en-GB" sz="1200" b="0" i="0" u="none" strike="noStrike" kern="1200" dirty="0" smtClean="0">
                <a:solidFill>
                  <a:schemeClr val="tx1"/>
                </a:solidFill>
                <a:latin typeface="+mn-lt"/>
                <a:ea typeface="+mn-ea"/>
                <a:cs typeface="+mn-cs"/>
              </a:rPr>
              <a:t> loti</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MAFF303099</a:t>
            </a:r>
          </a:p>
          <a:p>
            <a:pPr>
              <a:buFont typeface="Arial" pitchFamily="34" charset="0"/>
              <a:buChar char="•"/>
            </a:pPr>
            <a:r>
              <a:rPr lang="en-GB" dirty="0" smtClean="0"/>
              <a:t> </a:t>
            </a:r>
            <a:r>
              <a:rPr lang="en-GB" sz="1200" b="0" i="0" u="none" strike="noStrike" kern="1200" dirty="0" smtClean="0">
                <a:solidFill>
                  <a:schemeClr val="tx1"/>
                </a:solidFill>
                <a:latin typeface="+mn-lt"/>
                <a:ea typeface="+mn-ea"/>
                <a:cs typeface="+mn-cs"/>
              </a:rPr>
              <a:t>272</a:t>
            </a:r>
            <a:r>
              <a:rPr lang="en-GB" dirty="0" smtClean="0"/>
              <a:t> </a:t>
            </a:r>
            <a:r>
              <a:rPr lang="en-GB" sz="1200" b="0" i="0" u="none" strike="noStrike" kern="1200" dirty="0" err="1" smtClean="0">
                <a:solidFill>
                  <a:schemeClr val="tx1"/>
                </a:solidFill>
                <a:latin typeface="+mn-lt"/>
                <a:ea typeface="+mn-ea"/>
                <a:cs typeface="+mn-cs"/>
              </a:rPr>
              <a:t>Proteobacteria</a:t>
            </a:r>
            <a:r>
              <a:rPr lang="en-GB" sz="1200" b="0" i="0" u="none" strike="noStrike" kern="1200" dirty="0" smtClean="0">
                <a:solidFill>
                  <a:schemeClr val="tx1"/>
                </a:solidFill>
                <a:latin typeface="+mn-lt"/>
                <a:ea typeface="+mn-ea"/>
                <a:cs typeface="+mn-cs"/>
              </a:rPr>
              <a:t>(</a:t>
            </a:r>
            <a:r>
              <a:rPr lang="el-GR" sz="1200" b="0" i="0" u="none" strike="noStrike" kern="1200" dirty="0" smtClean="0">
                <a:solidFill>
                  <a:schemeClr val="tx1"/>
                </a:solidFill>
                <a:latin typeface="+mn-lt"/>
                <a:ea typeface="+mn-ea"/>
                <a:cs typeface="+mn-cs"/>
              </a:rPr>
              <a:t>α)</a:t>
            </a:r>
            <a:r>
              <a:rPr lang="el-GR" dirty="0" smtClean="0"/>
              <a:t> </a:t>
            </a:r>
            <a:r>
              <a:rPr lang="en-GB" sz="1200" b="0" i="0" u="none" strike="noStrike" kern="1200" dirty="0" err="1" smtClean="0">
                <a:solidFill>
                  <a:schemeClr val="tx1"/>
                </a:solidFill>
                <a:latin typeface="+mn-lt"/>
                <a:ea typeface="+mn-ea"/>
                <a:cs typeface="+mn-cs"/>
              </a:rPr>
              <a:t>Bradyrhizobium</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japonicum</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USDA110</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321</a:t>
            </a:r>
            <a:r>
              <a:rPr lang="en-GB" dirty="0" smtClean="0"/>
              <a:t> </a:t>
            </a:r>
            <a:r>
              <a:rPr lang="en-GB" sz="1200" b="0" i="0" u="none" strike="noStrike" kern="1200" dirty="0" err="1" smtClean="0">
                <a:solidFill>
                  <a:schemeClr val="tx1"/>
                </a:solidFill>
                <a:latin typeface="+mn-lt"/>
                <a:ea typeface="+mn-ea"/>
                <a:cs typeface="+mn-cs"/>
              </a:rPr>
              <a:t>Proteobacteria</a:t>
            </a:r>
            <a:r>
              <a:rPr lang="en-GB" sz="1200" b="0" i="0" u="none" strike="noStrike" kern="1200" dirty="0" smtClean="0">
                <a:solidFill>
                  <a:schemeClr val="tx1"/>
                </a:solidFill>
                <a:latin typeface="+mn-lt"/>
                <a:ea typeface="+mn-ea"/>
                <a:cs typeface="+mn-cs"/>
              </a:rPr>
              <a:t>(</a:t>
            </a:r>
            <a:r>
              <a:rPr lang="el-GR" sz="1200" b="0" i="0" u="none" strike="noStrike" kern="1200" dirty="0" smtClean="0">
                <a:solidFill>
                  <a:schemeClr val="tx1"/>
                </a:solidFill>
                <a:latin typeface="+mn-lt"/>
                <a:ea typeface="+mn-ea"/>
                <a:cs typeface="+mn-cs"/>
              </a:rPr>
              <a:t>β)</a:t>
            </a:r>
            <a:r>
              <a:rPr lang="el-GR" dirty="0" smtClean="0"/>
              <a:t> </a:t>
            </a:r>
            <a:r>
              <a:rPr lang="en-GB" sz="1200" b="0" i="0" u="none" strike="noStrike" kern="1200" dirty="0" err="1" smtClean="0">
                <a:solidFill>
                  <a:schemeClr val="tx1"/>
                </a:solidFill>
                <a:latin typeface="+mn-lt"/>
                <a:ea typeface="+mn-ea"/>
                <a:cs typeface="+mn-cs"/>
              </a:rPr>
              <a:t>Chromobacterium</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violaceum</a:t>
            </a:r>
            <a:r>
              <a:rPr lang="el-GR" sz="1200" b="0" i="0" u="none" strike="noStrike" kern="1200" dirty="0" smtClean="0">
                <a:solidFill>
                  <a:schemeClr val="tx1"/>
                </a:solidFill>
                <a:latin typeface="+mn-lt"/>
                <a:ea typeface="+mn-ea"/>
                <a:cs typeface="+mn-cs"/>
              </a:rPr>
              <a:t>Β 12472</a:t>
            </a:r>
            <a:r>
              <a:rPr lang="el-GR" dirty="0" smtClean="0"/>
              <a:t> </a:t>
            </a:r>
            <a:endParaRPr lang="en-GB" dirty="0" smtClean="0"/>
          </a:p>
          <a:p>
            <a:pPr>
              <a:buFont typeface="Arial" pitchFamily="34" charset="0"/>
              <a:buChar char="•"/>
            </a:pPr>
            <a:r>
              <a:rPr lang="el-GR" sz="1200" b="0" i="0" u="none" strike="noStrike" kern="1200" dirty="0" smtClean="0">
                <a:solidFill>
                  <a:schemeClr val="tx1"/>
                </a:solidFill>
                <a:latin typeface="+mn-lt"/>
                <a:ea typeface="+mn-ea"/>
                <a:cs typeface="+mn-cs"/>
              </a:rPr>
              <a:t>218</a:t>
            </a:r>
            <a:r>
              <a:rPr lang="el-GR" dirty="0" smtClean="0"/>
              <a:t> </a:t>
            </a:r>
            <a:r>
              <a:rPr lang="en-GB" sz="1200" b="0" i="0" u="none" strike="noStrike" kern="1200" dirty="0" err="1" smtClean="0">
                <a:solidFill>
                  <a:schemeClr val="tx1"/>
                </a:solidFill>
                <a:latin typeface="+mn-lt"/>
                <a:ea typeface="+mn-ea"/>
                <a:cs typeface="+mn-cs"/>
              </a:rPr>
              <a:t>Proteobacteria</a:t>
            </a:r>
            <a:r>
              <a:rPr lang="en-GB" sz="1200" b="0" i="0" u="none" strike="noStrike" kern="1200" dirty="0" smtClean="0">
                <a:solidFill>
                  <a:schemeClr val="tx1"/>
                </a:solidFill>
                <a:latin typeface="+mn-lt"/>
                <a:ea typeface="+mn-ea"/>
                <a:cs typeface="+mn-cs"/>
              </a:rPr>
              <a:t>(</a:t>
            </a:r>
            <a:r>
              <a:rPr lang="el-GR" sz="1200" b="0" i="0" u="none" strike="noStrike" kern="1200" dirty="0" smtClean="0">
                <a:solidFill>
                  <a:schemeClr val="tx1"/>
                </a:solidFill>
                <a:latin typeface="+mn-lt"/>
                <a:ea typeface="+mn-ea"/>
                <a:cs typeface="+mn-cs"/>
              </a:rPr>
              <a:t>β)</a:t>
            </a:r>
            <a:r>
              <a:rPr lang="el-GR" dirty="0" smtClean="0"/>
              <a:t> </a:t>
            </a:r>
            <a:r>
              <a:rPr lang="en-GB" sz="1200" b="0" i="0" u="none" strike="noStrike" kern="1200" dirty="0" err="1" smtClean="0">
                <a:solidFill>
                  <a:schemeClr val="tx1"/>
                </a:solidFill>
                <a:latin typeface="+mn-lt"/>
                <a:ea typeface="+mn-ea"/>
                <a:cs typeface="+mn-cs"/>
              </a:rPr>
              <a:t>Ralstonia</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solanacearum</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GMI1000</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163</a:t>
            </a:r>
            <a:r>
              <a:rPr lang="en-GB" dirty="0" smtClean="0"/>
              <a:t> </a:t>
            </a:r>
            <a:r>
              <a:rPr lang="en-GB" sz="1200" b="0" i="0" u="none" strike="noStrike" kern="1200" dirty="0" err="1" smtClean="0">
                <a:solidFill>
                  <a:schemeClr val="tx1"/>
                </a:solidFill>
                <a:latin typeface="+mn-lt"/>
                <a:ea typeface="+mn-ea"/>
                <a:cs typeface="+mn-cs"/>
              </a:rPr>
              <a:t>Proteobacteria</a:t>
            </a:r>
            <a:r>
              <a:rPr lang="en-GB" sz="1200" b="0" i="0" u="none" strike="noStrike" kern="1200" dirty="0" smtClean="0">
                <a:solidFill>
                  <a:schemeClr val="tx1"/>
                </a:solidFill>
                <a:latin typeface="+mn-lt"/>
                <a:ea typeface="+mn-ea"/>
                <a:cs typeface="+mn-cs"/>
              </a:rPr>
              <a:t>(</a:t>
            </a:r>
            <a:r>
              <a:rPr lang="el-GR" sz="1200" b="0" i="0" u="none" strike="noStrike" kern="1200" dirty="0" smtClean="0">
                <a:solidFill>
                  <a:schemeClr val="tx1"/>
                </a:solidFill>
                <a:latin typeface="+mn-lt"/>
                <a:ea typeface="+mn-ea"/>
                <a:cs typeface="+mn-cs"/>
              </a:rPr>
              <a:t>γ)</a:t>
            </a:r>
            <a:r>
              <a:rPr lang="el-GR" dirty="0" smtClean="0"/>
              <a:t> </a:t>
            </a:r>
            <a:r>
              <a:rPr lang="en-GB" sz="1200" b="0" i="0" u="none" strike="noStrike" kern="1200" dirty="0" smtClean="0">
                <a:solidFill>
                  <a:schemeClr val="tx1"/>
                </a:solidFill>
                <a:latin typeface="+mn-lt"/>
                <a:ea typeface="+mn-ea"/>
                <a:cs typeface="+mn-cs"/>
              </a:rPr>
              <a:t>Pseudomonas </a:t>
            </a:r>
            <a:r>
              <a:rPr lang="en-GB" sz="1200" b="0" i="0" u="none" strike="noStrike" kern="1200" dirty="0" err="1" smtClean="0">
                <a:solidFill>
                  <a:schemeClr val="tx1"/>
                </a:solidFill>
                <a:latin typeface="+mn-lt"/>
                <a:ea typeface="+mn-ea"/>
                <a:cs typeface="+mn-cs"/>
              </a:rPr>
              <a:t>aeruginosa</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PA01</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312</a:t>
            </a:r>
            <a:r>
              <a:rPr lang="en-GB" dirty="0" smtClean="0"/>
              <a:t> </a:t>
            </a:r>
            <a:r>
              <a:rPr lang="en-GB" sz="1200" b="0" i="0" u="none" strike="noStrike" kern="1200" dirty="0" err="1" smtClean="0">
                <a:solidFill>
                  <a:schemeClr val="tx1"/>
                </a:solidFill>
                <a:latin typeface="+mn-lt"/>
                <a:ea typeface="+mn-ea"/>
                <a:cs typeface="+mn-cs"/>
              </a:rPr>
              <a:t>Proteobacteria</a:t>
            </a:r>
            <a:r>
              <a:rPr lang="en-GB" sz="1200" b="0" i="0" u="none" strike="noStrike" kern="1200" dirty="0" smtClean="0">
                <a:solidFill>
                  <a:schemeClr val="tx1"/>
                </a:solidFill>
                <a:latin typeface="+mn-lt"/>
                <a:ea typeface="+mn-ea"/>
                <a:cs typeface="+mn-cs"/>
              </a:rPr>
              <a:t>(</a:t>
            </a:r>
            <a:r>
              <a:rPr lang="el-GR" sz="1200" b="0" i="0" u="none" strike="noStrike" kern="1200" dirty="0" smtClean="0">
                <a:solidFill>
                  <a:schemeClr val="tx1"/>
                </a:solidFill>
                <a:latin typeface="+mn-lt"/>
                <a:ea typeface="+mn-ea"/>
                <a:cs typeface="+mn-cs"/>
              </a:rPr>
              <a:t>γ)</a:t>
            </a:r>
            <a:r>
              <a:rPr lang="el-GR" dirty="0" smtClean="0"/>
              <a:t> </a:t>
            </a:r>
            <a:r>
              <a:rPr lang="en-GB" sz="1200" b="0" i="0" u="none" strike="noStrike" kern="1200" dirty="0" err="1" smtClean="0">
                <a:solidFill>
                  <a:schemeClr val="tx1"/>
                </a:solidFill>
                <a:latin typeface="+mn-lt"/>
                <a:ea typeface="+mn-ea"/>
                <a:cs typeface="+mn-cs"/>
              </a:rPr>
              <a:t>Blochmannia</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floridanus</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Str.</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266</a:t>
            </a:r>
            <a:r>
              <a:rPr lang="en-GB" dirty="0" smtClean="0"/>
              <a:t> </a:t>
            </a:r>
            <a:r>
              <a:rPr lang="en-GB" sz="1200" b="0" i="0" u="none" strike="noStrike" kern="1200" dirty="0" err="1" smtClean="0">
                <a:solidFill>
                  <a:schemeClr val="tx1"/>
                </a:solidFill>
                <a:latin typeface="+mn-lt"/>
                <a:ea typeface="+mn-ea"/>
                <a:cs typeface="+mn-cs"/>
              </a:rPr>
              <a:t>Proteobacteria</a:t>
            </a:r>
            <a:r>
              <a:rPr lang="en-GB" sz="1200" b="0" i="0" u="none" strike="noStrike" kern="1200" dirty="0" smtClean="0">
                <a:solidFill>
                  <a:schemeClr val="tx1"/>
                </a:solidFill>
                <a:latin typeface="+mn-lt"/>
                <a:ea typeface="+mn-ea"/>
                <a:cs typeface="+mn-cs"/>
              </a:rPr>
              <a:t>(</a:t>
            </a:r>
            <a:r>
              <a:rPr lang="el-GR" sz="1200" b="0" i="0" u="none" strike="noStrike" kern="1200" dirty="0" smtClean="0">
                <a:solidFill>
                  <a:schemeClr val="tx1"/>
                </a:solidFill>
                <a:latin typeface="+mn-lt"/>
                <a:ea typeface="+mn-ea"/>
                <a:cs typeface="+mn-cs"/>
              </a:rPr>
              <a:t>γ)</a:t>
            </a:r>
            <a:r>
              <a:rPr lang="el-GR" dirty="0" smtClean="0"/>
              <a:t> </a:t>
            </a:r>
            <a:r>
              <a:rPr lang="en-GB" sz="1200" b="0" i="0" u="none" strike="noStrike" kern="1200" dirty="0" smtClean="0">
                <a:solidFill>
                  <a:schemeClr val="tx1"/>
                </a:solidFill>
                <a:latin typeface="+mn-lt"/>
                <a:ea typeface="+mn-ea"/>
                <a:cs typeface="+mn-cs"/>
              </a:rPr>
              <a:t>Pseudomonas </a:t>
            </a:r>
            <a:r>
              <a:rPr lang="en-GB" sz="1200" b="0" i="0" u="none" strike="noStrike" kern="1200" dirty="0" err="1" smtClean="0">
                <a:solidFill>
                  <a:schemeClr val="tx1"/>
                </a:solidFill>
                <a:latin typeface="+mn-lt"/>
                <a:ea typeface="+mn-ea"/>
                <a:cs typeface="+mn-cs"/>
              </a:rPr>
              <a:t>putida</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KT2440</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258</a:t>
            </a:r>
            <a:r>
              <a:rPr lang="en-GB" dirty="0" smtClean="0"/>
              <a:t> </a:t>
            </a:r>
            <a:r>
              <a:rPr lang="en-GB" sz="1200" b="0" i="0" u="none" strike="noStrike" kern="1200" dirty="0" err="1" smtClean="0">
                <a:solidFill>
                  <a:schemeClr val="tx1"/>
                </a:solidFill>
                <a:latin typeface="+mn-lt"/>
                <a:ea typeface="+mn-ea"/>
                <a:cs typeface="+mn-cs"/>
              </a:rPr>
              <a:t>Spirochaetales</a:t>
            </a:r>
            <a:r>
              <a:rPr lang="en-GB" dirty="0" smtClean="0"/>
              <a:t> </a:t>
            </a:r>
            <a:r>
              <a:rPr lang="en-GB" sz="1200" b="0" i="0" u="none" strike="noStrike" kern="1200" dirty="0" err="1" smtClean="0">
                <a:solidFill>
                  <a:schemeClr val="tx1"/>
                </a:solidFill>
                <a:latin typeface="+mn-lt"/>
                <a:ea typeface="+mn-ea"/>
                <a:cs typeface="+mn-cs"/>
              </a:rPr>
              <a:t>Leptospira</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interrogans</a:t>
            </a:r>
            <a:r>
              <a:rPr lang="el-GR" sz="1200" b="0" i="0" u="none" strike="noStrike" kern="1200" dirty="0" smtClean="0">
                <a:solidFill>
                  <a:schemeClr val="tx1"/>
                </a:solidFill>
                <a:latin typeface="+mn-lt"/>
                <a:ea typeface="+mn-ea"/>
                <a:cs typeface="+mn-cs"/>
              </a:rPr>
              <a:t>Β </a:t>
            </a:r>
            <a:r>
              <a:rPr lang="en-GB" sz="1200" b="0" i="0" u="none" strike="noStrike" kern="1200" dirty="0" err="1" smtClean="0">
                <a:solidFill>
                  <a:schemeClr val="tx1"/>
                </a:solidFill>
                <a:latin typeface="+mn-lt"/>
                <a:ea typeface="+mn-ea"/>
                <a:cs typeface="+mn-cs"/>
              </a:rPr>
              <a:t>lai</a:t>
            </a:r>
            <a:r>
              <a:rPr lang="en-GB" sz="1200" b="0" i="0" u="none" strike="noStrike" kern="1200" dirty="0" smtClean="0">
                <a:solidFill>
                  <a:schemeClr val="tx1"/>
                </a:solidFill>
                <a:latin typeface="+mn-lt"/>
                <a:ea typeface="+mn-ea"/>
                <a:cs typeface="+mn-cs"/>
              </a:rPr>
              <a:t> 56601</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141</a:t>
            </a:r>
            <a:r>
              <a:rPr lang="en-GB" dirty="0" smtClean="0"/>
              <a:t> </a:t>
            </a:r>
            <a:r>
              <a:rPr lang="en-GB" sz="1200" b="0" i="0" u="none" strike="noStrike" kern="1200" dirty="0" err="1" smtClean="0">
                <a:solidFill>
                  <a:schemeClr val="tx1"/>
                </a:solidFill>
                <a:latin typeface="+mn-lt"/>
                <a:ea typeface="+mn-ea"/>
                <a:cs typeface="+mn-cs"/>
              </a:rPr>
              <a:t>Thermotogales</a:t>
            </a:r>
            <a:r>
              <a:rPr lang="en-GB" dirty="0" smtClean="0"/>
              <a:t> </a:t>
            </a:r>
            <a:r>
              <a:rPr lang="en-GB" sz="1200" b="0" i="0" u="none" strike="noStrike" kern="1200" dirty="0" err="1" smtClean="0">
                <a:solidFill>
                  <a:schemeClr val="tx1"/>
                </a:solidFill>
                <a:latin typeface="+mn-lt"/>
                <a:ea typeface="+mn-ea"/>
                <a:cs typeface="+mn-cs"/>
              </a:rPr>
              <a:t>Thermotoga</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maritima</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MSB8</a:t>
            </a:r>
            <a:r>
              <a:rPr lang="en-GB" dirty="0" smtClean="0"/>
              <a:t> </a:t>
            </a:r>
          </a:p>
          <a:p>
            <a:pPr>
              <a:buFont typeface="Arial" pitchFamily="34" charset="0"/>
              <a:buChar char="•"/>
            </a:pPr>
            <a:r>
              <a:rPr lang="en-GB" sz="1200" b="0" i="0" u="none" strike="noStrike" kern="1200" dirty="0" smtClean="0">
                <a:solidFill>
                  <a:schemeClr val="tx1"/>
                </a:solidFill>
                <a:latin typeface="+mn-lt"/>
                <a:ea typeface="+mn-ea"/>
                <a:cs typeface="+mn-cs"/>
              </a:rPr>
              <a:t>144</a:t>
            </a:r>
            <a:r>
              <a:rPr lang="en-GB" dirty="0" smtClean="0"/>
              <a:t> </a:t>
            </a:r>
            <a:r>
              <a:rPr lang="en-GB" sz="1200" b="0" i="0" u="none" strike="noStrike" kern="1200" dirty="0" err="1" smtClean="0">
                <a:solidFill>
                  <a:schemeClr val="tx1"/>
                </a:solidFill>
                <a:latin typeface="+mn-lt"/>
                <a:ea typeface="+mn-ea"/>
                <a:cs typeface="+mn-cs"/>
              </a:rPr>
              <a:t>Thermus</a:t>
            </a:r>
            <a:r>
              <a:rPr lang="en-GB" sz="1200" b="0" i="0" u="none" strike="noStrike" kern="1200" dirty="0" smtClean="0">
                <a:solidFill>
                  <a:schemeClr val="tx1"/>
                </a:solidFill>
                <a:latin typeface="+mn-lt"/>
                <a:ea typeface="+mn-ea"/>
                <a:cs typeface="+mn-cs"/>
              </a:rPr>
              <a:t>/</a:t>
            </a:r>
            <a:r>
              <a:rPr lang="en-GB" sz="1200" b="0" i="0" u="none" strike="noStrike" kern="1200" dirty="0" err="1" smtClean="0">
                <a:solidFill>
                  <a:schemeClr val="tx1"/>
                </a:solidFill>
                <a:latin typeface="+mn-lt"/>
                <a:ea typeface="+mn-ea"/>
                <a:cs typeface="+mn-cs"/>
              </a:rPr>
              <a:t>Deinococcus</a:t>
            </a:r>
            <a:r>
              <a:rPr lang="en-GB" sz="1200" b="0" i="0" u="none" strike="noStrike" kern="1200" dirty="0" smtClean="0">
                <a:solidFill>
                  <a:schemeClr val="tx1"/>
                </a:solidFill>
                <a:latin typeface="+mn-lt"/>
                <a:ea typeface="+mn-ea"/>
                <a:cs typeface="+mn-cs"/>
              </a:rPr>
              <a:t> group</a:t>
            </a:r>
            <a:r>
              <a:rPr lang="en-GB" dirty="0" smtClean="0"/>
              <a:t> </a:t>
            </a:r>
            <a:r>
              <a:rPr lang="en-GB" sz="1200" b="0" i="0" u="none" strike="noStrike" kern="1200" dirty="0" err="1" smtClean="0">
                <a:solidFill>
                  <a:schemeClr val="tx1"/>
                </a:solidFill>
                <a:latin typeface="+mn-lt"/>
                <a:ea typeface="+mn-ea"/>
                <a:cs typeface="+mn-cs"/>
              </a:rPr>
              <a:t>Deinococcus</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radiodurans</a:t>
            </a:r>
            <a:r>
              <a:rPr lang="el-GR" sz="1200" b="0" i="0" u="none" strike="noStrike" kern="1200" dirty="0" smtClean="0">
                <a:solidFill>
                  <a:schemeClr val="tx1"/>
                </a:solidFill>
                <a:latin typeface="+mn-lt"/>
                <a:ea typeface="+mn-ea"/>
                <a:cs typeface="+mn-cs"/>
              </a:rPr>
              <a:t>Β </a:t>
            </a:r>
            <a:r>
              <a:rPr lang="en-GB" sz="1200" b="0" i="0" u="none" strike="noStrike" kern="1200" dirty="0" smtClean="0">
                <a:solidFill>
                  <a:schemeClr val="tx1"/>
                </a:solidFill>
                <a:latin typeface="+mn-lt"/>
                <a:ea typeface="+mn-ea"/>
                <a:cs typeface="+mn-cs"/>
              </a:rPr>
              <a:t>R1</a:t>
            </a:r>
            <a:r>
              <a:rPr lang="en-GB" dirty="0" smtClean="0"/>
              <a:t> </a:t>
            </a:r>
            <a:endParaRPr lang="en-GB" baseline="0" dirty="0" smtClean="0"/>
          </a:p>
        </p:txBody>
      </p:sp>
      <p:sp>
        <p:nvSpPr>
          <p:cNvPr id="4" name="Slide Number Placeholder 3"/>
          <p:cNvSpPr>
            <a:spLocks noGrp="1"/>
          </p:cNvSpPr>
          <p:nvPr>
            <p:ph type="sldNum" sz="quarter" idx="10"/>
          </p:nvPr>
        </p:nvSpPr>
        <p:spPr/>
        <p:txBody>
          <a:bodyPr/>
          <a:lstStyle/>
          <a:p>
            <a:fld id="{10D0DFB6-A7E0-4894-B741-927F65065588}"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B2294F-F3B3-4BB6-8901-DC56D48DAC14}" type="datetimeFigureOut">
              <a:rPr lang="en-GB" smtClean="0"/>
              <a:pPr/>
              <a:t>05/09/2012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94A759-C332-4FF4-8724-BEB13A50C97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2294F-F3B3-4BB6-8901-DC56D48DAC14}" type="datetimeFigureOut">
              <a:rPr lang="en-GB" smtClean="0"/>
              <a:pPr/>
              <a:t>05/09/2012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4A759-C332-4FF4-8724-BEB13A50C97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Synthesising Biological Networks through Linear Programming</a:t>
            </a:r>
            <a:endParaRPr lang="en-GB" dirty="0"/>
          </a:p>
        </p:txBody>
      </p:sp>
      <p:sp>
        <p:nvSpPr>
          <p:cNvPr id="3" name="Subtitle 2"/>
          <p:cNvSpPr>
            <a:spLocks noGrp="1"/>
          </p:cNvSpPr>
          <p:nvPr>
            <p:ph type="subTitle" idx="1"/>
          </p:nvPr>
        </p:nvSpPr>
        <p:spPr/>
        <p:txBody>
          <a:bodyPr/>
          <a:lstStyle/>
          <a:p>
            <a:r>
              <a:rPr lang="en-GB" dirty="0" smtClean="0"/>
              <a:t>Anna </a:t>
            </a:r>
            <a:r>
              <a:rPr lang="en-GB" dirty="0" err="1" smtClean="0"/>
              <a:t>Kountouri</a:t>
            </a:r>
            <a:endParaRPr lang="en-GB" dirty="0" smtClean="0"/>
          </a:p>
          <a:p>
            <a:r>
              <a:rPr lang="en-GB" dirty="0" smtClean="0"/>
              <a:t>Dr. Sophia </a:t>
            </a:r>
            <a:r>
              <a:rPr lang="en-GB" dirty="0" err="1" smtClean="0"/>
              <a:t>Tsoka</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nna\Desktop\crena.PNG"/>
          <p:cNvPicPr>
            <a:picLocks noGrp="1" noChangeAspect="1" noChangeArrowheads="1"/>
          </p:cNvPicPr>
          <p:nvPr>
            <p:ph idx="1"/>
          </p:nvPr>
        </p:nvPicPr>
        <p:blipFill>
          <a:blip r:embed="rId3" cstate="print"/>
          <a:srcRect/>
          <a:stretch>
            <a:fillRect/>
          </a:stretch>
        </p:blipFill>
        <p:spPr bwMode="auto">
          <a:xfrm>
            <a:off x="-265287" y="692696"/>
            <a:ext cx="9674574" cy="6340972"/>
          </a:xfrm>
          <a:prstGeom prst="rect">
            <a:avLst/>
          </a:prstGeom>
          <a:noFill/>
        </p:spPr>
      </p:pic>
      <p:sp>
        <p:nvSpPr>
          <p:cNvPr id="2" name="Title 1"/>
          <p:cNvSpPr>
            <a:spLocks noGrp="1"/>
          </p:cNvSpPr>
          <p:nvPr>
            <p:ph type="title"/>
          </p:nvPr>
        </p:nvSpPr>
        <p:spPr/>
        <p:txBody>
          <a:bodyPr/>
          <a:lstStyle/>
          <a:p>
            <a:r>
              <a:rPr lang="en-GB" dirty="0" smtClean="0"/>
              <a:t>Results - IANs</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nna\Desktop\report\report_presentation\clusters.PNG"/>
          <p:cNvPicPr>
            <a:picLocks noChangeAspect="1" noChangeArrowheads="1"/>
          </p:cNvPicPr>
          <p:nvPr/>
        </p:nvPicPr>
        <p:blipFill>
          <a:blip r:embed="rId3" cstate="print"/>
          <a:srcRect l="2751" r="4747" b="1124"/>
          <a:stretch>
            <a:fillRect/>
          </a:stretch>
        </p:blipFill>
        <p:spPr bwMode="auto">
          <a:xfrm>
            <a:off x="971600" y="2276872"/>
            <a:ext cx="7734208" cy="4104456"/>
          </a:xfrm>
          <a:prstGeom prst="rect">
            <a:avLst/>
          </a:prstGeom>
          <a:noFill/>
        </p:spPr>
      </p:pic>
      <p:sp>
        <p:nvSpPr>
          <p:cNvPr id="2" name="Title 1"/>
          <p:cNvSpPr>
            <a:spLocks noGrp="1"/>
          </p:cNvSpPr>
          <p:nvPr>
            <p:ph type="title"/>
          </p:nvPr>
        </p:nvSpPr>
        <p:spPr/>
        <p:txBody>
          <a:bodyPr/>
          <a:lstStyle/>
          <a:p>
            <a:r>
              <a:rPr lang="en-GB" dirty="0" smtClean="0"/>
              <a:t>Results - Communities</a:t>
            </a:r>
            <a:endParaRPr lang="en-GB" dirty="0"/>
          </a:p>
        </p:txBody>
      </p:sp>
      <p:pic>
        <p:nvPicPr>
          <p:cNvPr id="1026" name="Picture 2" descr="C:\Users\Anna\Desktop\colourLabel.PNG"/>
          <p:cNvPicPr>
            <a:picLocks noChangeAspect="1" noChangeArrowheads="1"/>
          </p:cNvPicPr>
          <p:nvPr/>
        </p:nvPicPr>
        <p:blipFill>
          <a:blip r:embed="rId4" cstate="print"/>
          <a:srcRect/>
          <a:stretch>
            <a:fillRect/>
          </a:stretch>
        </p:blipFill>
        <p:spPr bwMode="auto">
          <a:xfrm>
            <a:off x="0" y="548680"/>
            <a:ext cx="2025338" cy="242719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Top 10 multi-clustered</a:t>
            </a:r>
            <a:endParaRPr lang="en-GB" dirty="0"/>
          </a:p>
        </p:txBody>
      </p:sp>
      <p:graphicFrame>
        <p:nvGraphicFramePr>
          <p:cNvPr id="6" name="Content Placeholder 5"/>
          <p:cNvGraphicFramePr>
            <a:graphicFrameLocks noGrp="1"/>
          </p:cNvGraphicFramePr>
          <p:nvPr>
            <p:ph idx="1"/>
          </p:nvPr>
        </p:nvGraphicFramePr>
        <p:xfrm>
          <a:off x="395536" y="1412776"/>
          <a:ext cx="8496944" cy="4205605"/>
        </p:xfrm>
        <a:graphic>
          <a:graphicData uri="http://schemas.openxmlformats.org/drawingml/2006/table">
            <a:tbl>
              <a:tblPr firstRow="1" bandRow="1">
                <a:tableStyleId>{5C22544A-7EE6-4342-B048-85BDC9FD1C3A}</a:tableStyleId>
              </a:tblPr>
              <a:tblGrid>
                <a:gridCol w="370384"/>
                <a:gridCol w="3230016"/>
                <a:gridCol w="2571800"/>
                <a:gridCol w="2324744"/>
              </a:tblGrid>
              <a:tr h="370840">
                <a:tc>
                  <a:txBody>
                    <a:bodyPr/>
                    <a:lstStyle/>
                    <a:p>
                      <a:pPr algn="ctr"/>
                      <a:endParaRPr lang="en-GB" dirty="0"/>
                    </a:p>
                  </a:txBody>
                  <a:tcPr/>
                </a:tc>
                <a:tc>
                  <a:txBody>
                    <a:bodyPr/>
                    <a:lstStyle/>
                    <a:p>
                      <a:pPr algn="ctr"/>
                      <a:r>
                        <a:rPr lang="en-GB" smtClean="0"/>
                        <a:t>OCG</a:t>
                      </a:r>
                      <a:endParaRPr lang="en-GB" dirty="0"/>
                    </a:p>
                  </a:txBody>
                  <a:tcPr/>
                </a:tc>
                <a:tc>
                  <a:txBody>
                    <a:bodyPr/>
                    <a:lstStyle/>
                    <a:p>
                      <a:pPr algn="ctr"/>
                      <a:r>
                        <a:rPr lang="en-GB" smtClean="0"/>
                        <a:t>CFinder</a:t>
                      </a:r>
                      <a:endParaRPr lang="en-GB" dirty="0"/>
                    </a:p>
                  </a:txBody>
                  <a:tcPr/>
                </a:tc>
                <a:tc>
                  <a:txBody>
                    <a:bodyPr/>
                    <a:lstStyle/>
                    <a:p>
                      <a:pPr algn="ctr"/>
                      <a:r>
                        <a:rPr lang="en-GB" smtClean="0"/>
                        <a:t>LinkComm</a:t>
                      </a:r>
                      <a:endParaRPr lang="en-GB" dirty="0"/>
                    </a:p>
                  </a:txBody>
                  <a:tcPr/>
                </a:tc>
              </a:tr>
              <a:tr h="370840">
                <a:tc>
                  <a:txBody>
                    <a:bodyPr/>
                    <a:lstStyle/>
                    <a:p>
                      <a:pPr algn="ctr" fontAlgn="b"/>
                      <a:r>
                        <a:rPr lang="en-GB" sz="1600" b="1" i="0" u="none" strike="noStrike" dirty="0" smtClean="0">
                          <a:solidFill>
                            <a:srgbClr val="000000"/>
                          </a:solidFill>
                          <a:latin typeface="Calibri"/>
                        </a:rPr>
                        <a:t>1</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Archaeoglobus</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fulgidus</a:t>
                      </a:r>
                      <a:endParaRPr lang="en-GB" sz="1600" b="0" i="1" u="none" strike="noStrike" dirty="0">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 Halobacterium </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Mycoplasma pulmonis</a:t>
                      </a:r>
                      <a:endParaRPr lang="en-GB" sz="1600" b="0" i="1" u="none" strike="noStrike">
                        <a:solidFill>
                          <a:srgbClr val="000000"/>
                        </a:solidFill>
                        <a:latin typeface="Calibri"/>
                      </a:endParaRPr>
                    </a:p>
                  </a:txBody>
                  <a:tcPr marL="9525" marR="9525" marT="9525" marB="0" anchor="b"/>
                </a:tc>
              </a:tr>
              <a:tr h="370840">
                <a:tc>
                  <a:txBody>
                    <a:bodyPr/>
                    <a:lstStyle/>
                    <a:p>
                      <a:pPr algn="ctr" fontAlgn="b"/>
                      <a:r>
                        <a:rPr lang="en-GB" sz="1600" b="1" i="0" u="none" strike="noStrike" dirty="0" smtClean="0">
                          <a:solidFill>
                            <a:srgbClr val="000000"/>
                          </a:solidFill>
                          <a:latin typeface="Calibri"/>
                        </a:rPr>
                        <a:t>2</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Pyrobaculum</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aerophilum</a:t>
                      </a:r>
                      <a:r>
                        <a:rPr lang="en-GB" sz="1600" b="0" i="1" u="none" strike="noStrike" dirty="0" smtClean="0">
                          <a:solidFill>
                            <a:srgbClr val="000000"/>
                          </a:solidFill>
                          <a:latin typeface="Calibri"/>
                        </a:rPr>
                        <a:t> </a:t>
                      </a:r>
                      <a:endParaRPr lang="en-GB" sz="1600" b="0" i="1"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Methanosarcina</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mazei</a:t>
                      </a:r>
                      <a:r>
                        <a:rPr lang="en-GB" sz="1600" b="0" i="1" u="none" strike="noStrike" dirty="0" smtClean="0">
                          <a:solidFill>
                            <a:srgbClr val="000000"/>
                          </a:solidFill>
                          <a:latin typeface="Calibri"/>
                        </a:rPr>
                        <a:t> </a:t>
                      </a:r>
                      <a:endParaRPr lang="en-GB" sz="1600" b="0" i="1"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Mycoplasma</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pneumoniae</a:t>
                      </a:r>
                      <a:endParaRPr lang="en-GB" sz="1600" b="0" i="1" u="none" strike="noStrike" dirty="0">
                        <a:solidFill>
                          <a:srgbClr val="000000"/>
                        </a:solidFill>
                        <a:latin typeface="Calibri"/>
                      </a:endParaRPr>
                    </a:p>
                  </a:txBody>
                  <a:tcPr marL="9525" marR="9525" marT="9525" marB="0" anchor="b"/>
                </a:tc>
              </a:tr>
              <a:tr h="370840">
                <a:tc>
                  <a:txBody>
                    <a:bodyPr/>
                    <a:lstStyle/>
                    <a:p>
                      <a:pPr algn="ctr" fontAlgn="b"/>
                      <a:r>
                        <a:rPr lang="en-GB" sz="1600" b="1" i="0" u="none" strike="noStrike" dirty="0" smtClean="0">
                          <a:solidFill>
                            <a:srgbClr val="000000"/>
                          </a:solidFill>
                          <a:latin typeface="Calibri"/>
                        </a:rPr>
                        <a:t>3</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Thermoplasma volcanium </a:t>
                      </a:r>
                      <a:endParaRPr lang="en-GB" sz="1600" b="0" i="1"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Sulfolobus</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solfataricus</a:t>
                      </a:r>
                      <a:r>
                        <a:rPr lang="en-GB" sz="1600" b="0" i="1" u="none" strike="noStrike" dirty="0" smtClean="0">
                          <a:solidFill>
                            <a:srgbClr val="000000"/>
                          </a:solidFill>
                          <a:latin typeface="Calibri"/>
                        </a:rPr>
                        <a:t> </a:t>
                      </a:r>
                      <a:endParaRPr lang="en-GB" sz="1600" b="0" i="1"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Mycoplasma</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genitalium</a:t>
                      </a:r>
                      <a:endParaRPr lang="en-GB" sz="1600" b="0" i="1" u="none" strike="noStrike" dirty="0">
                        <a:solidFill>
                          <a:srgbClr val="000000"/>
                        </a:solidFill>
                        <a:latin typeface="Calibri"/>
                      </a:endParaRPr>
                    </a:p>
                  </a:txBody>
                  <a:tcPr marL="9525" marR="9525" marT="9525" marB="0" anchor="b"/>
                </a:tc>
              </a:tr>
              <a:tr h="370840">
                <a:tc>
                  <a:txBody>
                    <a:bodyPr/>
                    <a:lstStyle/>
                    <a:p>
                      <a:pPr algn="ctr" fontAlgn="b"/>
                      <a:r>
                        <a:rPr lang="en-GB" sz="1600" b="1" i="0" u="none" strike="noStrike" dirty="0" smtClean="0">
                          <a:solidFill>
                            <a:srgbClr val="000000"/>
                          </a:solidFill>
                          <a:latin typeface="Calibri"/>
                        </a:rPr>
                        <a:t>4</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Halobacterium </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Thermoanaerobacter</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tengcongensis</a:t>
                      </a:r>
                      <a:r>
                        <a:rPr lang="en-GB" sz="1600" b="0" i="1" u="none" strike="noStrike" dirty="0" smtClean="0">
                          <a:solidFill>
                            <a:srgbClr val="000000"/>
                          </a:solidFill>
                          <a:latin typeface="Calibri"/>
                        </a:rPr>
                        <a:t> </a:t>
                      </a:r>
                      <a:endParaRPr lang="en-GB" sz="1600" b="0" i="1"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Neisseria</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meningitidis</a:t>
                      </a:r>
                      <a:endParaRPr lang="en-GB" sz="1600" b="0" i="1" u="none" strike="noStrike" dirty="0">
                        <a:solidFill>
                          <a:srgbClr val="000000"/>
                        </a:solidFill>
                        <a:latin typeface="Calibri"/>
                      </a:endParaRPr>
                    </a:p>
                  </a:txBody>
                  <a:tcPr marL="9525" marR="9525" marT="9525" marB="0" anchor="b"/>
                </a:tc>
              </a:tr>
              <a:tr h="370840">
                <a:tc>
                  <a:txBody>
                    <a:bodyPr/>
                    <a:lstStyle/>
                    <a:p>
                      <a:pPr algn="ctr" fontAlgn="b"/>
                      <a:r>
                        <a:rPr lang="en-GB" sz="1600" b="1" i="0" u="none" strike="noStrike" dirty="0" smtClean="0">
                          <a:solidFill>
                            <a:srgbClr val="000000"/>
                          </a:solidFill>
                          <a:latin typeface="Calibri"/>
                        </a:rPr>
                        <a:t>5</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Sulfolobus solfataricus</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Methanococcus</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jannaschii</a:t>
                      </a:r>
                      <a:endParaRPr lang="en-GB" sz="1600" b="0" i="1"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Halobacterium</a:t>
                      </a:r>
                      <a:endParaRPr lang="en-GB" sz="1600" b="0" i="1" u="none" strike="noStrike" dirty="0">
                        <a:solidFill>
                          <a:srgbClr val="000000"/>
                        </a:solidFill>
                        <a:latin typeface="Calibri"/>
                      </a:endParaRPr>
                    </a:p>
                  </a:txBody>
                  <a:tcPr marL="9525" marR="9525" marT="9525" marB="0" anchor="b"/>
                </a:tc>
              </a:tr>
              <a:tr h="370840">
                <a:tc>
                  <a:txBody>
                    <a:bodyPr/>
                    <a:lstStyle/>
                    <a:p>
                      <a:pPr algn="ctr" fontAlgn="b"/>
                      <a:r>
                        <a:rPr lang="en-GB" sz="1600" b="1" i="0" u="none" strike="noStrike" dirty="0" smtClean="0">
                          <a:solidFill>
                            <a:srgbClr val="000000"/>
                          </a:solidFill>
                          <a:latin typeface="Calibri"/>
                        </a:rPr>
                        <a:t>6</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Thermoanaerobacter tengcongensis </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Archaeoglobus</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fulgidus</a:t>
                      </a:r>
                      <a:r>
                        <a:rPr lang="en-GB" sz="1600" b="0" i="1" u="none" strike="noStrike" dirty="0" smtClean="0">
                          <a:solidFill>
                            <a:srgbClr val="000000"/>
                          </a:solidFill>
                          <a:latin typeface="Calibri"/>
                        </a:rPr>
                        <a:t> </a:t>
                      </a:r>
                      <a:endParaRPr lang="en-GB" sz="1600" b="0" i="1"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Mycoplasma</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penetrans</a:t>
                      </a:r>
                      <a:endParaRPr lang="en-GB" sz="1600" b="0" i="1" u="none" strike="noStrike" dirty="0">
                        <a:solidFill>
                          <a:srgbClr val="000000"/>
                        </a:solidFill>
                        <a:latin typeface="Calibri"/>
                      </a:endParaRPr>
                    </a:p>
                  </a:txBody>
                  <a:tcPr marL="9525" marR="9525" marT="9525" marB="0" anchor="b"/>
                </a:tc>
              </a:tr>
              <a:tr h="370840">
                <a:tc>
                  <a:txBody>
                    <a:bodyPr/>
                    <a:lstStyle/>
                    <a:p>
                      <a:pPr algn="ctr" fontAlgn="b"/>
                      <a:r>
                        <a:rPr lang="en-GB" sz="1600" b="1" i="0" u="none" strike="noStrike" dirty="0" smtClean="0">
                          <a:solidFill>
                            <a:srgbClr val="000000"/>
                          </a:solidFill>
                          <a:latin typeface="Calibri"/>
                        </a:rPr>
                        <a:t>7</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Aeropyrum pernix</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Methanosarcina</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acetivorans</a:t>
                      </a:r>
                      <a:endParaRPr lang="en-GB" sz="1600" b="0" i="1" u="none" strike="noStrike" dirty="0">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Tropheryma</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whipplei</a:t>
                      </a:r>
                      <a:endParaRPr lang="en-GB" sz="1600" b="0" i="1" u="none" strike="noStrike" dirty="0">
                        <a:solidFill>
                          <a:srgbClr val="000000"/>
                        </a:solidFill>
                        <a:latin typeface="Calibri"/>
                      </a:endParaRPr>
                    </a:p>
                  </a:txBody>
                  <a:tcPr marL="9525" marR="9525" marT="9525" marB="0" anchor="b"/>
                </a:tc>
              </a:tr>
              <a:tr h="370840">
                <a:tc>
                  <a:txBody>
                    <a:bodyPr/>
                    <a:lstStyle/>
                    <a:p>
                      <a:pPr algn="ctr" fontAlgn="b"/>
                      <a:r>
                        <a:rPr lang="en-GB" sz="1600" b="1" i="0" u="none" strike="noStrike" dirty="0" smtClean="0">
                          <a:solidFill>
                            <a:srgbClr val="000000"/>
                          </a:solidFill>
                          <a:latin typeface="Calibri"/>
                        </a:rPr>
                        <a:t>8</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Methanosarcina mazei</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 Aeropyrum pernix</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Mycoplasma</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gallisepticum</a:t>
                      </a:r>
                      <a:endParaRPr lang="en-GB" sz="1600" b="0" i="1" u="none" strike="noStrike" dirty="0">
                        <a:solidFill>
                          <a:srgbClr val="000000"/>
                        </a:solidFill>
                        <a:latin typeface="Calibri"/>
                      </a:endParaRPr>
                    </a:p>
                  </a:txBody>
                  <a:tcPr marL="9525" marR="9525" marT="9525" marB="0" anchor="b"/>
                </a:tc>
              </a:tr>
              <a:tr h="370840">
                <a:tc>
                  <a:txBody>
                    <a:bodyPr/>
                    <a:lstStyle/>
                    <a:p>
                      <a:pPr algn="ctr" fontAlgn="b"/>
                      <a:r>
                        <a:rPr lang="en-GB" sz="1600" b="1" i="0" u="none" strike="noStrike" dirty="0" smtClean="0">
                          <a:solidFill>
                            <a:srgbClr val="000000"/>
                          </a:solidFill>
                          <a:latin typeface="Calibri"/>
                        </a:rPr>
                        <a:t>9</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Methanosarcina acetivorans</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 Pyrobaculum aerophilum </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dirty="0" err="1" smtClean="0">
                          <a:solidFill>
                            <a:srgbClr val="000000"/>
                          </a:solidFill>
                          <a:latin typeface="Calibri"/>
                        </a:rPr>
                        <a:t>Nanoarchaeum</a:t>
                      </a:r>
                      <a:r>
                        <a:rPr lang="en-GB" sz="1600" b="0" i="1" u="none" strike="noStrike" dirty="0" smtClean="0">
                          <a:solidFill>
                            <a:srgbClr val="000000"/>
                          </a:solidFill>
                          <a:latin typeface="Calibri"/>
                        </a:rPr>
                        <a:t> </a:t>
                      </a:r>
                      <a:r>
                        <a:rPr lang="en-GB" sz="1600" b="0" i="1" u="none" strike="noStrike" dirty="0" err="1" smtClean="0">
                          <a:solidFill>
                            <a:srgbClr val="000000"/>
                          </a:solidFill>
                          <a:latin typeface="Calibri"/>
                        </a:rPr>
                        <a:t>equitans</a:t>
                      </a:r>
                      <a:endParaRPr lang="en-GB" sz="1600" b="0" i="1" u="none" strike="noStrike" dirty="0">
                        <a:solidFill>
                          <a:srgbClr val="000000"/>
                        </a:solidFill>
                        <a:latin typeface="Calibri"/>
                      </a:endParaRPr>
                    </a:p>
                  </a:txBody>
                  <a:tcPr marL="9525" marR="9525" marT="9525" marB="0" anchor="b"/>
                </a:tc>
              </a:tr>
              <a:tr h="370840">
                <a:tc>
                  <a:txBody>
                    <a:bodyPr/>
                    <a:lstStyle/>
                    <a:p>
                      <a:pPr algn="ctr" fontAlgn="b"/>
                      <a:r>
                        <a:rPr lang="en-GB" sz="1600" b="1" i="0" u="none" strike="noStrike" dirty="0" smtClean="0">
                          <a:solidFill>
                            <a:srgbClr val="000000"/>
                          </a:solidFill>
                          <a:latin typeface="Calibri"/>
                        </a:rPr>
                        <a:t>10</a:t>
                      </a:r>
                      <a:endParaRPr lang="en-GB" sz="1600" b="1" i="0" u="none" strike="noStrike" dirty="0">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Thermotoga maritima </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smtClean="0">
                          <a:solidFill>
                            <a:srgbClr val="000000"/>
                          </a:solidFill>
                          <a:latin typeface="Calibri"/>
                        </a:rPr>
                        <a:t>Thermoplasma volcanium </a:t>
                      </a:r>
                      <a:endParaRPr lang="en-GB" sz="1600" b="0" i="1" u="none" strike="noStrike">
                        <a:solidFill>
                          <a:srgbClr val="000000"/>
                        </a:solidFill>
                        <a:latin typeface="Calibri"/>
                      </a:endParaRPr>
                    </a:p>
                  </a:txBody>
                  <a:tcPr marL="9525" marR="9525" marT="9525" marB="0" anchor="b"/>
                </a:tc>
                <a:tc>
                  <a:txBody>
                    <a:bodyPr/>
                    <a:lstStyle/>
                    <a:p>
                      <a:pPr algn="ctr" fontAlgn="b"/>
                      <a:r>
                        <a:rPr lang="en-GB" sz="1600" b="0" i="1" u="none" strike="noStrike" dirty="0" smtClean="0">
                          <a:solidFill>
                            <a:srgbClr val="000000"/>
                          </a:solidFill>
                          <a:latin typeface="Calibri"/>
                        </a:rPr>
                        <a:t>Streptococcus </a:t>
                      </a:r>
                      <a:r>
                        <a:rPr lang="en-GB" sz="1600" b="0" i="1" u="none" strike="noStrike" dirty="0" err="1" smtClean="0">
                          <a:solidFill>
                            <a:srgbClr val="000000"/>
                          </a:solidFill>
                          <a:latin typeface="Calibri"/>
                        </a:rPr>
                        <a:t>pyogenes</a:t>
                      </a:r>
                      <a:endParaRPr lang="en-GB" sz="1600" b="0" i="1" u="none" strike="noStrike" dirty="0">
                        <a:solidFill>
                          <a:srgbClr val="000000"/>
                        </a:solidFill>
                        <a:latin typeface="Calibri"/>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Reviewed literature</a:t>
            </a:r>
          </a:p>
          <a:p>
            <a:r>
              <a:rPr lang="en-GB" dirty="0" smtClean="0"/>
              <a:t>LP network reconstruction</a:t>
            </a:r>
          </a:p>
          <a:p>
            <a:r>
              <a:rPr lang="en-GB" dirty="0" smtClean="0"/>
              <a:t>Networks’ analysis</a:t>
            </a:r>
          </a:p>
          <a:p>
            <a:pPr lvl="2"/>
            <a:r>
              <a:rPr lang="en-GB" dirty="0" smtClean="0"/>
              <a:t>IANs</a:t>
            </a:r>
          </a:p>
          <a:p>
            <a:pPr lvl="2"/>
            <a:r>
              <a:rPr lang="en-GB" dirty="0" smtClean="0"/>
              <a:t>Disjoint communities</a:t>
            </a:r>
          </a:p>
          <a:p>
            <a:pPr lvl="2"/>
            <a:r>
              <a:rPr lang="en-GB" dirty="0" smtClean="0"/>
              <a:t>Overlapping communities</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nna\Desktop\yeastProteinInteractionNetwork.jpg"/>
          <p:cNvPicPr>
            <a:picLocks noChangeAspect="1" noChangeArrowheads="1"/>
          </p:cNvPicPr>
          <p:nvPr/>
        </p:nvPicPr>
        <p:blipFill>
          <a:blip r:embed="rId3" cstate="print"/>
          <a:srcRect/>
          <a:stretch>
            <a:fillRect/>
          </a:stretch>
        </p:blipFill>
        <p:spPr bwMode="auto">
          <a:xfrm>
            <a:off x="3946624" y="1916832"/>
            <a:ext cx="4922144" cy="4679504"/>
          </a:xfrm>
          <a:prstGeom prst="rect">
            <a:avLst/>
          </a:prstGeom>
          <a:noFill/>
        </p:spPr>
      </p:pic>
      <p:sp>
        <p:nvSpPr>
          <p:cNvPr id="2" name="Title 1"/>
          <p:cNvSpPr>
            <a:spLocks noGrp="1"/>
          </p:cNvSpPr>
          <p:nvPr>
            <p:ph type="title"/>
          </p:nvPr>
        </p:nvSpPr>
        <p:spPr/>
        <p:txBody>
          <a:bodyPr/>
          <a:lstStyle/>
          <a:p>
            <a:r>
              <a:rPr lang="en-GB" dirty="0" smtClean="0"/>
              <a:t>Future Work</a:t>
            </a:r>
            <a:endParaRPr lang="en-GB" dirty="0"/>
          </a:p>
        </p:txBody>
      </p:sp>
      <p:sp>
        <p:nvSpPr>
          <p:cNvPr id="3" name="Content Placeholder 2"/>
          <p:cNvSpPr>
            <a:spLocks noGrp="1"/>
          </p:cNvSpPr>
          <p:nvPr>
            <p:ph idx="1"/>
          </p:nvPr>
        </p:nvSpPr>
        <p:spPr/>
        <p:txBody>
          <a:bodyPr/>
          <a:lstStyle/>
          <a:p>
            <a:r>
              <a:rPr lang="en-GB" dirty="0" smtClean="0"/>
              <a:t>Collect larger dataset</a:t>
            </a:r>
          </a:p>
          <a:p>
            <a:endParaRPr lang="en-GB" dirty="0" smtClean="0"/>
          </a:p>
          <a:p>
            <a:r>
              <a:rPr lang="en-GB" dirty="0" smtClean="0"/>
              <a:t>More complex model</a:t>
            </a:r>
          </a:p>
          <a:p>
            <a:pPr lvl="2">
              <a:buNone/>
            </a:pPr>
            <a:endParaRPr lang="en-GB" dirty="0"/>
          </a:p>
          <a:p>
            <a:pPr lvl="2">
              <a:buNone/>
            </a:pP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924944"/>
            <a:ext cx="6400800" cy="1752600"/>
          </a:xfrm>
        </p:spPr>
        <p:txBody>
          <a:bodyPr>
            <a:normAutofit/>
          </a:bodyPr>
          <a:lstStyle/>
          <a:p>
            <a:r>
              <a:rPr lang="en-GB" sz="3600" b="1" dirty="0" smtClean="0">
                <a:solidFill>
                  <a:schemeClr val="tx1"/>
                </a:solidFill>
              </a:rPr>
              <a:t>End</a:t>
            </a:r>
            <a:endParaRPr lang="en-GB" sz="36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nna\Desktop\net.PNG"/>
          <p:cNvPicPr>
            <a:picLocks noChangeAspect="1" noChangeArrowheads="1"/>
          </p:cNvPicPr>
          <p:nvPr/>
        </p:nvPicPr>
        <p:blipFill>
          <a:blip r:embed="rId3" cstate="print"/>
          <a:srcRect t="9891"/>
          <a:stretch>
            <a:fillRect/>
          </a:stretch>
        </p:blipFill>
        <p:spPr bwMode="auto">
          <a:xfrm>
            <a:off x="4400550" y="1988840"/>
            <a:ext cx="4743450" cy="4591819"/>
          </a:xfrm>
          <a:prstGeom prst="rect">
            <a:avLst/>
          </a:prstGeom>
          <a:noFill/>
        </p:spPr>
      </p:pic>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Evolutionary affinities modelled by networks</a:t>
            </a:r>
            <a:r>
              <a:rPr lang="en-GB" dirty="0" smtClean="0"/>
              <a:t>.</a:t>
            </a:r>
          </a:p>
          <a:p>
            <a:pPr lvl="1"/>
            <a:r>
              <a:rPr lang="en-GB" dirty="0" smtClean="0"/>
              <a:t>VGT, LGT</a:t>
            </a:r>
            <a:endParaRPr lang="en-GB" dirty="0" smtClean="0"/>
          </a:p>
          <a:p>
            <a:r>
              <a:rPr lang="en-GB" dirty="0" smtClean="0"/>
              <a:t>Challenging task:</a:t>
            </a:r>
          </a:p>
          <a:p>
            <a:pPr lvl="2"/>
            <a:r>
              <a:rPr lang="en-GB" dirty="0" smtClean="0"/>
              <a:t>Accurate models</a:t>
            </a:r>
          </a:p>
          <a:p>
            <a:pPr lvl="2"/>
            <a:r>
              <a:rPr lang="en-GB" dirty="0" smtClean="0"/>
              <a:t>Appropriate dataset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Reconstruction</a:t>
            </a:r>
            <a:endParaRPr lang="en-GB" dirty="0"/>
          </a:p>
        </p:txBody>
      </p:sp>
      <p:sp>
        <p:nvSpPr>
          <p:cNvPr id="3" name="Content Placeholder 2"/>
          <p:cNvSpPr>
            <a:spLocks noGrp="1"/>
          </p:cNvSpPr>
          <p:nvPr>
            <p:ph idx="1"/>
          </p:nvPr>
        </p:nvSpPr>
        <p:spPr>
          <a:xfrm>
            <a:off x="467544" y="1356792"/>
            <a:ext cx="8229600" cy="5501208"/>
          </a:xfrm>
        </p:spPr>
        <p:txBody>
          <a:bodyPr>
            <a:normAutofit/>
          </a:bodyPr>
          <a:lstStyle/>
          <a:p>
            <a:r>
              <a:rPr lang="en-GB" dirty="0" smtClean="0"/>
              <a:t>The task of obtaining network structure from a set of data.</a:t>
            </a:r>
          </a:p>
          <a:p>
            <a:r>
              <a:rPr lang="en-GB" dirty="0" smtClean="0"/>
              <a:t>Abstract model of complex real life systems.</a:t>
            </a:r>
          </a:p>
          <a:p>
            <a:r>
              <a:rPr lang="en-GB" dirty="0" smtClean="0"/>
              <a:t>G=(V,E)</a:t>
            </a:r>
          </a:p>
          <a:p>
            <a:pPr lvl="2"/>
            <a:r>
              <a:rPr lang="en-GB" dirty="0" smtClean="0"/>
              <a:t>Directed</a:t>
            </a:r>
          </a:p>
          <a:p>
            <a:pPr lvl="2"/>
            <a:r>
              <a:rPr lang="en-GB" dirty="0" smtClean="0"/>
              <a:t>Weighted	</a:t>
            </a:r>
          </a:p>
          <a:p>
            <a:r>
              <a:rPr lang="en-GB" dirty="0" err="1" smtClean="0"/>
              <a:t>Intergenomic</a:t>
            </a:r>
            <a:r>
              <a:rPr lang="en-GB" dirty="0" smtClean="0"/>
              <a:t> Affinity Network.</a:t>
            </a:r>
          </a:p>
          <a:p>
            <a:r>
              <a:rPr lang="en-GB" dirty="0" smtClean="0"/>
              <a:t>Network analysis.</a:t>
            </a:r>
          </a:p>
          <a:p>
            <a:pPr lvl="2"/>
            <a:r>
              <a:rPr lang="en-GB" dirty="0" smtClean="0"/>
              <a:t>Community detection.</a:t>
            </a:r>
          </a:p>
          <a:p>
            <a:pPr>
              <a:buNone/>
            </a:pPr>
            <a:endParaRPr lang="en-GB" dirty="0"/>
          </a:p>
        </p:txBody>
      </p:sp>
      <p:pic>
        <p:nvPicPr>
          <p:cNvPr id="8194" name="Picture 2" descr="C:\Users\Anna\Desktop\directed weigted.png"/>
          <p:cNvPicPr>
            <a:picLocks noChangeAspect="1" noChangeArrowheads="1"/>
          </p:cNvPicPr>
          <p:nvPr/>
        </p:nvPicPr>
        <p:blipFill>
          <a:blip r:embed="rId3" cstate="print"/>
          <a:srcRect/>
          <a:stretch>
            <a:fillRect/>
          </a:stretch>
        </p:blipFill>
        <p:spPr bwMode="auto">
          <a:xfrm>
            <a:off x="5508104" y="3501008"/>
            <a:ext cx="3438525" cy="31337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na\Desktop\celegans.PNG"/>
          <p:cNvPicPr>
            <a:picLocks noChangeAspect="1" noChangeArrowheads="1"/>
          </p:cNvPicPr>
          <p:nvPr/>
        </p:nvPicPr>
        <p:blipFill>
          <a:blip r:embed="rId3" cstate="print"/>
          <a:srcRect/>
          <a:stretch>
            <a:fillRect/>
          </a:stretch>
        </p:blipFill>
        <p:spPr bwMode="auto">
          <a:xfrm>
            <a:off x="4969124" y="2492896"/>
            <a:ext cx="4174876" cy="3469838"/>
          </a:xfrm>
          <a:prstGeom prst="rect">
            <a:avLst/>
          </a:prstGeom>
          <a:noFill/>
        </p:spPr>
      </p:pic>
      <p:sp>
        <p:nvSpPr>
          <p:cNvPr id="2" name="Title 1"/>
          <p:cNvSpPr>
            <a:spLocks noGrp="1"/>
          </p:cNvSpPr>
          <p:nvPr>
            <p:ph type="title"/>
          </p:nvPr>
        </p:nvSpPr>
        <p:spPr/>
        <p:txBody>
          <a:bodyPr>
            <a:normAutofit/>
          </a:bodyPr>
          <a:lstStyle/>
          <a:p>
            <a:r>
              <a:rPr lang="en-GB" dirty="0" smtClean="0"/>
              <a:t>Dataset</a:t>
            </a:r>
            <a:endParaRPr lang="en-GB" dirty="0"/>
          </a:p>
        </p:txBody>
      </p:sp>
      <p:sp>
        <p:nvSpPr>
          <p:cNvPr id="3" name="Content Placeholder 2"/>
          <p:cNvSpPr>
            <a:spLocks noGrp="1"/>
          </p:cNvSpPr>
          <p:nvPr>
            <p:ph idx="1"/>
          </p:nvPr>
        </p:nvSpPr>
        <p:spPr>
          <a:xfrm>
            <a:off x="457200" y="1196752"/>
            <a:ext cx="6707088" cy="4929411"/>
          </a:xfrm>
        </p:spPr>
        <p:txBody>
          <a:bodyPr>
            <a:normAutofit lnSpcReduction="10000"/>
          </a:bodyPr>
          <a:lstStyle/>
          <a:p>
            <a:r>
              <a:rPr lang="en-GB" dirty="0" smtClean="0"/>
              <a:t>BLAST dataset (</a:t>
            </a:r>
            <a:r>
              <a:rPr lang="en-GB" dirty="0" err="1" smtClean="0"/>
              <a:t>Beiko</a:t>
            </a:r>
            <a:r>
              <a:rPr lang="en-GB" dirty="0" smtClean="0"/>
              <a:t> et al.)</a:t>
            </a:r>
          </a:p>
          <a:p>
            <a:pPr lvl="1"/>
            <a:r>
              <a:rPr lang="en-GB" dirty="0" smtClean="0"/>
              <a:t>7.85 </a:t>
            </a:r>
            <a:r>
              <a:rPr lang="en-GB" dirty="0" smtClean="0"/>
              <a:t>GB, 164m </a:t>
            </a:r>
            <a:r>
              <a:rPr lang="en-GB" dirty="0" smtClean="0"/>
              <a:t>rows</a:t>
            </a:r>
          </a:p>
          <a:p>
            <a:pPr lvl="1"/>
            <a:r>
              <a:rPr lang="en-GB" dirty="0" smtClean="0"/>
              <a:t>144 fully sequenced prokaryotic </a:t>
            </a:r>
            <a:r>
              <a:rPr lang="en-GB" dirty="0" smtClean="0"/>
              <a:t>genomes</a:t>
            </a:r>
            <a:endParaRPr lang="en-GB" dirty="0" smtClean="0"/>
          </a:p>
          <a:p>
            <a:pPr lvl="1"/>
            <a:r>
              <a:rPr lang="en-GB" dirty="0" smtClean="0"/>
              <a:t>15 phyla</a:t>
            </a:r>
          </a:p>
          <a:p>
            <a:pPr lvl="1"/>
            <a:r>
              <a:rPr lang="en-GB" dirty="0" smtClean="0"/>
              <a:t>All-</a:t>
            </a:r>
            <a:r>
              <a:rPr lang="en-GB" dirty="0" err="1" smtClean="0"/>
              <a:t>vs</a:t>
            </a:r>
            <a:r>
              <a:rPr lang="en-GB" dirty="0" smtClean="0"/>
              <a:t>-all BLASTP analysis</a:t>
            </a:r>
          </a:p>
          <a:p>
            <a:r>
              <a:rPr lang="en-GB" dirty="0" smtClean="0"/>
              <a:t>PPI </a:t>
            </a:r>
            <a:r>
              <a:rPr lang="en-GB" dirty="0" smtClean="0"/>
              <a:t>dataset (</a:t>
            </a:r>
            <a:r>
              <a:rPr lang="en-GB" dirty="0" err="1" smtClean="0"/>
              <a:t>Biogrid</a:t>
            </a:r>
            <a:r>
              <a:rPr lang="en-GB" dirty="0" smtClean="0"/>
              <a:t>)</a:t>
            </a:r>
          </a:p>
          <a:p>
            <a:pPr lvl="1"/>
            <a:r>
              <a:rPr lang="en-GB" i="1" dirty="0" smtClean="0"/>
              <a:t>C. </a:t>
            </a:r>
            <a:r>
              <a:rPr lang="en-GB" i="1" dirty="0" err="1" smtClean="0"/>
              <a:t>elegans</a:t>
            </a:r>
            <a:endParaRPr lang="en-GB" i="1" dirty="0" smtClean="0"/>
          </a:p>
          <a:p>
            <a:pPr lvl="1"/>
            <a:r>
              <a:rPr lang="en-GB" dirty="0" smtClean="0"/>
              <a:t>3624 vertices, 7018 edges, 84 connected components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Anna\Desktop\matrix.png"/>
          <p:cNvPicPr>
            <a:picLocks noChangeAspect="1" noChangeArrowheads="1"/>
          </p:cNvPicPr>
          <p:nvPr/>
        </p:nvPicPr>
        <p:blipFill>
          <a:blip r:embed="rId3" cstate="print"/>
          <a:srcRect l="17858" t="9930"/>
          <a:stretch>
            <a:fillRect/>
          </a:stretch>
        </p:blipFill>
        <p:spPr bwMode="auto">
          <a:xfrm>
            <a:off x="3923928" y="3356992"/>
            <a:ext cx="4968322" cy="3265606"/>
          </a:xfrm>
          <a:prstGeom prst="rect">
            <a:avLst/>
          </a:prstGeom>
          <a:noFill/>
        </p:spPr>
      </p:pic>
      <p:pic>
        <p:nvPicPr>
          <p:cNvPr id="2050" name="Picture 2" descr="C:\Users\Anna\Desktop\lp.PNG"/>
          <p:cNvPicPr>
            <a:picLocks noGrp="1" noChangeAspect="1" noChangeArrowheads="1"/>
          </p:cNvPicPr>
          <p:nvPr>
            <p:ph idx="1"/>
          </p:nvPr>
        </p:nvPicPr>
        <p:blipFill>
          <a:blip r:embed="rId4" cstate="print"/>
          <a:srcRect l="8543" t="9079" r="23048" b="9213"/>
          <a:stretch>
            <a:fillRect/>
          </a:stretch>
        </p:blipFill>
        <p:spPr bwMode="auto">
          <a:xfrm>
            <a:off x="323528" y="1052736"/>
            <a:ext cx="4320480" cy="2592288"/>
          </a:xfrm>
          <a:prstGeom prst="rect">
            <a:avLst/>
          </a:prstGeom>
          <a:noFill/>
        </p:spPr>
      </p:pic>
      <p:sp>
        <p:nvSpPr>
          <p:cNvPr id="2" name="Title 1"/>
          <p:cNvSpPr>
            <a:spLocks noGrp="1"/>
          </p:cNvSpPr>
          <p:nvPr>
            <p:ph type="title"/>
          </p:nvPr>
        </p:nvSpPr>
        <p:spPr>
          <a:xfrm>
            <a:off x="276672" y="0"/>
            <a:ext cx="8867328" cy="1143000"/>
          </a:xfrm>
        </p:spPr>
        <p:txBody>
          <a:bodyPr>
            <a:normAutofit fontScale="90000"/>
          </a:bodyPr>
          <a:lstStyle/>
          <a:p>
            <a:r>
              <a:rPr lang="en-GB" dirty="0" smtClean="0"/>
              <a:t>Network Reconstruction - LP Framework</a:t>
            </a:r>
            <a:endParaRPr lang="en-GB" dirty="0"/>
          </a:p>
        </p:txBody>
      </p:sp>
      <p:sp>
        <p:nvSpPr>
          <p:cNvPr id="7" name="TextBox 6"/>
          <p:cNvSpPr txBox="1"/>
          <p:nvPr/>
        </p:nvSpPr>
        <p:spPr>
          <a:xfrm>
            <a:off x="179512" y="4149080"/>
            <a:ext cx="3312368" cy="1938992"/>
          </a:xfrm>
          <a:prstGeom prst="rect">
            <a:avLst/>
          </a:prstGeom>
          <a:noFill/>
        </p:spPr>
        <p:txBody>
          <a:bodyPr wrap="square" rtlCol="0">
            <a:spAutoFit/>
          </a:bodyPr>
          <a:lstStyle/>
          <a:p>
            <a:pPr>
              <a:buFont typeface="Arial" pitchFamily="34" charset="0"/>
              <a:buChar char="•"/>
            </a:pPr>
            <a:r>
              <a:rPr lang="en-GB" sz="2400" dirty="0" smtClean="0"/>
              <a:t> </a:t>
            </a:r>
            <a:r>
              <a:rPr lang="en-GB" sz="2400" b="1" u="sng" dirty="0" smtClean="0"/>
              <a:t>Input: </a:t>
            </a:r>
            <a:r>
              <a:rPr lang="en-GB" sz="2400" dirty="0" smtClean="0"/>
              <a:t>Similarity scores (matrix A)</a:t>
            </a:r>
          </a:p>
          <a:p>
            <a:endParaRPr lang="en-GB" sz="2400" dirty="0" smtClean="0"/>
          </a:p>
          <a:p>
            <a:pPr>
              <a:buFont typeface="Arial" pitchFamily="34" charset="0"/>
              <a:buChar char="•"/>
            </a:pPr>
            <a:r>
              <a:rPr lang="en-GB" sz="2400" dirty="0" smtClean="0"/>
              <a:t> </a:t>
            </a:r>
            <a:r>
              <a:rPr lang="en-GB" sz="2400" b="1" u="sng" dirty="0" smtClean="0"/>
              <a:t>Output: </a:t>
            </a:r>
            <a:r>
              <a:rPr lang="en-GB" sz="2400" dirty="0" smtClean="0"/>
              <a:t>Genomes affinities (edge weights)</a:t>
            </a:r>
            <a:endParaRPr lang="en-GB" sz="2400" dirty="0"/>
          </a:p>
        </p:txBody>
      </p:sp>
      <p:pic>
        <p:nvPicPr>
          <p:cNvPr id="6" name="Picture 2" descr="C:\Users\Anna\Desktop\aquifiex aeolicus.PNG"/>
          <p:cNvPicPr>
            <a:picLocks noChangeAspect="1" noChangeArrowheads="1"/>
          </p:cNvPicPr>
          <p:nvPr/>
        </p:nvPicPr>
        <p:blipFill>
          <a:blip r:embed="rId5" cstate="print"/>
          <a:srcRect l="29156"/>
          <a:stretch>
            <a:fillRect/>
          </a:stretch>
        </p:blipFill>
        <p:spPr bwMode="auto">
          <a:xfrm>
            <a:off x="6187684" y="836712"/>
            <a:ext cx="2645514" cy="2520280"/>
          </a:xfrm>
          <a:prstGeom prst="rect">
            <a:avLst/>
          </a:prstGeom>
          <a:noFill/>
        </p:spPr>
      </p:pic>
      <p:sp>
        <p:nvSpPr>
          <p:cNvPr id="8" name="Rectangle 7"/>
          <p:cNvSpPr/>
          <p:nvPr/>
        </p:nvSpPr>
        <p:spPr>
          <a:xfrm>
            <a:off x="5940152" y="1412776"/>
            <a:ext cx="50405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012160" y="2348880"/>
            <a:ext cx="216024"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Anna\Desktop\report\REPORT\figures\steps.png"/>
          <p:cNvPicPr>
            <a:picLocks noChangeAspect="1" noChangeArrowheads="1"/>
          </p:cNvPicPr>
          <p:nvPr/>
        </p:nvPicPr>
        <p:blipFill>
          <a:blip r:embed="rId3" cstate="print"/>
          <a:srcRect/>
          <a:stretch>
            <a:fillRect/>
          </a:stretch>
        </p:blipFill>
        <p:spPr bwMode="auto">
          <a:xfrm flipV="1">
            <a:off x="179512" y="236196"/>
            <a:ext cx="2304254" cy="6621804"/>
          </a:xfrm>
          <a:prstGeom prst="rect">
            <a:avLst/>
          </a:prstGeom>
          <a:noFill/>
          <a:scene3d>
            <a:camera prst="orthographicFront">
              <a:rot lat="10800000" lon="0" rev="0"/>
            </a:camera>
            <a:lightRig rig="threePt" dir="t"/>
          </a:scene3d>
        </p:spPr>
      </p:pic>
      <p:sp>
        <p:nvSpPr>
          <p:cNvPr id="2" name="Title 1"/>
          <p:cNvSpPr>
            <a:spLocks noGrp="1"/>
          </p:cNvSpPr>
          <p:nvPr>
            <p:ph type="title"/>
          </p:nvPr>
        </p:nvSpPr>
        <p:spPr/>
        <p:txBody>
          <a:bodyPr/>
          <a:lstStyle/>
          <a:p>
            <a:r>
              <a:rPr lang="en-GB" dirty="0" smtClean="0"/>
              <a:t>LP Framework steps</a:t>
            </a:r>
            <a:endParaRPr lang="en-GB" dirty="0"/>
          </a:p>
        </p:txBody>
      </p:sp>
      <p:sp>
        <p:nvSpPr>
          <p:cNvPr id="3" name="Content Placeholder 2"/>
          <p:cNvSpPr>
            <a:spLocks noGrp="1"/>
          </p:cNvSpPr>
          <p:nvPr>
            <p:ph idx="1"/>
          </p:nvPr>
        </p:nvSpPr>
        <p:spPr>
          <a:xfrm>
            <a:off x="2771800" y="1600200"/>
            <a:ext cx="5915000" cy="5257800"/>
          </a:xfrm>
        </p:spPr>
        <p:txBody>
          <a:bodyPr>
            <a:normAutofit/>
          </a:bodyPr>
          <a:lstStyle/>
          <a:p>
            <a:r>
              <a:rPr lang="en-GB" dirty="0" smtClean="0"/>
              <a:t>Find the relevant similarity scores for each genome from BLAST dataset</a:t>
            </a:r>
          </a:p>
          <a:p>
            <a:r>
              <a:rPr lang="en-GB" dirty="0" smtClean="0"/>
              <a:t>Find the best matching genes</a:t>
            </a:r>
          </a:p>
          <a:p>
            <a:r>
              <a:rPr lang="en-GB" dirty="0" smtClean="0"/>
              <a:t>Create the A matrix</a:t>
            </a:r>
          </a:p>
          <a:p>
            <a:r>
              <a:rPr lang="en-GB" dirty="0" smtClean="0"/>
              <a:t>Pass to GAMS to calculate the weights</a:t>
            </a:r>
          </a:p>
          <a:p>
            <a:r>
              <a:rPr lang="en-GB" dirty="0" smtClean="0"/>
              <a:t>Create the network file from the calculated weights</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ndLP</a:t>
            </a:r>
            <a:r>
              <a:rPr lang="en-GB" dirty="0" smtClean="0"/>
              <a:t> Strategy</a:t>
            </a:r>
            <a:endParaRPr lang="en-GB" dirty="0"/>
          </a:p>
        </p:txBody>
      </p:sp>
      <p:sp>
        <p:nvSpPr>
          <p:cNvPr id="3" name="Content Placeholder 2"/>
          <p:cNvSpPr>
            <a:spLocks noGrp="1"/>
          </p:cNvSpPr>
          <p:nvPr>
            <p:ph idx="1"/>
          </p:nvPr>
        </p:nvSpPr>
        <p:spPr/>
        <p:txBody>
          <a:bodyPr/>
          <a:lstStyle/>
          <a:p>
            <a:r>
              <a:rPr lang="en-GB" dirty="0" smtClean="0"/>
              <a:t>Remove dominated proteins</a:t>
            </a:r>
          </a:p>
          <a:p>
            <a:r>
              <a:rPr lang="en-GB" dirty="0" smtClean="0"/>
              <a:t>Reduced set of proteins</a:t>
            </a:r>
          </a:p>
          <a:p>
            <a:pPr lvl="2"/>
            <a:r>
              <a:rPr lang="en-GB" dirty="0" smtClean="0"/>
              <a:t>Best matches to Y</a:t>
            </a:r>
          </a:p>
          <a:p>
            <a:pPr lvl="2"/>
            <a:r>
              <a:rPr lang="en-GB" dirty="0" smtClean="0"/>
              <a:t>Distinct march profiles not dominated by others</a:t>
            </a:r>
          </a:p>
          <a:p>
            <a:r>
              <a:rPr lang="en-GB" dirty="0" smtClean="0"/>
              <a:t>Emphasises the strongest connections</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Networks Analysis</a:t>
            </a:r>
            <a:endParaRPr lang="en-GB" dirty="0"/>
          </a:p>
        </p:txBody>
      </p:sp>
      <p:sp>
        <p:nvSpPr>
          <p:cNvPr id="3" name="Content Placeholder 2"/>
          <p:cNvSpPr>
            <a:spLocks noGrp="1"/>
          </p:cNvSpPr>
          <p:nvPr>
            <p:ph idx="1"/>
          </p:nvPr>
        </p:nvSpPr>
        <p:spPr/>
        <p:txBody>
          <a:bodyPr/>
          <a:lstStyle/>
          <a:p>
            <a:r>
              <a:rPr lang="en-GB" dirty="0" smtClean="0"/>
              <a:t>Phyla IANs</a:t>
            </a:r>
          </a:p>
          <a:p>
            <a:r>
              <a:rPr lang="en-GB" dirty="0" smtClean="0"/>
              <a:t>Whole </a:t>
            </a:r>
            <a:r>
              <a:rPr lang="en-GB" dirty="0" err="1" smtClean="0"/>
              <a:t>intergenomic</a:t>
            </a:r>
            <a:r>
              <a:rPr lang="en-GB" dirty="0" smtClean="0"/>
              <a:t> network:</a:t>
            </a:r>
          </a:p>
          <a:p>
            <a:pPr lvl="2"/>
            <a:r>
              <a:rPr lang="en-GB" dirty="0" smtClean="0"/>
              <a:t>Disjoint community detection</a:t>
            </a:r>
          </a:p>
          <a:p>
            <a:pPr lvl="3"/>
            <a:r>
              <a:rPr lang="en-GB" dirty="0" smtClean="0"/>
              <a:t>Partitions</a:t>
            </a:r>
          </a:p>
          <a:p>
            <a:pPr lvl="2"/>
            <a:r>
              <a:rPr lang="en-GB" dirty="0" smtClean="0"/>
              <a:t>Overlapping community detection</a:t>
            </a:r>
          </a:p>
          <a:p>
            <a:pPr lvl="3"/>
            <a:r>
              <a:rPr lang="en-GB" dirty="0" smtClean="0"/>
              <a:t>Multi-clustered vertices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IANs</a:t>
            </a:r>
            <a:endParaRPr lang="en-GB" dirty="0"/>
          </a:p>
        </p:txBody>
      </p:sp>
      <p:sp>
        <p:nvSpPr>
          <p:cNvPr id="3" name="Content Placeholder 2"/>
          <p:cNvSpPr>
            <a:spLocks noGrp="1"/>
          </p:cNvSpPr>
          <p:nvPr>
            <p:ph idx="1"/>
          </p:nvPr>
        </p:nvSpPr>
        <p:spPr/>
        <p:txBody>
          <a:bodyPr/>
          <a:lstStyle/>
          <a:p>
            <a:endParaRPr lang="en-GB" dirty="0"/>
          </a:p>
        </p:txBody>
      </p:sp>
      <p:pic>
        <p:nvPicPr>
          <p:cNvPr id="7170" name="Picture 2" descr="C:\Users\Anna\Desktop\aquifiex aeolicus.PNG"/>
          <p:cNvPicPr>
            <a:picLocks noChangeAspect="1" noChangeArrowheads="1"/>
          </p:cNvPicPr>
          <p:nvPr/>
        </p:nvPicPr>
        <p:blipFill>
          <a:blip r:embed="rId3" cstate="print"/>
          <a:srcRect/>
          <a:stretch>
            <a:fillRect/>
          </a:stretch>
        </p:blipFill>
        <p:spPr bwMode="auto">
          <a:xfrm>
            <a:off x="1187624" y="1484784"/>
            <a:ext cx="6421437" cy="43338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2624</Words>
  <Application>Microsoft Office PowerPoint</Application>
  <PresentationFormat>On-screen Show (4:3)</PresentationFormat>
  <Paragraphs>247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Synthesising Biological Networks through Linear Programming</vt:lpstr>
      <vt:lpstr>Introduction</vt:lpstr>
      <vt:lpstr>Network Reconstruction</vt:lpstr>
      <vt:lpstr>Dataset</vt:lpstr>
      <vt:lpstr>Network Reconstruction - LP Framework</vt:lpstr>
      <vt:lpstr>LP Framework steps</vt:lpstr>
      <vt:lpstr>ndLP Strategy</vt:lpstr>
      <vt:lpstr>Networks Analysis</vt:lpstr>
      <vt:lpstr>Results - IANs</vt:lpstr>
      <vt:lpstr>Results - IANs</vt:lpstr>
      <vt:lpstr>Results - Communities</vt:lpstr>
      <vt:lpstr>Results – Top 10 multi-clustered</vt:lpstr>
      <vt:lpstr>Overview</vt:lpstr>
      <vt:lpstr>Future Work</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Synthesising Biological Networks through Linear Programming</dc:title>
  <dc:creator>Anna</dc:creator>
  <cp:lastModifiedBy>Anna</cp:lastModifiedBy>
  <cp:revision>311</cp:revision>
  <dcterms:created xsi:type="dcterms:W3CDTF">2012-09-01T09:00:36Z</dcterms:created>
  <dcterms:modified xsi:type="dcterms:W3CDTF">2012-09-05T10:21:33Z</dcterms:modified>
</cp:coreProperties>
</file>