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1" r:id="rId11"/>
    <p:sldId id="273" r:id="rId12"/>
    <p:sldId id="274" r:id="rId13"/>
    <p:sldId id="265" r:id="rId14"/>
    <p:sldId id="266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8155" autoAdjust="0"/>
  </p:normalViewPr>
  <p:slideViewPr>
    <p:cSldViewPr snapToGrid="0">
      <p:cViewPr varScale="1">
        <p:scale>
          <a:sx n="114" d="100"/>
          <a:sy n="114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296F800-4D84-45BB-A480-F0C55E76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1DBF19-9D5A-4AC2-8A8F-7095261B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BBC366E-8449-4C39-931B-F920AC3D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A89675-D0D1-409D-A465-BCAE449F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9AB6AA-6DC6-4E86-8914-45E40381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01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CDB0DF0-AECD-410A-A183-E965B537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E0D5B07-3471-4375-8CAE-00608FADA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8353F3-90ED-479F-82F1-83CEBD5D7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7003E7-ADEC-458A-8B9E-23211A7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BCFD865-3CA8-46E7-99CB-2ACAAD0C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26B8350-857C-4AF2-9797-CAA4C5C5A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A9669F6-29C1-4289-8742-4B005225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B1EEC4-E78F-4830-B7C2-E35BE44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4B1286-C8F1-483D-A0D3-46F68EA9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C7B30BE-5C42-441C-87CA-5E5E0E18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D7253CF-753E-4ACE-898A-F05B030F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44C6DE-8BB4-4119-9C7F-96582469A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2E91A5-E525-4859-9C1E-CA6CD305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428E43-C7D7-4AC3-BBFC-BAD8BBD3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52A61-0881-41F9-BC22-0D7CCD0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7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32DD78-BAA1-4E15-9A20-8022F6A7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E10A07-FECE-4ED5-BDAC-5B4234444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427FF87-C0D6-4889-ABE1-02987699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E26EEF-324D-4C5B-8336-2CA0BEFE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A35F6EA-7474-464B-874B-9BA7CB91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90A9C3-5324-4F9E-9025-7D7A372F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441766-9DDB-40E1-9367-46135B0C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15158A7-FF7C-4A92-B242-0CE4C3421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48E3653-4FE5-4983-B0C2-EC0ECE06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2BBF123-676B-45A4-89D6-7F2BDEB4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D298EB-E765-45DC-8B98-83824BF6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0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1B24B9-85B9-4162-8676-20F4B7CA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E194A40-32F8-456C-B16A-76C1558D8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7AAD81F0-1ADC-4571-9690-81589807D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4AB4DBC-CC0D-4F2F-B25C-14E48644A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9DE8BCD-FF8C-4AF6-B0F6-E5B540BF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CC74EE-5D97-4E91-BF29-A0A49EFD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CDCD771-0825-4DC5-A4DD-E06D96F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1AAF1F18-788D-4DC3-B658-EA32C174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D5CC8C-FCCE-4C6B-950A-0C100BF9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D3392FB-1941-474F-B528-1F546529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5F505D7-ED26-4055-BA0F-3B1F160D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0216E56-9119-4656-A2B7-DC10B63D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308C35CC-39DD-41AE-92B7-E247507F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75208A9-9E0D-4C69-9F17-5B35C3F5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9BF2924-B179-42B5-AC9E-BF553882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3AC72E6-D9B9-45F6-8940-92B8E52A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892314D-5485-4CAF-9A8A-5ACC178E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0CCFA95-14E0-4B5E-9C19-FFA8D81D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950D020-F8EC-461C-A2A5-AE7FD0F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B9A7A76-8AD5-4EE7-8D61-56704F29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DBDDD49-2B35-455A-9D3B-F8601753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C0FD673-ED54-4BC7-A3E5-EA709E09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2FFEDD4-85FF-4DAE-A360-748849892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984886F-0B34-499D-BD26-C9A892CF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6EA6A2-845A-48C4-AFF2-4A3D87EC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693D6B9-5CD2-494B-AAF1-7365FB48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0968811-4E7A-471F-A488-E5FDD072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8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CEB37DB-1488-4D63-A659-FE8DDC8D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8767193-CA70-4436-B31D-AC1E572C5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AA4AFC8-6B03-43EA-868D-3364A602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9A191-DAB5-4465-8DDC-405D4097612D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4B92AA4-0BFE-4540-A461-8D2BC37A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EE14B8-38AC-4663-87F7-7F32E7D4B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6D660-DB22-4A07-93B2-577B6F5A6E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28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680" y="2210400"/>
            <a:ext cx="7630299" cy="1325563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dirty="0"/>
              <a:t>.</a:t>
            </a:r>
            <a:r>
              <a:rPr lang="en-US" altLang="ko-KR" b="1" dirty="0" smtClean="0"/>
              <a:t> Project Introduction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4625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차트 기반 보조지표 데이터</a:t>
            </a:r>
            <a:endParaRPr lang="en-US" altLang="ko-KR" b="1" dirty="0" smtClean="0"/>
          </a:p>
          <a:p>
            <a:r>
              <a:rPr lang="en-US" altLang="ko-KR" b="1" dirty="0" smtClean="0"/>
              <a:t>- Ta-lib API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11" name="Picture 5" descr="D:\big11\cap\Cap 2020-10-20 13-31-34-9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" y="744678"/>
            <a:ext cx="5863453" cy="37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D:\big11\cap\Cap 2020-10-20 13-31-39-09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33" y="706220"/>
            <a:ext cx="6046263" cy="389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6080" y="5237915"/>
            <a:ext cx="434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SAR: </a:t>
            </a:r>
            <a:r>
              <a:rPr lang="ko-KR" altLang="en-US" dirty="0" err="1" smtClean="0"/>
              <a:t>시계열</a:t>
            </a:r>
            <a:r>
              <a:rPr lang="ko-KR" altLang="en-US" dirty="0" smtClean="0"/>
              <a:t> 파악가능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주가의 움직임이 예상과 다르면 매도</a:t>
            </a:r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sz="1600" i="1" dirty="0" smtClean="0"/>
              <a:t>주가가 </a:t>
            </a:r>
            <a:r>
              <a:rPr lang="en-US" altLang="ko-KR" sz="1600" i="1" dirty="0" smtClean="0"/>
              <a:t>SAR</a:t>
            </a:r>
            <a:r>
              <a:rPr lang="ko-KR" altLang="en-US" sz="1600" i="1" dirty="0" smtClean="0"/>
              <a:t>위로 상승하면 매수</a:t>
            </a:r>
            <a:endParaRPr lang="en-US" altLang="ko-KR" sz="1600" i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798494" y="52379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MFI: </a:t>
            </a:r>
            <a:r>
              <a:rPr lang="ko-KR" altLang="en-US" dirty="0"/>
              <a:t>과열과 침체를 보여준다 가격의 차이 </a:t>
            </a:r>
            <a:endParaRPr lang="en-US" altLang="ko-KR" dirty="0" smtClean="0"/>
          </a:p>
          <a:p>
            <a:r>
              <a:rPr lang="en-US" altLang="ko-KR" dirty="0" smtClean="0"/>
              <a:t>+ </a:t>
            </a:r>
            <a:r>
              <a:rPr lang="ko-KR" altLang="en-US" dirty="0" smtClean="0"/>
              <a:t>거래량 </a:t>
            </a:r>
            <a:r>
              <a:rPr lang="ko-KR" altLang="en-US" dirty="0"/>
              <a:t>변화까지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en-US" altLang="ko-KR" sz="1600" i="1" dirty="0"/>
              <a:t>65</a:t>
            </a:r>
            <a:r>
              <a:rPr lang="ko-KR" altLang="en-US" sz="1600" i="1" dirty="0"/>
              <a:t>이상 과열</a:t>
            </a:r>
            <a:r>
              <a:rPr lang="en-US" altLang="ko-KR" sz="1600" i="1" dirty="0"/>
              <a:t>/ 30</a:t>
            </a:r>
            <a:r>
              <a:rPr lang="ko-KR" altLang="en-US" sz="1600" i="1" dirty="0"/>
              <a:t>이하 침체</a:t>
            </a:r>
            <a:endParaRPr lang="en-US" altLang="ko-KR" sz="1600" i="1" dirty="0"/>
          </a:p>
        </p:txBody>
      </p:sp>
    </p:spTree>
    <p:extLst>
      <p:ext uri="{BB962C8B-B14F-4D97-AF65-F5344CB8AC3E}">
        <p14:creationId xmlns:p14="http://schemas.microsoft.com/office/powerpoint/2010/main" val="48256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7" y="243065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볼린저</a:t>
            </a:r>
            <a:r>
              <a:rPr lang="ko-KR" altLang="en-US" b="1" dirty="0" smtClean="0"/>
              <a:t> 밴드 추가 </a:t>
            </a:r>
            <a:r>
              <a:rPr lang="ko-KR" altLang="en-US" b="1" dirty="0" err="1" smtClean="0"/>
              <a:t>스터디</a:t>
            </a:r>
            <a:r>
              <a:rPr lang="en-US" altLang="ko-KR" b="1" dirty="0" smtClean="0"/>
              <a:t>(10/20-21, </a:t>
            </a:r>
            <a:r>
              <a:rPr lang="en-US" altLang="ko-KR" b="1" dirty="0" err="1" smtClean="0"/>
              <a:t>talib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 코드참고</a:t>
            </a:r>
            <a:r>
              <a:rPr lang="en-US" altLang="ko-KR" b="1" dirty="0" smtClean="0"/>
              <a:t>) -1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606804" y="72336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- BBANDS - Bollinger Bands</a:t>
            </a:r>
          </a:p>
          <a:p>
            <a:r>
              <a:rPr lang="en-US" altLang="ko-KR" sz="1400" dirty="0"/>
              <a:t>http://www.tadoc.org/indicator/BBANDS.htm</a:t>
            </a:r>
            <a:endParaRPr lang="ko-KR" altLang="en-US" sz="1400" dirty="0"/>
          </a:p>
        </p:txBody>
      </p:sp>
      <p:pic>
        <p:nvPicPr>
          <p:cNvPr id="2050" name="Picture 2" descr="D:\big11\cap\Cap 2020-10-21 17-27-17-8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44" y="1246581"/>
            <a:ext cx="35147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94481" y="523306"/>
            <a:ext cx="6647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smtClean="0"/>
              <a:t>주식 차트에서 </a:t>
            </a:r>
            <a:r>
              <a:rPr lang="en-US" altLang="ko-KR" sz="1000" b="1" u="sng" dirty="0" smtClean="0"/>
              <a:t>20</a:t>
            </a:r>
            <a:r>
              <a:rPr lang="ko-KR" altLang="en-US" sz="1000" b="1" u="sng" dirty="0" smtClean="0"/>
              <a:t>일 이동평균선을 </a:t>
            </a:r>
            <a:r>
              <a:rPr lang="en-US" altLang="ko-KR" sz="1000" b="1" u="sng" dirty="0" smtClean="0"/>
              <a:t>middle band</a:t>
            </a:r>
            <a:r>
              <a:rPr lang="ko-KR" altLang="en-US" sz="1000" dirty="0" smtClean="0"/>
              <a:t>로 갖고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middle band</a:t>
            </a:r>
            <a:r>
              <a:rPr lang="ko-KR" altLang="en-US" sz="1000" dirty="0" smtClean="0"/>
              <a:t>를 중심으로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상하로 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표준편차를 갖는 </a:t>
            </a:r>
            <a:r>
              <a:rPr lang="en-US" altLang="ko-KR" sz="1000" dirty="0" smtClean="0"/>
              <a:t>upper band, lower band</a:t>
            </a:r>
            <a:r>
              <a:rPr lang="ko-KR" altLang="en-US" sz="1000" dirty="0" smtClean="0"/>
              <a:t>를 그려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주식 매수시점을 파악하기 위한 지표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*</a:t>
            </a:r>
            <a:r>
              <a:rPr lang="en-US" altLang="ko-KR" sz="800" dirty="0" err="1" smtClean="0"/>
              <a:t>Talib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메소드로</a:t>
            </a:r>
            <a:r>
              <a:rPr lang="ko-KR" altLang="en-US" sz="800" dirty="0" smtClean="0"/>
              <a:t> 쉽게 </a:t>
            </a:r>
            <a:r>
              <a:rPr lang="ko-KR" altLang="en-US" sz="800" dirty="0" err="1" smtClean="0"/>
              <a:t>구할수</a:t>
            </a:r>
            <a:r>
              <a:rPr lang="ko-KR" altLang="en-US" sz="800" dirty="0" smtClean="0"/>
              <a:t>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이동평균선 기간과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표준편차 지정 가능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err="1" smtClean="0"/>
              <a:t>ta.BBANDS</a:t>
            </a:r>
            <a:r>
              <a:rPr lang="en-US" altLang="ko-KR" sz="800" dirty="0" smtClean="0"/>
              <a:t>(samsung_2019.close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timeperiod</a:t>
            </a:r>
            <a:r>
              <a:rPr lang="en-US" altLang="ko-KR" sz="800" dirty="0"/>
              <a:t>=20, </a:t>
            </a:r>
            <a:r>
              <a:rPr lang="en-US" altLang="ko-KR" sz="800" dirty="0" err="1"/>
              <a:t>nbdevup</a:t>
            </a:r>
            <a:r>
              <a:rPr lang="en-US" altLang="ko-KR" sz="800" dirty="0"/>
              <a:t>=2, </a:t>
            </a:r>
            <a:r>
              <a:rPr lang="en-US" altLang="ko-KR" sz="800" dirty="0" err="1"/>
              <a:t>nbdevdn</a:t>
            </a:r>
            <a:r>
              <a:rPr lang="en-US" altLang="ko-KR" sz="800" dirty="0"/>
              <a:t>=2, </a:t>
            </a:r>
            <a:r>
              <a:rPr lang="en-US" altLang="ko-KR" sz="800" dirty="0" err="1"/>
              <a:t>matype</a:t>
            </a:r>
            <a:r>
              <a:rPr lang="en-US" altLang="ko-KR" sz="800" dirty="0"/>
              <a:t>=0)</a:t>
            </a:r>
            <a:endParaRPr lang="ko-KR" altLang="en-US" sz="800" dirty="0"/>
          </a:p>
        </p:txBody>
      </p:sp>
      <p:pic>
        <p:nvPicPr>
          <p:cNvPr id="2051" name="Picture 3" descr="D:\big11\cap\Cap 2020-10-21 17-30-46-2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7" y="2395031"/>
            <a:ext cx="1450619" cy="9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6804" y="200343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113208" y="1808556"/>
            <a:ext cx="8078792" cy="3380871"/>
            <a:chOff x="4113208" y="1808556"/>
            <a:chExt cx="8078792" cy="3380871"/>
          </a:xfrm>
          <a:solidFill>
            <a:schemeClr val="accent6">
              <a:lumMod val="20000"/>
              <a:lumOff val="80000"/>
            </a:schemeClr>
          </a:solidFill>
        </p:grpSpPr>
        <p:pic>
          <p:nvPicPr>
            <p:cNvPr id="2052" name="Picture 4" descr="D:\big11\cap\Cap 2020-10-21 17-36-59-4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208" y="2082879"/>
              <a:ext cx="7843647" cy="3106548"/>
            </a:xfrm>
            <a:prstGeom prst="rect">
              <a:avLst/>
            </a:prstGeom>
            <a:grpFill/>
            <a:extLst/>
          </p:spPr>
        </p:pic>
        <p:sp>
          <p:nvSpPr>
            <p:cNvPr id="10" name="직사각형 9"/>
            <p:cNvSpPr/>
            <p:nvPr/>
          </p:nvSpPr>
          <p:spPr>
            <a:xfrm>
              <a:off x="7019722" y="4078951"/>
              <a:ext cx="5172278" cy="21544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Features = [</a:t>
              </a: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'open</a:t>
              </a:r>
              <a:r>
                <a:rPr kumimoji="1" lang="ko-KR" altLang="ko-KR" sz="800" b="1" dirty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', 'high', 'low', 'close', 'volume', 'change', 'ma5', 'ma10', 'ma20', 'ma60', </a:t>
              </a: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'ma120',</a:t>
              </a:r>
              <a:r>
                <a:rPr kumimoji="1" lang="ko-KR" altLang="ko-KR" sz="800" b="1" dirty="0" smtClean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'bandwidth‘</a:t>
              </a:r>
              <a:r>
                <a:rPr kumimoji="1" lang="en-US" altLang="ko-KR" sz="800" b="1" dirty="0" smtClean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]</a:t>
              </a:r>
              <a:r>
                <a:rPr kumimoji="1" lang="ko-KR" altLang="ko-KR" sz="600" b="1" dirty="0" smtClean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4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19722" y="2314696"/>
              <a:ext cx="4534715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Features = </a:t>
              </a: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[</a:t>
              </a:r>
              <a:r>
                <a:rPr kumimoji="1" lang="ko-KR" altLang="ko-KR" sz="800" b="1" dirty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'open', 'high', 'low', 'close', 'volume', 'change', 'ma5', 'ma10', 'ma20', 'ma60', </a:t>
              </a:r>
              <a:endParaRPr kumimoji="1" lang="en-US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'ma120</a:t>
              </a:r>
              <a:r>
                <a:rPr kumimoji="1" lang="ko-KR" altLang="ko-KR" sz="800" b="1" dirty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', </a:t>
              </a:r>
              <a:r>
                <a:rPr kumimoji="1" lang="ko-KR" altLang="ko-KR" sz="800" b="1" dirty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'upperband', 'middleband', </a:t>
              </a:r>
              <a:r>
                <a:rPr kumimoji="1" lang="ko-KR" altLang="ko-KR" sz="800" b="1" dirty="0" smtClean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'lowerband‘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]</a:t>
              </a:r>
              <a:endParaRPr kumimoji="1" lang="ko-KR" altLang="ko-KR" sz="1400" b="1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29995" y="1808556"/>
              <a:ext cx="3036409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SVD </a:t>
              </a:r>
              <a:r>
                <a:rPr lang="ko-KR" altLang="en-US" sz="1200" b="1" dirty="0" smtClean="0"/>
                <a:t>행렬 분해 </a:t>
              </a:r>
              <a:r>
                <a:rPr lang="en-US" altLang="ko-KR" sz="1200" b="1" dirty="0" smtClean="0"/>
                <a:t>– </a:t>
              </a:r>
              <a:r>
                <a:rPr lang="ko-KR" altLang="en-US" sz="1200" b="1" dirty="0" smtClean="0"/>
                <a:t>대각행렬의 </a:t>
              </a:r>
              <a:r>
                <a:rPr lang="ko-KR" altLang="en-US" sz="1200" b="1" dirty="0" err="1" smtClean="0"/>
                <a:t>특이값</a:t>
              </a:r>
              <a:r>
                <a:rPr lang="ko-KR" altLang="en-US" sz="1200" b="1" dirty="0" smtClean="0"/>
                <a:t> 확인</a:t>
              </a:r>
              <a:endParaRPr lang="ko-KR" altLang="en-US" sz="1200" b="1" dirty="0"/>
            </a:p>
          </p:txBody>
        </p:sp>
      </p:grpSp>
      <p:pic>
        <p:nvPicPr>
          <p:cNvPr id="2057" name="Picture 9" descr="D:\big11\cap\Cap 2020-10-21 18-08-15-8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991" y="5189427"/>
            <a:ext cx="6861379" cy="127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6702804" y="5623262"/>
            <a:ext cx="5172278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Features = [</a:t>
            </a:r>
            <a:r>
              <a:rPr kumimoji="1" lang="ko-KR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'open</a:t>
            </a:r>
            <a:r>
              <a:rPr kumimoji="1" lang="ko-KR" altLang="ko-KR" sz="800" b="1" dirty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', 'high', 'low', 'close', 'volume', 'change', 'ma5', 'ma10', 'ma20', 'ma60', </a:t>
            </a:r>
            <a:r>
              <a:rPr kumimoji="1" lang="ko-KR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'ma120</a:t>
            </a:r>
            <a:r>
              <a:rPr kumimoji="1" lang="ko-KR" altLang="ko-KR" sz="800" b="1" dirty="0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','b</a:t>
            </a:r>
            <a:r>
              <a:rPr kumimoji="1" lang="en-US" altLang="ko-KR" sz="800" b="1" dirty="0" err="1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olinger_pca</a:t>
            </a:r>
            <a:r>
              <a:rPr kumimoji="1" lang="ko-KR" altLang="ko-KR" sz="800" b="1" dirty="0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‘</a:t>
            </a:r>
            <a:r>
              <a:rPr kumimoji="1" lang="en-US" altLang="ko-KR" sz="800" b="1" dirty="0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]</a:t>
            </a:r>
            <a:r>
              <a:rPr kumimoji="1" lang="ko-KR" altLang="ko-KR" sz="6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400" b="1" dirty="0">
              <a:solidFill>
                <a:srgbClr val="FF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8" name="Picture 10" descr="D:\big11\cap\Cap 2020-10-21 18-14-45-77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57" y="3874198"/>
            <a:ext cx="3284533" cy="19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75784" y="3444248"/>
            <a:ext cx="3332455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900" b="1" dirty="0" err="1"/>
              <a:t>볼린저</a:t>
            </a:r>
            <a:r>
              <a:rPr lang="ko-KR" altLang="en-US" sz="900" b="1" dirty="0"/>
              <a:t> 밴드의 </a:t>
            </a:r>
            <a:r>
              <a:rPr lang="en-US" altLang="ko-KR" sz="900" b="1" dirty="0"/>
              <a:t>middle band </a:t>
            </a:r>
            <a:r>
              <a:rPr lang="ko-KR" altLang="en-US" sz="900" b="1" dirty="0"/>
              <a:t>값 자체가 </a:t>
            </a:r>
            <a:r>
              <a:rPr lang="ko-KR" altLang="en-US" sz="900" b="1" dirty="0" smtClean="0"/>
              <a:t>이동평균선</a:t>
            </a:r>
            <a:r>
              <a:rPr lang="en-US" altLang="ko-KR" sz="900" b="1" dirty="0" smtClean="0"/>
              <a:t>(ma20, </a:t>
            </a:r>
            <a:r>
              <a:rPr lang="ko-KR" altLang="en-US" sz="900" b="1" dirty="0" smtClean="0"/>
              <a:t>혹은 지정해주는 </a:t>
            </a:r>
            <a:r>
              <a:rPr lang="ko-KR" altLang="en-US" sz="900" b="1" dirty="0" err="1" smtClean="0"/>
              <a:t>기간값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과 </a:t>
            </a:r>
            <a:r>
              <a:rPr lang="ko-KR" altLang="en-US" sz="900" b="1" dirty="0"/>
              <a:t>동일하므로</a:t>
            </a:r>
            <a:r>
              <a:rPr lang="en-US" altLang="ko-KR" sz="900" b="1" dirty="0"/>
              <a:t>, </a:t>
            </a:r>
            <a:r>
              <a:rPr lang="ko-KR" altLang="en-US" sz="900" b="1" dirty="0" err="1"/>
              <a:t>동일값을</a:t>
            </a:r>
            <a:r>
              <a:rPr lang="ko-KR" altLang="en-US" sz="900" b="1" dirty="0"/>
              <a:t> 갖는 </a:t>
            </a:r>
            <a:r>
              <a:rPr lang="ko-KR" altLang="en-US" sz="900" b="1" dirty="0" smtClean="0"/>
              <a:t>이동평균선 피처가 </a:t>
            </a:r>
            <a:r>
              <a:rPr lang="ko-KR" altLang="en-US" sz="900" b="1" dirty="0"/>
              <a:t>중복으로 들어가게 됨</a:t>
            </a:r>
          </a:p>
        </p:txBody>
      </p:sp>
    </p:spTree>
    <p:extLst>
      <p:ext uri="{BB962C8B-B14F-4D97-AF65-F5344CB8AC3E}">
        <p14:creationId xmlns:p14="http://schemas.microsoft.com/office/powerpoint/2010/main" val="18025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4557" y="243065"/>
            <a:ext cx="64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볼린저</a:t>
            </a:r>
            <a:r>
              <a:rPr lang="ko-KR" altLang="en-US" b="1" dirty="0" smtClean="0"/>
              <a:t> 밴드 추가 </a:t>
            </a:r>
            <a:r>
              <a:rPr lang="ko-KR" altLang="en-US" b="1" dirty="0" err="1" smtClean="0"/>
              <a:t>스터디</a:t>
            </a:r>
            <a:r>
              <a:rPr lang="en-US" altLang="ko-KR" b="1" dirty="0" smtClean="0"/>
              <a:t>(10/20-21, </a:t>
            </a:r>
            <a:r>
              <a:rPr lang="en-US" altLang="ko-KR" b="1" dirty="0" err="1" smtClean="0"/>
              <a:t>talib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연습 코드참고</a:t>
            </a:r>
            <a:r>
              <a:rPr lang="en-US" altLang="ko-KR" b="1" dirty="0" smtClean="0"/>
              <a:t>) -2 </a:t>
            </a:r>
            <a:endParaRPr lang="ko-KR" altLang="en-US" b="1" dirty="0"/>
          </a:p>
        </p:txBody>
      </p:sp>
      <p:pic>
        <p:nvPicPr>
          <p:cNvPr id="5" name="Picture 2" descr="D:\big11\cap\Cap 2020-10-21 18-05-51-7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7" y="2168801"/>
            <a:ext cx="4954796" cy="347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20624" y="2401666"/>
            <a:ext cx="59226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Bolinger_pca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bandwidth </a:t>
            </a:r>
            <a:r>
              <a:rPr lang="ko-KR" altLang="en-US" sz="1600" dirty="0" smtClean="0"/>
              <a:t>가 상관성이 거의 없게 나온다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ym typeface="Wingdings" pitchFamily="2" charset="2"/>
              </a:rPr>
              <a:t>Close(</a:t>
            </a:r>
            <a:r>
              <a:rPr lang="ko-KR" altLang="en-US" sz="1600" dirty="0" smtClean="0">
                <a:sym typeface="Wingdings" pitchFamily="2" charset="2"/>
              </a:rPr>
              <a:t>현재 답으로 설정한 종가</a:t>
            </a:r>
            <a:r>
              <a:rPr lang="en-US" altLang="ko-KR" sz="1600" dirty="0" smtClean="0">
                <a:sym typeface="Wingdings" pitchFamily="2" charset="2"/>
              </a:rPr>
              <a:t>) </a:t>
            </a:r>
            <a:r>
              <a:rPr lang="ko-KR" altLang="en-US" sz="1600" dirty="0" smtClean="0">
                <a:sym typeface="Wingdings" pitchFamily="2" charset="2"/>
              </a:rPr>
              <a:t>와 </a:t>
            </a:r>
            <a:r>
              <a:rPr lang="en-US" altLang="ko-KR" sz="1600" dirty="0" err="1" smtClean="0">
                <a:sym typeface="Wingdings" pitchFamily="2" charset="2"/>
              </a:rPr>
              <a:t>bolinger_pca</a:t>
            </a:r>
            <a:r>
              <a:rPr lang="ko-KR" altLang="en-US" sz="1600" dirty="0" smtClean="0">
                <a:sym typeface="Wingdings" pitchFamily="2" charset="2"/>
              </a:rPr>
              <a:t>의 상관성이 더 </a:t>
            </a:r>
            <a:r>
              <a:rPr lang="ko-KR" altLang="en-US" sz="1600" dirty="0" err="1" smtClean="0">
                <a:sym typeface="Wingdings" pitchFamily="2" charset="2"/>
              </a:rPr>
              <a:t>높아보인다</a:t>
            </a:r>
            <a:r>
              <a:rPr lang="en-US" altLang="ko-KR" sz="1600" dirty="0" smtClean="0">
                <a:sym typeface="Wingdings" pitchFamily="2" charset="2"/>
              </a:rPr>
              <a:t>. (bandwidth </a:t>
            </a:r>
            <a:r>
              <a:rPr lang="ko-KR" altLang="en-US" sz="1600" dirty="0" smtClean="0">
                <a:sym typeface="Wingdings" pitchFamily="2" charset="2"/>
              </a:rPr>
              <a:t>대비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ym typeface="Wingdings" pitchFamily="2" charset="2"/>
              </a:rPr>
              <a:t>  </a:t>
            </a:r>
            <a:r>
              <a:rPr lang="ko-KR" altLang="en-US" sz="1600" b="1" dirty="0" smtClean="0">
                <a:sym typeface="Wingdings" pitchFamily="2" charset="2"/>
              </a:rPr>
              <a:t>차원축소로 생성한 </a:t>
            </a:r>
            <a:r>
              <a:rPr lang="en-US" altLang="ko-KR" sz="1600" b="1" dirty="0" err="1" smtClean="0">
                <a:sym typeface="Wingdings" pitchFamily="2" charset="2"/>
              </a:rPr>
              <a:t>bolinger_pca</a:t>
            </a:r>
            <a:r>
              <a:rPr lang="en-US" altLang="ko-KR" sz="1600" b="1" dirty="0" smtClean="0">
                <a:sym typeface="Wingdings" pitchFamily="2" charset="2"/>
              </a:rPr>
              <a:t> </a:t>
            </a:r>
            <a:r>
              <a:rPr lang="ko-KR" altLang="en-US" sz="1600" b="1" dirty="0" smtClean="0">
                <a:sym typeface="Wingdings" pitchFamily="2" charset="2"/>
              </a:rPr>
              <a:t>를 </a:t>
            </a:r>
            <a:r>
              <a:rPr lang="ko-KR" altLang="en-US" sz="1600" b="1" dirty="0" err="1" smtClean="0">
                <a:sym typeface="Wingdings" pitchFamily="2" charset="2"/>
              </a:rPr>
              <a:t>사용하는게</a:t>
            </a:r>
            <a:r>
              <a:rPr lang="ko-KR" altLang="en-US" sz="1600" b="1" dirty="0" smtClean="0">
                <a:sym typeface="Wingdings" pitchFamily="2" charset="2"/>
              </a:rPr>
              <a:t> </a:t>
            </a:r>
            <a:r>
              <a:rPr lang="ko-KR" altLang="en-US" sz="1600" b="1" dirty="0" err="1" smtClean="0">
                <a:sym typeface="Wingdings" pitchFamily="2" charset="2"/>
              </a:rPr>
              <a:t>맞아보인다</a:t>
            </a:r>
            <a:r>
              <a:rPr lang="en-US" altLang="ko-KR" sz="1600" b="1" dirty="0" smtClean="0">
                <a:sym typeface="Wingdings" pitchFamily="2" charset="2"/>
              </a:rPr>
              <a:t>. (</a:t>
            </a:r>
            <a:r>
              <a:rPr lang="ko-KR" altLang="en-US" sz="1600" b="1" dirty="0" smtClean="0">
                <a:sym typeface="Wingdings" pitchFamily="2" charset="2"/>
              </a:rPr>
              <a:t>논의 필요</a:t>
            </a:r>
            <a:r>
              <a:rPr lang="en-US" altLang="ko-KR" sz="1600" b="1" dirty="0" smtClean="0">
                <a:sym typeface="Wingdings" pitchFamily="2" charset="2"/>
              </a:rPr>
              <a:t>)</a:t>
            </a:r>
            <a:endParaRPr lang="ko-KR" altLang="en-US" sz="1600" b="1" dirty="0"/>
          </a:p>
        </p:txBody>
      </p:sp>
      <p:sp>
        <p:nvSpPr>
          <p:cNvPr id="7" name="타원 6"/>
          <p:cNvSpPr/>
          <p:nvPr/>
        </p:nvSpPr>
        <p:spPr>
          <a:xfrm>
            <a:off x="2072081" y="3908013"/>
            <a:ext cx="234891" cy="43087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12397" y="822121"/>
            <a:ext cx="95038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/>
              <a:t>Bolinger</a:t>
            </a:r>
            <a:r>
              <a:rPr lang="en-US" altLang="ko-KR" sz="1400" b="1" dirty="0" smtClean="0"/>
              <a:t> band 3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로부터 각각 압축 추출한 아래의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를 포함해 상관관계 </a:t>
            </a:r>
            <a:r>
              <a:rPr lang="en-US" altLang="ko-KR" sz="1400" b="1" dirty="0" err="1"/>
              <a:t>Heatmap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시각화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new feature 1 : bandwidth  (Upper – Low) </a:t>
            </a:r>
          </a:p>
          <a:p>
            <a:r>
              <a:rPr lang="en-US" altLang="ko-KR" sz="1400" dirty="0" smtClean="0"/>
              <a:t>new feature 2 : </a:t>
            </a:r>
            <a:r>
              <a:rPr lang="en-US" altLang="ko-KR" sz="1400" dirty="0" err="1" smtClean="0"/>
              <a:t>bolinger_pca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Uppr,midde,Low</a:t>
            </a:r>
            <a:r>
              <a:rPr lang="en-US" altLang="ko-KR" sz="1400" dirty="0" smtClean="0"/>
              <a:t> 3 </a:t>
            </a:r>
            <a:r>
              <a:rPr lang="ko-KR" altLang="en-US" sz="1400" dirty="0" err="1" smtClean="0"/>
              <a:t>컬럼을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PCA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개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추출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483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91713" y="2235114"/>
            <a:ext cx="7630299" cy="1325563"/>
          </a:xfrm>
        </p:spPr>
        <p:txBody>
          <a:bodyPr>
            <a:no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가격 예측 모델 평가</a:t>
            </a:r>
            <a:r>
              <a:rPr lang="en-US" altLang="ko-KR" sz="4000" b="1" dirty="0" smtClean="0"/>
              <a:t>(</a:t>
            </a:r>
            <a:r>
              <a:rPr lang="ko-KR" altLang="en-US" sz="4000" b="1" dirty="0" smtClean="0"/>
              <a:t>회귀</a:t>
            </a:r>
            <a:r>
              <a:rPr lang="en-US" altLang="ko-KR" sz="4000" b="1" dirty="0" smtClean="0"/>
              <a:t>)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2224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4617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 smtClean="0"/>
              <a:t>LSTM (Long-short term Memory)</a:t>
            </a:r>
          </a:p>
        </p:txBody>
      </p:sp>
      <p:pic>
        <p:nvPicPr>
          <p:cNvPr id="1026" name="Picture 2" descr="D:\big11\cap\Cap 2020-10-21 16-34-54-5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9" y="789661"/>
            <a:ext cx="4422548" cy="272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340" y="3605292"/>
            <a:ext cx="1017478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smtClean="0"/>
              <a:t>Input data </a:t>
            </a:r>
            <a:r>
              <a:rPr lang="ko-KR" altLang="en-US" sz="1400" dirty="0" smtClean="0"/>
              <a:t>가 길어질수록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즉 데이터의 </a:t>
            </a:r>
            <a:r>
              <a:rPr lang="en-US" altLang="ko-KR" sz="1400" dirty="0" err="1" smtClean="0"/>
              <a:t>timestep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이 커질수록 학습능력이 떨어지는 </a:t>
            </a:r>
            <a:r>
              <a:rPr lang="en-US" altLang="ko-KR" sz="1400" dirty="0" err="1" smtClean="0"/>
              <a:t>SimpleRNN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레이어의</a:t>
            </a:r>
            <a:r>
              <a:rPr lang="ko-KR" altLang="en-US" sz="1400" dirty="0" smtClean="0"/>
              <a:t> 단점을 보완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타입스텝 방향으로 셀 상태 </a:t>
            </a:r>
            <a:r>
              <a:rPr lang="en-US" altLang="ko-KR" sz="1400" dirty="0" smtClean="0"/>
              <a:t>Ct</a:t>
            </a:r>
            <a:r>
              <a:rPr lang="ko-KR" altLang="en-US" sz="1400" dirty="0" smtClean="0"/>
              <a:t>가 함께 전달되며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장기 의존성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Long-Term </a:t>
            </a:r>
            <a:r>
              <a:rPr lang="en-US" altLang="ko-KR" sz="1400" dirty="0" smtClean="0"/>
              <a:t>Dependency)</a:t>
            </a:r>
            <a:r>
              <a:rPr lang="ko-KR" altLang="en-US" sz="1400" dirty="0" smtClean="0"/>
              <a:t> 문제를 해결</a:t>
            </a:r>
            <a:endParaRPr lang="en-US" altLang="ko-KR" sz="14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594116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5360" y="332656"/>
            <a:ext cx="1113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#. Summary_20201019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5360" y="764704"/>
            <a:ext cx="11137237" cy="1600438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DataFrame</a:t>
            </a:r>
            <a:endParaRPr lang="en-US" altLang="ko-KR" sz="1400" b="1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name : </a:t>
            </a:r>
            <a:r>
              <a:rPr lang="ko-KR" altLang="en-US" sz="1400" dirty="0" smtClean="0"/>
              <a:t>삼성전자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train.index</a:t>
            </a:r>
            <a:r>
              <a:rPr lang="en-US" altLang="ko-KR" sz="1400" dirty="0" smtClean="0"/>
              <a:t> : 2019.01 ~ 2019.12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Test.index</a:t>
            </a:r>
            <a:r>
              <a:rPr lang="en-US" altLang="ko-KR" sz="1400" dirty="0" smtClean="0"/>
              <a:t> : 2020.01 ~ 2020.03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Df_columns</a:t>
            </a:r>
            <a:r>
              <a:rPr lang="en-US" altLang="ko-KR" sz="1400" dirty="0" smtClean="0"/>
              <a:t> : 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smtClean="0"/>
              <a:t>['open', 'high', 'low', 'close', 'volume', 'change', 'ma5', 'ma10', 'ma20', 'ma60', 'ma120', 	'kospi_ma5', 'kospi_ma10', 'kospi_ma20', 'kospi_ma60', 'kospi_ma120', '</a:t>
            </a:r>
            <a:r>
              <a:rPr lang="en-US" altLang="ko-KR" sz="1400" dirty="0" err="1" smtClean="0"/>
              <a:t>upperband</a:t>
            </a:r>
            <a:r>
              <a:rPr lang="en-US" altLang="ko-KR" sz="1400" dirty="0" smtClean="0"/>
              <a:t>', 	'</a:t>
            </a:r>
            <a:r>
              <a:rPr lang="en-US" altLang="ko-KR" sz="1400" dirty="0" err="1" smtClean="0"/>
              <a:t>middleband</a:t>
            </a:r>
            <a:r>
              <a:rPr lang="en-US" altLang="ko-KR" sz="1400" dirty="0" smtClean="0"/>
              <a:t>', '</a:t>
            </a:r>
            <a:r>
              <a:rPr lang="en-US" altLang="ko-KR" sz="1400" dirty="0" err="1" smtClean="0"/>
              <a:t>lowerband</a:t>
            </a:r>
            <a:r>
              <a:rPr lang="en-US" altLang="ko-KR" sz="1400" dirty="0" smtClean="0"/>
              <a:t>'] </a:t>
            </a:r>
            <a:r>
              <a:rPr lang="ko-KR" altLang="en-US" sz="1400" dirty="0" smtClean="0"/>
              <a:t>등 </a:t>
            </a:r>
            <a:r>
              <a:rPr lang="en-US" altLang="ko-KR" sz="1400" dirty="0" smtClean="0"/>
              <a:t>19</a:t>
            </a:r>
            <a:r>
              <a:rPr lang="ko-KR" altLang="en-US" sz="1400" dirty="0" smtClean="0"/>
              <a:t>개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6786" y="2708921"/>
            <a:ext cx="11137237" cy="1600438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LSTM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Window_size</a:t>
            </a:r>
            <a:r>
              <a:rPr lang="en-US" altLang="ko-KR" sz="1400" dirty="0" smtClean="0"/>
              <a:t> : 10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Activation : ‘</a:t>
            </a:r>
            <a:r>
              <a:rPr lang="en-US" altLang="ko-KR" sz="1400" dirty="0" err="1" smtClean="0"/>
              <a:t>relu</a:t>
            </a:r>
            <a:r>
              <a:rPr lang="en-US" altLang="ko-KR" sz="1400" dirty="0" smtClean="0"/>
              <a:t>’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Earlystopping</a:t>
            </a:r>
            <a:r>
              <a:rPr lang="en-US" altLang="ko-KR" sz="1400" dirty="0" smtClean="0"/>
              <a:t> : </a:t>
            </a:r>
            <a:r>
              <a:rPr lang="ko-KR" altLang="en-US" sz="1400" dirty="0" err="1" smtClean="0"/>
              <a:t>사용안함</a:t>
            </a:r>
            <a:r>
              <a:rPr lang="ko-KR" altLang="en-US" sz="1400" dirty="0" smtClean="0"/>
              <a:t> 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err="1" smtClean="0"/>
              <a:t>Corr</a:t>
            </a:r>
            <a:r>
              <a:rPr lang="en-US" altLang="ko-KR" sz="1400" dirty="0" smtClean="0"/>
              <a:t> : 0.917576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Optimizer :’ Adam’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360" y="4221088"/>
            <a:ext cx="11137237" cy="1384995"/>
          </a:xfrm>
          <a:prstGeom prst="rect">
            <a:avLst/>
          </a:prstGeom>
          <a:noFill/>
          <a:ln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Comment</a:t>
            </a:r>
          </a:p>
          <a:p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/>
              <a:t>LSTM </a:t>
            </a:r>
            <a:r>
              <a:rPr lang="ko-KR" altLang="en-US" sz="1400" dirty="0" smtClean="0"/>
              <a:t>모델을 이용해서 학습을 진행해 보았다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데이터 셋의 크기 때문인지 학습시간이 매우 짧았다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처음에 </a:t>
            </a:r>
            <a:r>
              <a:rPr lang="en-US" altLang="ko-KR" sz="1400" dirty="0" err="1" smtClean="0"/>
              <a:t>Window_size</a:t>
            </a:r>
            <a:r>
              <a:rPr lang="en-US" altLang="ko-KR" sz="1400" dirty="0" smtClean="0"/>
              <a:t>=30</a:t>
            </a:r>
            <a:r>
              <a:rPr lang="ko-KR" altLang="en-US" sz="1400" dirty="0" smtClean="0"/>
              <a:t>으로 진행했었으나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너무 짧은 학습시간으로 </a:t>
            </a:r>
            <a:r>
              <a:rPr lang="en-US" altLang="ko-KR" sz="1400" dirty="0" smtClean="0"/>
              <a:t>size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으로 줄이고 </a:t>
            </a:r>
            <a:r>
              <a:rPr lang="en-US" altLang="ko-KR" sz="1400" dirty="0" err="1" smtClean="0"/>
              <a:t>early_stopping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제거하였으나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여전히 짧았다</a:t>
            </a:r>
            <a:r>
              <a:rPr lang="en-US" altLang="ko-KR" sz="1400" dirty="0" smtClean="0"/>
              <a:t>. 1</a:t>
            </a:r>
            <a:r>
              <a:rPr lang="ko-KR" altLang="en-US" sz="1400" dirty="0" smtClean="0"/>
              <a:t>년 데이터를 사용한 한계점 일 수 있다는 생각이 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학습시간을 더 길게 고려해볼 필요성이 있겠다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또한 </a:t>
            </a:r>
            <a:r>
              <a:rPr lang="en-US" altLang="ko-KR" sz="1400" dirty="0" err="1" smtClean="0"/>
              <a:t>windoe_size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과정에서 </a:t>
            </a:r>
            <a:r>
              <a:rPr lang="en-US" altLang="ko-KR" sz="1400" dirty="0" smtClean="0"/>
              <a:t>random split</a:t>
            </a:r>
            <a:r>
              <a:rPr lang="ko-KR" altLang="en-US" sz="1400" dirty="0" smtClean="0"/>
              <a:t>을 주지 않아 </a:t>
            </a:r>
            <a:r>
              <a:rPr lang="en-US" altLang="ko-KR" sz="1400" dirty="0" err="1" smtClean="0"/>
              <a:t>overfitting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가능성이 크게 보인다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Window_size</a:t>
            </a:r>
            <a:r>
              <a:rPr lang="en-US" altLang="ko-KR" sz="1400" dirty="0" smtClean="0"/>
              <a:t> function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random </a:t>
            </a:r>
            <a:r>
              <a:rPr lang="ko-KR" altLang="en-US" sz="1400" dirty="0" smtClean="0"/>
              <a:t>추가를 고려하여 다시 짜봐야 할 것 같다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162270" y="63167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By HJ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5401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5360" y="332656"/>
            <a:ext cx="1113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#. </a:t>
            </a:r>
            <a:r>
              <a:rPr lang="ko-KR" altLang="en-US" dirty="0" smtClean="0"/>
              <a:t>시각화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98194" y="3790922"/>
            <a:ext cx="4684372" cy="2823713"/>
            <a:chOff x="673645" y="3515859"/>
            <a:chExt cx="3513279" cy="2823713"/>
          </a:xfrm>
        </p:grpSpPr>
        <p:pic>
          <p:nvPicPr>
            <p:cNvPr id="1026" name="Picture 2" descr="C:\Users\TJ\Desktop\pjt 캡처\lstm_1019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645" y="3515859"/>
              <a:ext cx="3513279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782212" y="6077962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최종 </a:t>
              </a:r>
              <a:r>
                <a:rPr lang="en-US" altLang="ko-KR" sz="1100" b="1" dirty="0" smtClean="0">
                  <a:latin typeface="+mj-lt"/>
                </a:rPr>
                <a:t>plot</a:t>
              </a:r>
              <a:endParaRPr lang="ko-KR" altLang="en-US" sz="1100" b="1" dirty="0">
                <a:latin typeface="+mj-lt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451311" y="4689080"/>
            <a:ext cx="3136000" cy="1341610"/>
            <a:chOff x="5076056" y="4005064"/>
            <a:chExt cx="2352000" cy="134161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56" y="4005064"/>
              <a:ext cx="235200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5603984" y="5085064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최종 </a:t>
              </a:r>
              <a:r>
                <a:rPr lang="en-US" altLang="ko-KR" sz="1100" b="1" dirty="0" err="1" smtClean="0">
                  <a:latin typeface="+mj-lt"/>
                </a:rPr>
                <a:t>corr</a:t>
              </a:r>
              <a:endParaRPr lang="ko-KR" altLang="en-US" sz="1100" b="1" dirty="0">
                <a:latin typeface="+mj-lt"/>
              </a:endParaRPr>
            </a:p>
          </p:txBody>
        </p:sp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3" t="21655" r="5094"/>
          <a:stretch/>
        </p:blipFill>
        <p:spPr bwMode="auto">
          <a:xfrm>
            <a:off x="898193" y="822677"/>
            <a:ext cx="4558312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13253" y="3342677"/>
            <a:ext cx="17281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+mj-lt"/>
              </a:rPr>
              <a:t>sample</a:t>
            </a:r>
            <a:r>
              <a:rPr lang="ko-KR" altLang="en-US" sz="1100" b="1" dirty="0" smtClean="0">
                <a:latin typeface="+mj-lt"/>
              </a:rPr>
              <a:t> </a:t>
            </a:r>
            <a:r>
              <a:rPr lang="en-US" altLang="ko-KR" sz="1100" b="1" dirty="0" smtClean="0">
                <a:latin typeface="+mj-lt"/>
              </a:rPr>
              <a:t>plot</a:t>
            </a:r>
            <a:endParaRPr lang="ko-KR" altLang="en-US" sz="1100" b="1" dirty="0">
              <a:latin typeface="+mj-lt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125848" y="1628800"/>
            <a:ext cx="3773653" cy="1334204"/>
            <a:chOff x="4682532" y="1555760"/>
            <a:chExt cx="2830240" cy="1334204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8" t="50000" r="37363" b="10055"/>
            <a:stretch/>
          </p:blipFill>
          <p:spPr bwMode="auto">
            <a:xfrm>
              <a:off x="4682532" y="1555760"/>
              <a:ext cx="2830240" cy="10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5449580" y="2628354"/>
              <a:ext cx="1296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+mj-lt"/>
                </a:rPr>
                <a:t>sample </a:t>
              </a:r>
              <a:r>
                <a:rPr lang="en-US" altLang="ko-KR" sz="1100" b="1" dirty="0" err="1" smtClean="0">
                  <a:latin typeface="+mj-lt"/>
                </a:rPr>
                <a:t>corr</a:t>
              </a:r>
              <a:endParaRPr lang="ko-KR" altLang="en-US" sz="1100" b="1" dirty="0"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125848" y="1053510"/>
            <a:ext cx="294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Window_size</a:t>
            </a:r>
            <a:r>
              <a:rPr lang="en-US" altLang="ko-KR" sz="1200" dirty="0" smtClean="0"/>
              <a:t>=30</a:t>
            </a:r>
          </a:p>
          <a:p>
            <a:r>
              <a:rPr lang="en-US" altLang="ko-KR" sz="1200" dirty="0" err="1" smtClean="0"/>
              <a:t>Early_stopping</a:t>
            </a:r>
            <a:r>
              <a:rPr lang="en-US" altLang="ko-KR" sz="1200" dirty="0" smtClean="0"/>
              <a:t>=5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313217" y="3861049"/>
            <a:ext cx="2946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Window_size</a:t>
            </a:r>
            <a:r>
              <a:rPr lang="en-US" altLang="ko-KR" sz="1200" dirty="0" smtClean="0"/>
              <a:t>=10</a:t>
            </a:r>
          </a:p>
          <a:p>
            <a:r>
              <a:rPr lang="en-US" altLang="ko-KR" sz="1200" dirty="0" err="1" smtClean="0"/>
              <a:t>Early_stopping</a:t>
            </a:r>
            <a:r>
              <a:rPr lang="en-US" altLang="ko-KR" sz="1200" dirty="0" smtClean="0"/>
              <a:t>=X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162270" y="631676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By HJ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44190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4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D27A957-4513-493E-A962-AB77600F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8" y="82743"/>
            <a:ext cx="10515600" cy="599609"/>
          </a:xfrm>
        </p:spPr>
        <p:txBody>
          <a:bodyPr>
            <a:normAutofit/>
          </a:bodyPr>
          <a:lstStyle/>
          <a:p>
            <a:r>
              <a:rPr lang="ko-KR" altLang="en-US" sz="2400" b="1" dirty="0"/>
              <a:t>프로그램 틀 아이디어 예시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BFA85BF-9B46-4041-84DE-189C3F2976DD}"/>
              </a:ext>
            </a:extLst>
          </p:cNvPr>
          <p:cNvSpPr txBox="1"/>
          <p:nvPr/>
        </p:nvSpPr>
        <p:spPr>
          <a:xfrm>
            <a:off x="3847763" y="810683"/>
            <a:ext cx="53530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B. </a:t>
            </a:r>
            <a:r>
              <a:rPr lang="ko-KR" altLang="en-US" sz="1600" b="1" dirty="0"/>
              <a:t>프로그램 내부 로직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2A26A5F2-F143-4C1D-A8DA-B11AB13E77B4}"/>
              </a:ext>
            </a:extLst>
          </p:cNvPr>
          <p:cNvGrpSpPr/>
          <p:nvPr/>
        </p:nvGrpSpPr>
        <p:grpSpPr>
          <a:xfrm>
            <a:off x="332954" y="792974"/>
            <a:ext cx="2983097" cy="3363301"/>
            <a:chOff x="296998" y="836754"/>
            <a:chExt cx="3753445" cy="51844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67CFEC47-4336-44B3-9EBD-231A45683EE3}"/>
                </a:ext>
              </a:extLst>
            </p:cNvPr>
            <p:cNvSpPr txBox="1"/>
            <p:nvPr/>
          </p:nvSpPr>
          <p:spPr>
            <a:xfrm>
              <a:off x="1560352" y="2080469"/>
              <a:ext cx="1177433" cy="465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</a:t>
              </a:r>
              <a:r>
                <a:rPr lang="en-US" altLang="ko-KR" sz="1400"/>
                <a:t>.</a:t>
              </a:r>
              <a:r>
                <a:rPr lang="ko-KR" altLang="en-US" sz="1400" dirty="0"/>
                <a:t> 투자금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xmlns="" id="{2FE55DE2-5513-4112-972D-8D94AEDB85B3}"/>
                </a:ext>
              </a:extLst>
            </p:cNvPr>
            <p:cNvSpPr/>
            <p:nvPr/>
          </p:nvSpPr>
          <p:spPr>
            <a:xfrm>
              <a:off x="450867" y="1440857"/>
              <a:ext cx="3599576" cy="45803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3111692-A94C-4FC5-B0BA-FE0FD22981F5}"/>
                </a:ext>
              </a:extLst>
            </p:cNvPr>
            <p:cNvSpPr txBox="1"/>
            <p:nvPr/>
          </p:nvSpPr>
          <p:spPr>
            <a:xfrm>
              <a:off x="539266" y="1608732"/>
              <a:ext cx="3298822" cy="176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1. </a:t>
              </a:r>
              <a:r>
                <a:rPr lang="ko-KR" altLang="en-US" sz="1200" b="1" dirty="0"/>
                <a:t>본인의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투자 성향을 선택하세요</a:t>
              </a:r>
              <a:r>
                <a:rPr lang="en-US" altLang="ko-KR" sz="12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a. </a:t>
              </a:r>
              <a:r>
                <a:rPr lang="ko-KR" altLang="en-US" sz="1200" dirty="0"/>
                <a:t>공격형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b. </a:t>
              </a:r>
              <a:r>
                <a:rPr lang="ko-KR" altLang="en-US" sz="1200" dirty="0"/>
                <a:t>중간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c. </a:t>
              </a:r>
              <a:r>
                <a:rPr lang="ko-KR" altLang="en-US" sz="1200" dirty="0"/>
                <a:t>안정수익 추구형</a:t>
              </a:r>
              <a:endParaRPr lang="en-US" altLang="ko-KR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5BD0510F-D4D9-4671-8016-4425C0583E9D}"/>
                </a:ext>
              </a:extLst>
            </p:cNvPr>
            <p:cNvSpPr txBox="1"/>
            <p:nvPr/>
          </p:nvSpPr>
          <p:spPr>
            <a:xfrm>
              <a:off x="539266" y="3326402"/>
              <a:ext cx="3298822" cy="176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2. </a:t>
              </a:r>
              <a:r>
                <a:rPr lang="ko-KR" altLang="en-US" sz="1200" b="1" dirty="0"/>
                <a:t>예상 투자 기간을 선택하세요</a:t>
              </a:r>
              <a:r>
                <a:rPr lang="en-US" altLang="ko-KR" sz="1200" b="1" dirty="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a. 1</a:t>
              </a:r>
              <a:r>
                <a:rPr lang="ko-KR" altLang="en-US" sz="1200" dirty="0"/>
                <a:t>년 미만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b. 1</a:t>
              </a:r>
              <a:r>
                <a:rPr lang="ko-KR" altLang="en-US" sz="1200" dirty="0"/>
                <a:t>년 </a:t>
              </a:r>
              <a:r>
                <a:rPr lang="en-US" altLang="ko-KR" sz="1200" dirty="0"/>
                <a:t>~5</a:t>
              </a:r>
              <a:r>
                <a:rPr lang="ko-KR" altLang="en-US" sz="1200" dirty="0"/>
                <a:t>년</a:t>
              </a:r>
              <a:endParaRPr lang="en-US" altLang="ko-KR" sz="1200" dirty="0"/>
            </a:p>
            <a:p>
              <a:pPr>
                <a:lnSpc>
                  <a:spcPct val="150000"/>
                </a:lnSpc>
              </a:pPr>
              <a:r>
                <a:rPr lang="en-US" altLang="ko-KR" sz="1200" dirty="0"/>
                <a:t>c. 5</a:t>
              </a:r>
              <a:r>
                <a:rPr lang="ko-KR" altLang="en-US" sz="1200" dirty="0"/>
                <a:t>년 이상</a:t>
              </a:r>
              <a:endParaRPr lang="en-US" altLang="ko-KR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5BE70E1F-BD30-4242-B4FC-FD3050B59034}"/>
                </a:ext>
              </a:extLst>
            </p:cNvPr>
            <p:cNvSpPr txBox="1"/>
            <p:nvPr/>
          </p:nvSpPr>
          <p:spPr>
            <a:xfrm>
              <a:off x="539266" y="4986012"/>
              <a:ext cx="3298822" cy="924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3. ~~~~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b="1" dirty="0"/>
                <a:t>4. ~~~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3134A1CD-5603-420C-9DA0-15D180AFCAC4}"/>
                </a:ext>
              </a:extLst>
            </p:cNvPr>
            <p:cNvSpPr txBox="1"/>
            <p:nvPr/>
          </p:nvSpPr>
          <p:spPr>
            <a:xfrm>
              <a:off x="296998" y="836754"/>
              <a:ext cx="2635966" cy="4659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A. </a:t>
              </a:r>
              <a:r>
                <a:rPr lang="ko-KR" altLang="en-US" sz="1400" b="1" dirty="0"/>
                <a:t>사용자에 의한 </a:t>
              </a:r>
              <a:r>
                <a:rPr lang="en-US" altLang="ko-KR" sz="1400" b="1" dirty="0"/>
                <a:t>input</a:t>
              </a:r>
              <a:endParaRPr lang="ko-KR" altLang="en-US" sz="1400" b="1" dirty="0"/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856A8194-9420-4D73-9AB7-650A73DA74A3}"/>
              </a:ext>
            </a:extLst>
          </p:cNvPr>
          <p:cNvCxnSpPr>
            <a:cxnSpLocks/>
          </p:cNvCxnSpPr>
          <p:nvPr/>
        </p:nvCxnSpPr>
        <p:spPr>
          <a:xfrm>
            <a:off x="3847763" y="836754"/>
            <a:ext cx="0" cy="560961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CDB6F14-4576-4EC2-B0BB-9CDB4E1BEFCD}"/>
              </a:ext>
            </a:extLst>
          </p:cNvPr>
          <p:cNvSpPr txBox="1"/>
          <p:nvPr/>
        </p:nvSpPr>
        <p:spPr>
          <a:xfrm>
            <a:off x="785975" y="4967095"/>
            <a:ext cx="723272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공격형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F09FAE7-2D10-4102-A8C6-BF1DBE673D9E}"/>
              </a:ext>
            </a:extLst>
          </p:cNvPr>
          <p:cNvSpPr txBox="1"/>
          <p:nvPr/>
        </p:nvSpPr>
        <p:spPr>
          <a:xfrm>
            <a:off x="2448487" y="4994197"/>
            <a:ext cx="72327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안정형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0A178CF-EB9D-4AEC-9A42-DBB96E31A01D}"/>
              </a:ext>
            </a:extLst>
          </p:cNvPr>
          <p:cNvSpPr txBox="1"/>
          <p:nvPr/>
        </p:nvSpPr>
        <p:spPr>
          <a:xfrm>
            <a:off x="6096000" y="1290075"/>
            <a:ext cx="5950646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본인 전략에 영향을 미칠 것으로 추정되는 </a:t>
            </a:r>
            <a:r>
              <a:rPr lang="en-US" altLang="ko-KR" sz="1100" dirty="0"/>
              <a:t>Feature </a:t>
            </a:r>
            <a:r>
              <a:rPr lang="ko-KR" altLang="en-US" sz="1100" dirty="0"/>
              <a:t>모으기</a:t>
            </a:r>
            <a:r>
              <a:rPr lang="en-US" altLang="ko-KR" sz="1100" dirty="0"/>
              <a:t>&amp; Feature </a:t>
            </a:r>
            <a:r>
              <a:rPr lang="ko-KR" altLang="en-US" sz="1100" dirty="0" err="1"/>
              <a:t>전처리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해당 </a:t>
            </a:r>
            <a:r>
              <a:rPr lang="en-US" altLang="ko-KR" sz="1100" dirty="0"/>
              <a:t>Feature,</a:t>
            </a:r>
            <a:r>
              <a:rPr lang="ko-KR" altLang="en-US" sz="1100" dirty="0"/>
              <a:t> 전략을 고려하여 적합한 알고리즘</a:t>
            </a:r>
            <a:r>
              <a:rPr lang="en-US" altLang="ko-KR" sz="1100" dirty="0"/>
              <a:t> </a:t>
            </a:r>
            <a:r>
              <a:rPr lang="ko-KR" altLang="en-US" sz="1100" dirty="0"/>
              <a:t>선정</a:t>
            </a:r>
            <a:r>
              <a:rPr lang="en-US" altLang="ko-KR" sz="1100" dirty="0"/>
              <a:t>(</a:t>
            </a:r>
            <a:r>
              <a:rPr lang="ko-KR" altLang="en-US" sz="1100" dirty="0"/>
              <a:t>분류 알고리즘</a:t>
            </a:r>
            <a:r>
              <a:rPr lang="en-US" altLang="ko-KR" sz="1100" dirty="0"/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알고리즘 결과에 따라 종목 풀 선정 완료</a:t>
            </a:r>
            <a:r>
              <a:rPr lang="en-US" altLang="ko-KR" sz="1100" dirty="0"/>
              <a:t>. 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1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본인 목적에 따라서 분석 알고리즘 쓰지 않고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단순 거래량 상위</a:t>
            </a:r>
            <a:r>
              <a:rPr lang="en-US" altLang="ko-KR" sz="1050" b="1" dirty="0"/>
              <a:t> 10</a:t>
            </a:r>
            <a:r>
              <a:rPr lang="ko-KR" altLang="en-US" sz="1050" b="1" dirty="0"/>
              <a:t>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종목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코스닥 </a:t>
            </a:r>
            <a:r>
              <a:rPr lang="ko-KR" altLang="en-US" sz="1050" b="1" dirty="0" smtClean="0"/>
              <a:t>상</a:t>
            </a:r>
            <a:r>
              <a:rPr lang="ko-KR" altLang="en-US" sz="1050" b="1" dirty="0"/>
              <a:t>장</a:t>
            </a:r>
            <a:r>
              <a:rPr lang="ko-KR" altLang="en-US" sz="1050" b="1" dirty="0" smtClean="0"/>
              <a:t> </a:t>
            </a:r>
            <a:r>
              <a:rPr lang="ko-KR" altLang="en-US" sz="1050" b="1" dirty="0"/>
              <a:t>여부 등으로 </a:t>
            </a:r>
            <a:r>
              <a:rPr lang="ko-KR" altLang="en-US" sz="1050" b="1" dirty="0" err="1"/>
              <a:t>종목풀</a:t>
            </a:r>
            <a:r>
              <a:rPr lang="ko-KR" altLang="en-US" sz="1050" b="1" dirty="0"/>
              <a:t> 결정해도 무방</a:t>
            </a:r>
            <a:endParaRPr lang="en-US" altLang="ko-KR" sz="105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2438E8F9-C29C-4EFB-B441-063AD1EEECC3}"/>
              </a:ext>
            </a:extLst>
          </p:cNvPr>
          <p:cNvSpPr txBox="1"/>
          <p:nvPr/>
        </p:nvSpPr>
        <p:spPr>
          <a:xfrm>
            <a:off x="5975059" y="3085170"/>
            <a:ext cx="6216942" cy="20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위에서 선정한 종목의 주가에 영향을 미칠 것 같은 관련 데이터들을 최대한 모으기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전처리</a:t>
            </a:r>
            <a:endParaRPr lang="en-US" altLang="ko-KR" sz="1100" dirty="0"/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100" dirty="0"/>
              <a:t>그 중 유의미한 데이터 </a:t>
            </a:r>
            <a:r>
              <a:rPr lang="en-US" altLang="ko-KR" sz="1100" dirty="0"/>
              <a:t>feature</a:t>
            </a:r>
            <a:r>
              <a:rPr lang="ko-KR" altLang="en-US" sz="1100" dirty="0"/>
              <a:t>만 거른다</a:t>
            </a:r>
            <a:r>
              <a:rPr lang="en-US" altLang="ko-KR" sz="1100" dirty="0"/>
              <a:t>. (</a:t>
            </a:r>
            <a:r>
              <a:rPr lang="en-US" altLang="ko-KR" sz="1100" dirty="0" err="1"/>
              <a:t>corr</a:t>
            </a:r>
            <a:r>
              <a:rPr lang="en-US" altLang="ko-KR" sz="1100" dirty="0"/>
              <a:t> </a:t>
            </a:r>
            <a:r>
              <a:rPr lang="ko-KR" altLang="en-US" sz="1100" dirty="0"/>
              <a:t>상관관계함수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feature_importances</a:t>
            </a:r>
            <a:r>
              <a:rPr lang="en-US" altLang="ko-KR" sz="1100" dirty="0"/>
              <a:t> </a:t>
            </a:r>
            <a:r>
              <a:rPr lang="ko-KR" altLang="en-US" sz="1100" dirty="0"/>
              <a:t>등등 사용해서 </a:t>
            </a:r>
            <a:r>
              <a:rPr lang="ko-KR" altLang="en-US" sz="1100" dirty="0" err="1"/>
              <a:t>할수</a:t>
            </a:r>
            <a:r>
              <a:rPr lang="ko-KR" altLang="en-US" sz="1100" dirty="0"/>
              <a:t> 있을 듯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</a:t>
            </a:r>
            <a:r>
              <a:rPr lang="en-US" altLang="ko-KR" sz="1100" b="1" dirty="0">
                <a:sym typeface="Wingdings" panose="05000000000000000000" pitchFamily="2" charset="2"/>
              </a:rPr>
              <a:t> </a:t>
            </a:r>
            <a:r>
              <a:rPr lang="ko-KR" altLang="en-US" sz="1100" b="1" dirty="0"/>
              <a:t>실시간으로 받아와야 할 데이터를 구체화 할 수 있다</a:t>
            </a:r>
            <a:r>
              <a:rPr lang="en-US" altLang="ko-KR" sz="1100" b="1" dirty="0"/>
              <a:t>. </a:t>
            </a:r>
            <a:r>
              <a:rPr lang="ko-KR" altLang="en-US" sz="1100" b="1" dirty="0"/>
              <a:t>즉 선택된 </a:t>
            </a:r>
            <a:r>
              <a:rPr lang="en-US" altLang="ko-KR" sz="1100" b="1" dirty="0"/>
              <a:t>feature</a:t>
            </a:r>
            <a:r>
              <a:rPr lang="ko-KR" altLang="en-US" sz="1100" b="1" dirty="0"/>
              <a:t>는 앞으로 주식매수를 위한 판단 기준이 되므로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동일 형태로 지속 수집되어야 한다</a:t>
            </a:r>
            <a:r>
              <a:rPr lang="en-US" altLang="ko-KR" sz="1100" b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/>
              <a:t>(</a:t>
            </a:r>
            <a:r>
              <a:rPr lang="ko-KR" altLang="en-US" sz="1100" b="1" dirty="0"/>
              <a:t>이 데이터가 </a:t>
            </a:r>
            <a:r>
              <a:rPr lang="en-US" altLang="ko-KR" sz="1100" b="1" dirty="0" err="1"/>
              <a:t>X_features</a:t>
            </a:r>
            <a:r>
              <a:rPr lang="ko-KR" altLang="en-US" sz="1100" b="1" dirty="0"/>
              <a:t>가 됨</a:t>
            </a:r>
            <a:r>
              <a:rPr lang="en-US" altLang="ko-KR" sz="11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3) </a:t>
            </a:r>
            <a:r>
              <a:rPr lang="ko-KR" altLang="en-US" sz="1100" dirty="0"/>
              <a:t>위에서 선택한 </a:t>
            </a:r>
            <a:r>
              <a:rPr lang="en-US" altLang="ko-KR" sz="1100" dirty="0"/>
              <a:t>feature </a:t>
            </a:r>
            <a:r>
              <a:rPr lang="ko-KR" altLang="en-US" sz="1100" dirty="0"/>
              <a:t>에 기반해서 알고리즘 선정</a:t>
            </a:r>
            <a:r>
              <a:rPr lang="en-US" altLang="ko-KR" sz="1100" dirty="0"/>
              <a:t>(</a:t>
            </a:r>
            <a:r>
              <a:rPr lang="ko-KR" altLang="en-US" sz="1100" dirty="0"/>
              <a:t>회귀 </a:t>
            </a:r>
            <a:r>
              <a:rPr lang="en-US" altLang="ko-KR" sz="1100" dirty="0"/>
              <a:t>or  </a:t>
            </a:r>
            <a:r>
              <a:rPr lang="ko-KR" altLang="en-US" sz="1100" dirty="0"/>
              <a:t>분류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4) </a:t>
            </a:r>
            <a:r>
              <a:rPr lang="ko-KR" altLang="en-US" sz="1100" dirty="0"/>
              <a:t>선정한 알고리즘으로 해당 </a:t>
            </a:r>
            <a:r>
              <a:rPr lang="en-US" altLang="ko-KR" sz="1100" dirty="0"/>
              <a:t>feature</a:t>
            </a:r>
            <a:r>
              <a:rPr lang="ko-KR" altLang="en-US" sz="1100" dirty="0"/>
              <a:t>의 데이터양을 늘려 학습</a:t>
            </a:r>
            <a:r>
              <a:rPr lang="en-US" altLang="ko-KR" sz="1100" dirty="0"/>
              <a:t>/</a:t>
            </a:r>
            <a:r>
              <a:rPr lang="ko-KR" altLang="en-US" sz="1100" dirty="0"/>
              <a:t>강화학습 시켜 최종모델 생성한다</a:t>
            </a:r>
            <a:r>
              <a:rPr lang="en-US" altLang="ko-KR" sz="1100" dirty="0"/>
              <a:t>.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xmlns="" id="{987638EC-48C7-477E-B20D-5CE684EBA109}"/>
              </a:ext>
            </a:extLst>
          </p:cNvPr>
          <p:cNvCxnSpPr>
            <a:cxnSpLocks/>
          </p:cNvCxnSpPr>
          <p:nvPr/>
        </p:nvCxnSpPr>
        <p:spPr>
          <a:xfrm flipH="1">
            <a:off x="6158476" y="2958262"/>
            <a:ext cx="56172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xmlns="" id="{4BDA2AA4-46FD-49C0-B2A4-EC9D5AEB2F44}"/>
              </a:ext>
            </a:extLst>
          </p:cNvPr>
          <p:cNvCxnSpPr>
            <a:cxnSpLocks/>
          </p:cNvCxnSpPr>
          <p:nvPr/>
        </p:nvCxnSpPr>
        <p:spPr>
          <a:xfrm flipH="1">
            <a:off x="6158476" y="5389672"/>
            <a:ext cx="561726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230C73B4-A387-4492-B23E-59E7B1D00E44}"/>
              </a:ext>
            </a:extLst>
          </p:cNvPr>
          <p:cNvGrpSpPr/>
          <p:nvPr/>
        </p:nvGrpSpPr>
        <p:grpSpPr>
          <a:xfrm>
            <a:off x="3966176" y="1530354"/>
            <a:ext cx="2059377" cy="4896918"/>
            <a:chOff x="4021699" y="1524119"/>
            <a:chExt cx="2059377" cy="489691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B77D30F3-4BA8-4723-A720-EE62D4F85BF1}"/>
                </a:ext>
              </a:extLst>
            </p:cNvPr>
            <p:cNvSpPr txBox="1"/>
            <p:nvPr/>
          </p:nvSpPr>
          <p:spPr>
            <a:xfrm>
              <a:off x="4021700" y="1524119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1.</a:t>
              </a:r>
              <a:r>
                <a:rPr lang="ko-KR" altLang="en-US" b="1" dirty="0"/>
                <a:t> 종목 선정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AA6FEC6-3128-49BA-9E91-80E8DB6980B0}"/>
                </a:ext>
              </a:extLst>
            </p:cNvPr>
            <p:cNvSpPr txBox="1"/>
            <p:nvPr/>
          </p:nvSpPr>
          <p:spPr>
            <a:xfrm>
              <a:off x="4021699" y="3268357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2.</a:t>
              </a:r>
              <a:r>
                <a:rPr lang="ko-KR" altLang="en-US" b="1" dirty="0"/>
                <a:t> 매수 판단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3B48BA8A-F34F-4606-907F-CA1A1966F9F5}"/>
                </a:ext>
              </a:extLst>
            </p:cNvPr>
            <p:cNvSpPr txBox="1"/>
            <p:nvPr/>
          </p:nvSpPr>
          <p:spPr>
            <a:xfrm>
              <a:off x="4021699" y="5389672"/>
              <a:ext cx="2008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분석 </a:t>
              </a:r>
              <a:r>
                <a:rPr lang="en-US" altLang="ko-KR" b="1" dirty="0"/>
                <a:t>3.</a:t>
              </a:r>
              <a:r>
                <a:rPr lang="ko-KR" altLang="en-US" b="1" dirty="0"/>
                <a:t> 매도 판단</a:t>
              </a:r>
            </a:p>
          </p:txBody>
        </p:sp>
        <p:sp>
          <p:nvSpPr>
            <p:cNvPr id="42" name="화살표: 아래쪽 41">
              <a:extLst>
                <a:ext uri="{FF2B5EF4-FFF2-40B4-BE49-F238E27FC236}">
                  <a16:creationId xmlns:a16="http://schemas.microsoft.com/office/drawing/2014/main" xmlns="" id="{F2D8ADE1-A14C-4496-8152-82DA7E8BD255}"/>
                </a:ext>
              </a:extLst>
            </p:cNvPr>
            <p:cNvSpPr/>
            <p:nvPr/>
          </p:nvSpPr>
          <p:spPr>
            <a:xfrm>
              <a:off x="4480482" y="2260311"/>
              <a:ext cx="734340" cy="621827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55" name="화살표: 아래쪽 54">
              <a:extLst>
                <a:ext uri="{FF2B5EF4-FFF2-40B4-BE49-F238E27FC236}">
                  <a16:creationId xmlns:a16="http://schemas.microsoft.com/office/drawing/2014/main" xmlns="" id="{10F45B23-427E-4936-B924-EC17D827E593}"/>
                </a:ext>
              </a:extLst>
            </p:cNvPr>
            <p:cNvSpPr/>
            <p:nvPr/>
          </p:nvSpPr>
          <p:spPr>
            <a:xfrm>
              <a:off x="4564813" y="4479549"/>
              <a:ext cx="734340" cy="621827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28B5F2A8-8EA5-46C3-A229-18489C2464C2}"/>
                </a:ext>
              </a:extLst>
            </p:cNvPr>
            <p:cNvSpPr txBox="1"/>
            <p:nvPr/>
          </p:nvSpPr>
          <p:spPr>
            <a:xfrm>
              <a:off x="4117077" y="3654168"/>
              <a:ext cx="196399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주가액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예측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회귀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Buy / stay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3C3207A1-672E-4418-8165-52B32884AD4D}"/>
                </a:ext>
              </a:extLst>
            </p:cNvPr>
            <p:cNvSpPr txBox="1"/>
            <p:nvPr/>
          </p:nvSpPr>
          <p:spPr>
            <a:xfrm>
              <a:off x="4197229" y="1753403"/>
              <a:ext cx="1657826" cy="373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In / Out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xmlns="" id="{FC67040E-9963-4172-A7DF-5041D1A3CB14}"/>
                </a:ext>
              </a:extLst>
            </p:cNvPr>
            <p:cNvSpPr txBox="1"/>
            <p:nvPr/>
          </p:nvSpPr>
          <p:spPr>
            <a:xfrm>
              <a:off x="4117077" y="5723987"/>
              <a:ext cx="1963999" cy="697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400" dirty="0" err="1"/>
                <a:t>주가액</a:t>
              </a:r>
              <a:r>
                <a:rPr lang="ko-KR" altLang="en-US" sz="1400" dirty="0"/>
                <a:t> 예측 </a:t>
              </a:r>
              <a:r>
                <a:rPr lang="en-US" altLang="ko-KR" sz="1400" dirty="0"/>
                <a:t>(</a:t>
              </a:r>
              <a:r>
                <a:rPr lang="ko-KR" altLang="en-US" sz="1400" dirty="0"/>
                <a:t>회귀</a:t>
              </a:r>
              <a:r>
                <a:rPr lang="en-US" altLang="ko-KR" sz="1400" dirty="0"/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400" dirty="0"/>
                <a:t>Sell / stay (</a:t>
              </a:r>
              <a:r>
                <a:rPr lang="ko-KR" altLang="en-US" sz="1400" dirty="0"/>
                <a:t>분류</a:t>
              </a:r>
              <a:r>
                <a:rPr lang="en-US" altLang="ko-KR" sz="1400" dirty="0"/>
                <a:t>)</a:t>
              </a:r>
              <a:endParaRPr lang="ko-KR" altLang="en-US" sz="14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F2268863-B530-4D97-A103-52735843F643}"/>
              </a:ext>
            </a:extLst>
          </p:cNvPr>
          <p:cNvSpPr txBox="1"/>
          <p:nvPr/>
        </p:nvSpPr>
        <p:spPr>
          <a:xfrm rot="20484067">
            <a:off x="6683683" y="5635900"/>
            <a:ext cx="599647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TBD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xmlns="" id="{1C42E16C-2B54-425B-B500-7B71CEC9389B}"/>
              </a:ext>
            </a:extLst>
          </p:cNvPr>
          <p:cNvSpPr/>
          <p:nvPr/>
        </p:nvSpPr>
        <p:spPr>
          <a:xfrm>
            <a:off x="60430" y="5204093"/>
            <a:ext cx="2125906" cy="1407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xmlns="" id="{C5435CFF-A3D9-448D-A0AD-8752824A7A7D}"/>
              </a:ext>
            </a:extLst>
          </p:cNvPr>
          <p:cNvSpPr/>
          <p:nvPr/>
        </p:nvSpPr>
        <p:spPr>
          <a:xfrm>
            <a:off x="1509248" y="5195901"/>
            <a:ext cx="2184294" cy="14077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E70AAF77-FC9A-43B9-A614-18081C709685}"/>
              </a:ext>
            </a:extLst>
          </p:cNvPr>
          <p:cNvSpPr txBox="1"/>
          <p:nvPr/>
        </p:nvSpPr>
        <p:spPr>
          <a:xfrm>
            <a:off x="472270" y="548327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작전주</a:t>
            </a:r>
            <a:endParaRPr lang="ko-KR" alt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F3BEE996-605E-436B-8CBF-70D22394B786}"/>
              </a:ext>
            </a:extLst>
          </p:cNvPr>
          <p:cNvSpPr txBox="1"/>
          <p:nvPr/>
        </p:nvSpPr>
        <p:spPr>
          <a:xfrm>
            <a:off x="1481495" y="57373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가치투자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BA553227-3B12-4A13-8E1A-8DA738D1B2A2}"/>
              </a:ext>
            </a:extLst>
          </p:cNvPr>
          <p:cNvSpPr txBox="1"/>
          <p:nvPr/>
        </p:nvSpPr>
        <p:spPr>
          <a:xfrm>
            <a:off x="2483322" y="5387100"/>
            <a:ext cx="463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ETF</a:t>
            </a:r>
            <a:endParaRPr lang="ko-KR" altLang="en-US" sz="14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32EBF8F0-258E-47B9-8AD6-0646325C3DA7}"/>
              </a:ext>
            </a:extLst>
          </p:cNvPr>
          <p:cNvSpPr txBox="1"/>
          <p:nvPr/>
        </p:nvSpPr>
        <p:spPr>
          <a:xfrm>
            <a:off x="2488301" y="594515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배당주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1316E5A2-CF65-4109-95B8-9319C8DE2BD6}"/>
              </a:ext>
            </a:extLst>
          </p:cNvPr>
          <p:cNvSpPr txBox="1"/>
          <p:nvPr/>
        </p:nvSpPr>
        <p:spPr>
          <a:xfrm>
            <a:off x="485094" y="59686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스윙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8C3450E7-2BF2-4FA9-9C32-1D2EB3789CD8}"/>
              </a:ext>
            </a:extLst>
          </p:cNvPr>
          <p:cNvSpPr txBox="1"/>
          <p:nvPr/>
        </p:nvSpPr>
        <p:spPr>
          <a:xfrm>
            <a:off x="8875677" y="6527209"/>
            <a:ext cx="39853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수익율</a:t>
            </a:r>
            <a:r>
              <a:rPr lang="ko-KR" altLang="en-US" sz="1100" dirty="0"/>
              <a:t> 높은 애들 </a:t>
            </a:r>
            <a:r>
              <a:rPr lang="en-US" altLang="ko-KR" sz="1100" dirty="0"/>
              <a:t>=&gt; </a:t>
            </a:r>
            <a:r>
              <a:rPr lang="ko-KR" altLang="en-US" sz="1100" dirty="0"/>
              <a:t>가중치 줘서 강화학습</a:t>
            </a:r>
            <a:endParaRPr lang="en-US" altLang="ko-KR" sz="11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CFDFA023-FC96-4F00-AB69-63489E2F19E5}"/>
              </a:ext>
            </a:extLst>
          </p:cNvPr>
          <p:cNvSpPr txBox="1"/>
          <p:nvPr/>
        </p:nvSpPr>
        <p:spPr>
          <a:xfrm>
            <a:off x="0" y="4299636"/>
            <a:ext cx="381363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본인에 맞는 전략 목표를 세운다</a:t>
            </a:r>
            <a:r>
              <a:rPr lang="en-US" altLang="ko-KR" dirty="0"/>
              <a:t>.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ex)</a:t>
            </a:r>
          </a:p>
        </p:txBody>
      </p: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xmlns="" id="{9886A2D9-F83D-4462-8B62-A55CD55F65D4}"/>
              </a:ext>
            </a:extLst>
          </p:cNvPr>
          <p:cNvCxnSpPr>
            <a:cxnSpLocks/>
          </p:cNvCxnSpPr>
          <p:nvPr/>
        </p:nvCxnSpPr>
        <p:spPr>
          <a:xfrm>
            <a:off x="1118601" y="6202697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xmlns="" id="{7F9894E8-E567-4C3D-B469-5BD78AE08475}"/>
              </a:ext>
            </a:extLst>
          </p:cNvPr>
          <p:cNvCxnSpPr>
            <a:cxnSpLocks/>
          </p:cNvCxnSpPr>
          <p:nvPr/>
        </p:nvCxnSpPr>
        <p:spPr>
          <a:xfrm>
            <a:off x="2612690" y="6276741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485094" y="6014384"/>
            <a:ext cx="492443" cy="188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5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01FF7F-3EE1-4152-81B2-8FD4604B1C75}"/>
              </a:ext>
            </a:extLst>
          </p:cNvPr>
          <p:cNvSpPr txBox="1"/>
          <p:nvPr/>
        </p:nvSpPr>
        <p:spPr>
          <a:xfrm>
            <a:off x="4075494" y="8845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작전주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9C9BC5-A1B2-4823-A8FC-A3D4CB60972A}"/>
              </a:ext>
            </a:extLst>
          </p:cNvPr>
          <p:cNvSpPr txBox="1"/>
          <p:nvPr/>
        </p:nvSpPr>
        <p:spPr>
          <a:xfrm>
            <a:off x="8601199" y="868963"/>
            <a:ext cx="54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ETF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E7A8561-A2ED-429C-BA2B-411C0528C81F}"/>
              </a:ext>
            </a:extLst>
          </p:cNvPr>
          <p:cNvSpPr txBox="1"/>
          <p:nvPr/>
        </p:nvSpPr>
        <p:spPr>
          <a:xfrm>
            <a:off x="6200791" y="876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가치투자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A23E0DB-F9B0-448A-B92E-0C514C6C7E0A}"/>
              </a:ext>
            </a:extLst>
          </p:cNvPr>
          <p:cNvSpPr txBox="1"/>
          <p:nvPr/>
        </p:nvSpPr>
        <p:spPr>
          <a:xfrm>
            <a:off x="10280745" y="8914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배당주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0ABA46-50E8-4C8C-A370-FE7CFAB53CBD}"/>
              </a:ext>
            </a:extLst>
          </p:cNvPr>
          <p:cNvSpPr txBox="1"/>
          <p:nvPr/>
        </p:nvSpPr>
        <p:spPr>
          <a:xfrm>
            <a:off x="5888962" y="1546022"/>
            <a:ext cx="212995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특정 테마 카테고리 랭킹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관련 수치</a:t>
            </a:r>
            <a:r>
              <a:rPr lang="en-US" altLang="ko-KR" sz="1100" dirty="0"/>
              <a:t>(</a:t>
            </a:r>
            <a:r>
              <a:rPr lang="ko-KR" altLang="en-US" sz="1100" dirty="0"/>
              <a:t>시가총액</a:t>
            </a:r>
            <a:r>
              <a:rPr lang="en-US" altLang="ko-KR" sz="1100" dirty="0"/>
              <a:t>, PER, ROE 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 상위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D1F866AD-A4D3-4B85-9C62-E1D9AE7908E0}"/>
              </a:ext>
            </a:extLst>
          </p:cNvPr>
          <p:cNvSpPr txBox="1"/>
          <p:nvPr/>
        </p:nvSpPr>
        <p:spPr>
          <a:xfrm>
            <a:off x="3983557" y="1579365"/>
            <a:ext cx="1694204" cy="82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거래량 </a:t>
            </a:r>
            <a:r>
              <a:rPr lang="ko-KR" altLang="en-US" sz="1100" dirty="0" err="1"/>
              <a:t>급등률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수익 </a:t>
            </a:r>
            <a:r>
              <a:rPr lang="ko-KR" altLang="en-US" sz="1100" dirty="0" err="1"/>
              <a:t>급등률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기사</a:t>
            </a:r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773B96E9-E71D-4407-9AB7-025B54D2AB11}"/>
              </a:ext>
            </a:extLst>
          </p:cNvPr>
          <p:cNvSpPr txBox="1"/>
          <p:nvPr/>
        </p:nvSpPr>
        <p:spPr>
          <a:xfrm>
            <a:off x="10386330" y="1623563"/>
            <a:ext cx="1356011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분기 배당률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16719E0-B058-49CE-8745-E3AE674C812F}"/>
              </a:ext>
            </a:extLst>
          </p:cNvPr>
          <p:cNvSpPr txBox="1"/>
          <p:nvPr/>
        </p:nvSpPr>
        <p:spPr>
          <a:xfrm>
            <a:off x="8329473" y="3456886"/>
            <a:ext cx="1508414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 </a:t>
            </a:r>
            <a:r>
              <a:rPr lang="ko-KR" altLang="en-US" sz="1100" dirty="0" err="1"/>
              <a:t>한달종가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PER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코스피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나스닥 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환율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선물</a:t>
            </a:r>
            <a:r>
              <a:rPr lang="en-US" altLang="ko-KR" sz="1100" dirty="0"/>
              <a:t>(</a:t>
            </a:r>
            <a:r>
              <a:rPr lang="ko-KR" altLang="en-US" sz="1100" dirty="0"/>
              <a:t>유가</a:t>
            </a:r>
            <a:r>
              <a:rPr lang="en-US" altLang="ko-KR" sz="1100" dirty="0"/>
              <a:t>, </a:t>
            </a:r>
            <a:r>
              <a:rPr lang="ko-KR" altLang="en-US" sz="1100" dirty="0"/>
              <a:t>금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41200B51-0FC4-4239-8419-D179036E3500}"/>
              </a:ext>
            </a:extLst>
          </p:cNvPr>
          <p:cNvSpPr txBox="1"/>
          <p:nvPr/>
        </p:nvSpPr>
        <p:spPr>
          <a:xfrm>
            <a:off x="11742341" y="89918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~~~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35CCD8D-B2FF-457F-BE10-4FF0477EBFD3}"/>
              </a:ext>
            </a:extLst>
          </p:cNvPr>
          <p:cNvSpPr txBox="1"/>
          <p:nvPr/>
        </p:nvSpPr>
        <p:spPr>
          <a:xfrm>
            <a:off x="5923777" y="3449068"/>
            <a:ext cx="1310495" cy="209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</a:t>
            </a:r>
            <a:r>
              <a:rPr lang="ko-KR" altLang="en-US" sz="1100" dirty="0"/>
              <a:t>평균 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수치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(</a:t>
            </a:r>
            <a:r>
              <a:rPr lang="ko-KR" altLang="en-US" sz="1100" dirty="0"/>
              <a:t>기업성장지표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/>
              <a:t>검색트렌드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기관 </a:t>
            </a:r>
            <a:r>
              <a:rPr lang="ko-KR" altLang="en-US" sz="1100" dirty="0" err="1"/>
              <a:t>매수량</a:t>
            </a:r>
            <a:r>
              <a:rPr lang="en-US" altLang="ko-KR" sz="1100" dirty="0"/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5002F6D8-0552-498A-94FB-294FDFC2CB6A}"/>
              </a:ext>
            </a:extLst>
          </p:cNvPr>
          <p:cNvSpPr txBox="1"/>
          <p:nvPr/>
        </p:nvSpPr>
        <p:spPr>
          <a:xfrm>
            <a:off x="3803997" y="3456886"/>
            <a:ext cx="1694204" cy="158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</a:t>
            </a:r>
            <a:r>
              <a:rPr lang="ko-KR" altLang="en-US" sz="1100" dirty="0"/>
              <a:t>평균 종가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기관 </a:t>
            </a:r>
            <a:r>
              <a:rPr lang="ko-KR" altLang="en-US" sz="1100" dirty="0" err="1"/>
              <a:t>매수량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외인 </a:t>
            </a:r>
            <a:r>
              <a:rPr lang="ko-KR" altLang="en-US" sz="1100" dirty="0" err="1"/>
              <a:t>매수량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뉴스기사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xmlns="" id="{B44690AA-8C28-45C2-9F57-403190719636}"/>
              </a:ext>
            </a:extLst>
          </p:cNvPr>
          <p:cNvCxnSpPr>
            <a:cxnSpLocks/>
          </p:cNvCxnSpPr>
          <p:nvPr/>
        </p:nvCxnSpPr>
        <p:spPr>
          <a:xfrm>
            <a:off x="6895330" y="3003914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xmlns="" id="{98B76A9E-3ADD-4522-A2C3-8789D201FA5C}"/>
              </a:ext>
            </a:extLst>
          </p:cNvPr>
          <p:cNvCxnSpPr>
            <a:cxnSpLocks/>
          </p:cNvCxnSpPr>
          <p:nvPr/>
        </p:nvCxnSpPr>
        <p:spPr>
          <a:xfrm>
            <a:off x="6454552" y="5001235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xmlns="" id="{1A15D265-2C9E-401D-8E5B-63D5F8921F1D}"/>
              </a:ext>
            </a:extLst>
          </p:cNvPr>
          <p:cNvCxnSpPr>
            <a:cxnSpLocks/>
          </p:cNvCxnSpPr>
          <p:nvPr/>
        </p:nvCxnSpPr>
        <p:spPr>
          <a:xfrm>
            <a:off x="8709218" y="5307063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08DC782-7C56-4F7A-9437-67798C9D7003}"/>
              </a:ext>
            </a:extLst>
          </p:cNvPr>
          <p:cNvSpPr txBox="1"/>
          <p:nvPr/>
        </p:nvSpPr>
        <p:spPr>
          <a:xfrm>
            <a:off x="8387198" y="1652851"/>
            <a:ext cx="193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종목이 많지 않으니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모든 종목을</a:t>
            </a:r>
            <a:endParaRPr lang="en-US" altLang="ko-KR" sz="1200" dirty="0"/>
          </a:p>
          <a:p>
            <a:r>
              <a:rPr lang="ko-KR" altLang="en-US" sz="1200" dirty="0"/>
              <a:t>후보풀에 넣겠다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F4E9CD8-D6EB-4AF8-93FD-E561DA31B954}"/>
              </a:ext>
            </a:extLst>
          </p:cNvPr>
          <p:cNvSpPr txBox="1"/>
          <p:nvPr/>
        </p:nvSpPr>
        <p:spPr>
          <a:xfrm>
            <a:off x="112681" y="99704"/>
            <a:ext cx="3701994" cy="454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각 </a:t>
            </a:r>
            <a:r>
              <a:rPr lang="ko-KR" altLang="en-US" b="1" dirty="0" err="1"/>
              <a:t>전략별</a:t>
            </a:r>
            <a:r>
              <a:rPr lang="ko-KR" altLang="en-US" b="1" dirty="0"/>
              <a:t> 학습 데이터 구성 예시</a:t>
            </a:r>
            <a:r>
              <a:rPr lang="en-US" altLang="ko-KR" b="1" dirty="0"/>
              <a:t> 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xmlns="" id="{EAD2963F-2319-4488-A991-B85D88281431}"/>
              </a:ext>
            </a:extLst>
          </p:cNvPr>
          <p:cNvCxnSpPr>
            <a:cxnSpLocks/>
          </p:cNvCxnSpPr>
          <p:nvPr/>
        </p:nvCxnSpPr>
        <p:spPr>
          <a:xfrm>
            <a:off x="4475446" y="2499530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xmlns="" id="{17029175-AB18-4EEB-B564-0228DB5AF700}"/>
              </a:ext>
            </a:extLst>
          </p:cNvPr>
          <p:cNvCxnSpPr>
            <a:cxnSpLocks/>
          </p:cNvCxnSpPr>
          <p:nvPr/>
        </p:nvCxnSpPr>
        <p:spPr>
          <a:xfrm>
            <a:off x="4261802" y="4914778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xmlns="" id="{F67C68FB-127C-40E0-90EF-69D5A0332DE8}"/>
              </a:ext>
            </a:extLst>
          </p:cNvPr>
          <p:cNvCxnSpPr>
            <a:cxnSpLocks/>
          </p:cNvCxnSpPr>
          <p:nvPr/>
        </p:nvCxnSpPr>
        <p:spPr>
          <a:xfrm>
            <a:off x="10938611" y="2624764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7626A3B-7771-4354-B23B-C927CB309E95}"/>
              </a:ext>
            </a:extLst>
          </p:cNvPr>
          <p:cNvSpPr txBox="1"/>
          <p:nvPr/>
        </p:nvSpPr>
        <p:spPr>
          <a:xfrm>
            <a:off x="10217122" y="3441203"/>
            <a:ext cx="1508414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배당률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현재가</a:t>
            </a:r>
            <a:r>
              <a:rPr lang="en-US" altLang="ko-KR" sz="1100" dirty="0"/>
              <a:t>/1</a:t>
            </a:r>
            <a:r>
              <a:rPr lang="ko-KR" altLang="en-US" sz="1100" dirty="0"/>
              <a:t>년 평균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재무제표수치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코스닥 지수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등등</a:t>
            </a:r>
            <a:endParaRPr lang="en-US" altLang="ko-KR" sz="1100" dirty="0"/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0FD07161-B333-416C-99CD-F3049353F0AD}"/>
              </a:ext>
            </a:extLst>
          </p:cNvPr>
          <p:cNvCxnSpPr>
            <a:cxnSpLocks/>
          </p:cNvCxnSpPr>
          <p:nvPr/>
        </p:nvCxnSpPr>
        <p:spPr>
          <a:xfrm>
            <a:off x="10717564" y="5307699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9947" y="717611"/>
            <a:ext cx="1955994" cy="5497601"/>
            <a:chOff x="269947" y="717611"/>
            <a:chExt cx="1955994" cy="54976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47172119-4EA3-4006-8E00-F644ADD86FB3}"/>
                </a:ext>
              </a:extLst>
            </p:cNvPr>
            <p:cNvSpPr txBox="1"/>
            <p:nvPr/>
          </p:nvSpPr>
          <p:spPr>
            <a:xfrm>
              <a:off x="1115934" y="788894"/>
              <a:ext cx="7343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전략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57D61ED4-65E8-45DC-BF0A-9D21B5BAD6FB}"/>
                </a:ext>
              </a:extLst>
            </p:cNvPr>
            <p:cNvSpPr txBox="1"/>
            <p:nvPr/>
          </p:nvSpPr>
          <p:spPr>
            <a:xfrm>
              <a:off x="350786" y="1550303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1.</a:t>
              </a:r>
              <a:r>
                <a:rPr lang="ko-KR" altLang="en-US" b="1" dirty="0"/>
                <a:t> 종목 선정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72A4F642-D337-4732-A9D5-DAEDC11A8A9A}"/>
                </a:ext>
              </a:extLst>
            </p:cNvPr>
            <p:cNvSpPr txBox="1"/>
            <p:nvPr/>
          </p:nvSpPr>
          <p:spPr>
            <a:xfrm>
              <a:off x="369447" y="3592536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2.</a:t>
              </a:r>
              <a:r>
                <a:rPr lang="ko-KR" altLang="en-US" b="1" dirty="0"/>
                <a:t> 매수 판단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1DB5035-1E11-4049-9021-19BFC7456632}"/>
                </a:ext>
              </a:extLst>
            </p:cNvPr>
            <p:cNvSpPr txBox="1"/>
            <p:nvPr/>
          </p:nvSpPr>
          <p:spPr>
            <a:xfrm>
              <a:off x="382120" y="5801701"/>
              <a:ext cx="1843821" cy="413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3.</a:t>
              </a:r>
              <a:r>
                <a:rPr lang="ko-KR" altLang="en-US" b="1" dirty="0"/>
                <a:t> 매도 판단</a:t>
              </a: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xmlns="" id="{8E9ADFE9-4FFE-4252-A4C8-691CCB45D5A4}"/>
                </a:ext>
              </a:extLst>
            </p:cNvPr>
            <p:cNvCxnSpPr/>
            <p:nvPr/>
          </p:nvCxnSpPr>
          <p:spPr>
            <a:xfrm>
              <a:off x="350786" y="717611"/>
              <a:ext cx="1611738" cy="83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62DD1FB7-E636-416B-972A-E617D72ADD4C}"/>
                </a:ext>
              </a:extLst>
            </p:cNvPr>
            <p:cNvSpPr txBox="1"/>
            <p:nvPr/>
          </p:nvSpPr>
          <p:spPr>
            <a:xfrm>
              <a:off x="269947" y="1065893"/>
              <a:ext cx="7343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로직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001FF7F-3EE1-4152-81B2-8FD4604B1C75}"/>
              </a:ext>
            </a:extLst>
          </p:cNvPr>
          <p:cNvSpPr txBox="1"/>
          <p:nvPr/>
        </p:nvSpPr>
        <p:spPr>
          <a:xfrm>
            <a:off x="2435491" y="8899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스윙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A0ABA46-50E8-4C8C-A370-FE7CFAB53CBD}"/>
              </a:ext>
            </a:extLst>
          </p:cNvPr>
          <p:cNvSpPr txBox="1"/>
          <p:nvPr/>
        </p:nvSpPr>
        <p:spPr>
          <a:xfrm>
            <a:off x="1962524" y="1546022"/>
            <a:ext cx="2129953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특정 테마 카테고리 랭킹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재무제표 관련 수치</a:t>
            </a:r>
            <a:r>
              <a:rPr lang="en-US" altLang="ko-KR" sz="1100" dirty="0"/>
              <a:t>(</a:t>
            </a:r>
            <a:r>
              <a:rPr lang="ko-KR" altLang="en-US" sz="1100" dirty="0"/>
              <a:t>시가총액</a:t>
            </a:r>
            <a:r>
              <a:rPr lang="en-US" altLang="ko-KR" sz="1100" dirty="0"/>
              <a:t>, PER, ROE </a:t>
            </a:r>
            <a:r>
              <a:rPr lang="en-US" altLang="ko-KR" sz="1100" dirty="0" err="1"/>
              <a:t>etc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거래량 상위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002F6D8-0552-498A-94FB-294FDFC2CB6A}"/>
              </a:ext>
            </a:extLst>
          </p:cNvPr>
          <p:cNvSpPr txBox="1"/>
          <p:nvPr/>
        </p:nvSpPr>
        <p:spPr>
          <a:xfrm>
            <a:off x="1896449" y="3552867"/>
            <a:ext cx="16942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/>
              <a:t>현재가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한달 종가 평균</a:t>
            </a:r>
            <a:endParaRPr lang="en-US" altLang="ko-KR" sz="1100" dirty="0" smtClean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현재가</a:t>
            </a:r>
            <a:r>
              <a:rPr lang="en-US" altLang="ko-KR" sz="1100" dirty="0" smtClean="0"/>
              <a:t>/3</a:t>
            </a:r>
            <a:r>
              <a:rPr lang="ko-KR" altLang="en-US" sz="1100" dirty="0" smtClean="0"/>
              <a:t>개월 종가 평균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거래량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17029175-AB18-4EEB-B564-0228DB5AF700}"/>
              </a:ext>
            </a:extLst>
          </p:cNvPr>
          <p:cNvCxnSpPr>
            <a:cxnSpLocks/>
          </p:cNvCxnSpPr>
          <p:nvPr/>
        </p:nvCxnSpPr>
        <p:spPr>
          <a:xfrm>
            <a:off x="2594927" y="4664310"/>
            <a:ext cx="0" cy="25046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850274" y="717611"/>
            <a:ext cx="2133283" cy="529084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64616" y="5572784"/>
            <a:ext cx="626485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1</a:t>
            </a:r>
            <a:r>
              <a:rPr lang="ko-KR" altLang="en-US" sz="1200" b="1" dirty="0" smtClean="0"/>
              <a:t>차적으로는 외부 변수</a:t>
            </a:r>
            <a:r>
              <a:rPr lang="en-US" altLang="ko-KR" sz="1200" b="1" dirty="0" smtClean="0"/>
              <a:t>(</a:t>
            </a:r>
            <a:r>
              <a:rPr lang="ko-KR" altLang="en-US" sz="1200" b="1" dirty="0" err="1" smtClean="0"/>
              <a:t>재무재표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감성분석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외부 지수</a:t>
            </a:r>
            <a:r>
              <a:rPr lang="en-US" altLang="ko-KR" sz="1200" b="1" dirty="0" smtClean="0"/>
              <a:t>, </a:t>
            </a:r>
            <a:r>
              <a:rPr lang="ko-KR" altLang="en-US" sz="1200" b="1" dirty="0" smtClean="0"/>
              <a:t>선물 지수 등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를 고려하지 않고</a:t>
            </a:r>
            <a:r>
              <a:rPr lang="en-US" altLang="ko-KR" sz="1200" b="1" dirty="0" smtClean="0"/>
              <a:t>,</a:t>
            </a:r>
          </a:p>
          <a:p>
            <a:r>
              <a:rPr lang="ko-KR" altLang="en-US" sz="1200" b="1" dirty="0" smtClean="0"/>
              <a:t>오로지 주식 등락에 따른 차트 변동 감지만으로 주가를 예측하는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스윙</a:t>
            </a:r>
            <a:r>
              <a:rPr lang="ko-KR" altLang="en-US" sz="1200" b="1" dirty="0" smtClean="0"/>
              <a:t>을 시도해 보겠다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869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7188" y="295275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선정한 전략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스윙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 대한 아이디어 구체화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27187" y="699016"/>
            <a:ext cx="11783837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종목 선정 기준 </a:t>
            </a:r>
            <a:r>
              <a:rPr lang="en-US" altLang="ko-KR" sz="1200" b="1" dirty="0" smtClean="0"/>
              <a:t>: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- </a:t>
            </a:r>
            <a:r>
              <a:rPr lang="ko-KR" altLang="en-US" sz="1200" dirty="0" smtClean="0"/>
              <a:t>스윙 기법 자체의 </a:t>
            </a:r>
            <a:r>
              <a:rPr lang="ko-KR" altLang="en-US" sz="1200" dirty="0" err="1" smtClean="0"/>
              <a:t>리스크가</a:t>
            </a:r>
            <a:r>
              <a:rPr lang="ko-KR" altLang="en-US" sz="1200" dirty="0" smtClean="0"/>
              <a:t> 있기 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위험성 완화를 위해 우량주 위주의 포트폴리오를 구성하겠다</a:t>
            </a:r>
            <a:r>
              <a:rPr lang="en-US" altLang="ko-KR" sz="1200" dirty="0" smtClean="0"/>
              <a:t>.</a:t>
            </a:r>
            <a:br>
              <a:rPr lang="en-US" altLang="ko-KR" sz="1200" dirty="0" smtClean="0"/>
            </a:br>
            <a:r>
              <a:rPr lang="en-US" altLang="ko-KR" sz="1100" dirty="0" smtClean="0"/>
              <a:t> </a:t>
            </a:r>
            <a:br>
              <a:rPr lang="en-US" altLang="ko-KR" sz="1100" dirty="0" smtClean="0"/>
            </a:b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ko-KR" altLang="en-US" sz="1100" dirty="0" err="1" smtClean="0">
                <a:sym typeface="Wingdings" pitchFamily="2" charset="2"/>
              </a:rPr>
              <a:t>코스피</a:t>
            </a:r>
            <a:r>
              <a:rPr lang="ko-KR" altLang="en-US" sz="1100" dirty="0" smtClean="0">
                <a:sym typeface="Wingdings" pitchFamily="2" charset="2"/>
              </a:rPr>
              <a:t> 상장 기업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성장주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err="1" smtClean="0">
                <a:sym typeface="Wingdings" pitchFamily="2" charset="2"/>
              </a:rPr>
              <a:t>가치주</a:t>
            </a:r>
            <a:r>
              <a:rPr lang="ko-KR" altLang="en-US" sz="1100" dirty="0" smtClean="0">
                <a:sym typeface="Wingdings" pitchFamily="2" charset="2"/>
              </a:rPr>
              <a:t> 위주</a:t>
            </a:r>
            <a:r>
              <a:rPr lang="en-US" altLang="ko-KR" sz="1100" dirty="0" smtClean="0">
                <a:sym typeface="Wingdings" pitchFamily="2" charset="2"/>
              </a:rPr>
              <a:t/>
            </a:r>
            <a:br>
              <a:rPr lang="en-US" altLang="ko-KR" sz="1100" dirty="0" smtClean="0">
                <a:sym typeface="Wingdings" pitchFamily="2" charset="2"/>
              </a:rPr>
            </a:br>
            <a:r>
              <a:rPr lang="en-US" altLang="ko-KR" sz="1100" dirty="0" smtClean="0">
                <a:sym typeface="Wingdings" pitchFamily="2" charset="2"/>
              </a:rPr>
              <a:t>     </a:t>
            </a:r>
            <a:r>
              <a:rPr lang="ko-KR" altLang="en-US" sz="1100" dirty="0" smtClean="0">
                <a:sym typeface="Wingdings" pitchFamily="2" charset="2"/>
              </a:rPr>
              <a:t>필요한 데이터</a:t>
            </a:r>
            <a:r>
              <a:rPr lang="en-US" altLang="ko-KR" sz="1100" dirty="0" smtClean="0">
                <a:sym typeface="Wingdings" pitchFamily="2" charset="2"/>
              </a:rPr>
              <a:t>? : </a:t>
            </a:r>
            <a:r>
              <a:rPr lang="ko-KR" altLang="en-US" sz="1100" dirty="0" smtClean="0">
                <a:sym typeface="Wingdings" pitchFamily="2" charset="2"/>
              </a:rPr>
              <a:t>과거 주가데이터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재무제표 지표</a:t>
            </a:r>
            <a:r>
              <a:rPr lang="en-US" altLang="ko-KR" sz="1100" dirty="0" smtClean="0">
                <a:sym typeface="Wingdings" pitchFamily="2" charset="2"/>
              </a:rPr>
              <a:t>(PER,PBR, ROE), </a:t>
            </a:r>
            <a:r>
              <a:rPr lang="ko-KR" altLang="en-US" sz="1100" dirty="0" smtClean="0">
                <a:sym typeface="Wingdings" pitchFamily="2" charset="2"/>
              </a:rPr>
              <a:t>거래량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기관매수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외인매수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등</a:t>
            </a:r>
            <a:r>
              <a:rPr lang="en-US" altLang="ko-KR" sz="1100" dirty="0">
                <a:sym typeface="Wingdings" pitchFamily="2" charset="2"/>
              </a:rPr>
              <a:t/>
            </a:r>
            <a:br>
              <a:rPr lang="en-US" altLang="ko-KR" sz="1100" dirty="0">
                <a:sym typeface="Wingdings" pitchFamily="2" charset="2"/>
              </a:rPr>
            </a:br>
            <a:r>
              <a:rPr lang="en-US" altLang="ko-KR" sz="1100" dirty="0" smtClean="0">
                <a:solidFill>
                  <a:srgbClr val="0000FF"/>
                </a:solidFill>
                <a:sym typeface="Wingdings" pitchFamily="2" charset="2"/>
              </a:rPr>
              <a:t>          </a:t>
            </a:r>
            <a:r>
              <a:rPr lang="en-US" altLang="ko-KR" sz="1100" b="1" dirty="0" smtClean="0">
                <a:solidFill>
                  <a:srgbClr val="0000FF"/>
                </a:solidFill>
                <a:sym typeface="Wingdings" pitchFamily="2" charset="2"/>
              </a:rPr>
              <a:t>Action 1-1</a:t>
            </a:r>
            <a:r>
              <a:rPr lang="en-US" altLang="ko-KR" sz="1100" b="1" dirty="0" smtClean="0">
                <a:sym typeface="Wingdings" pitchFamily="2" charset="2"/>
              </a:rPr>
              <a:t>. </a:t>
            </a:r>
            <a:r>
              <a:rPr lang="ko-KR" altLang="en-US" sz="1100" dirty="0" smtClean="0">
                <a:sym typeface="Wingdings" pitchFamily="2" charset="2"/>
              </a:rPr>
              <a:t>위 데이터를 모은다</a:t>
            </a:r>
            <a:r>
              <a:rPr lang="en-US" altLang="ko-KR" sz="1100" dirty="0" smtClean="0">
                <a:sym typeface="Wingdings" pitchFamily="2" charset="2"/>
              </a:rPr>
              <a:t>. (</a:t>
            </a:r>
            <a:r>
              <a:rPr lang="ko-KR" altLang="en-US" sz="1100" dirty="0" smtClean="0">
                <a:sym typeface="Wingdings" pitchFamily="2" charset="2"/>
              </a:rPr>
              <a:t>데이터 수집 목적</a:t>
            </a:r>
            <a:r>
              <a:rPr lang="en-US" altLang="ko-KR" sz="1100" dirty="0" smtClean="0">
                <a:sym typeface="Wingdings" pitchFamily="2" charset="2"/>
              </a:rPr>
              <a:t>: </a:t>
            </a:r>
            <a:r>
              <a:rPr lang="ko-KR" altLang="en-US" sz="1100" dirty="0" smtClean="0">
                <a:sym typeface="Wingdings" pitchFamily="2" charset="2"/>
              </a:rPr>
              <a:t>투자 종목 선정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br>
              <a:rPr lang="en-US" altLang="ko-KR" sz="1100" dirty="0" smtClean="0">
                <a:sym typeface="Wingdings" pitchFamily="2" charset="2"/>
              </a:rPr>
            </a:br>
            <a:r>
              <a:rPr lang="en-US" altLang="ko-KR" sz="1100" dirty="0" smtClean="0">
                <a:sym typeface="Wingdings" pitchFamily="2" charset="2"/>
              </a:rPr>
              <a:t>              Action 1-2.  </a:t>
            </a:r>
            <a:r>
              <a:rPr lang="ko-KR" altLang="en-US" sz="1100" dirty="0" smtClean="0">
                <a:sym typeface="Wingdings" pitchFamily="2" charset="2"/>
              </a:rPr>
              <a:t>데이터 분석</a:t>
            </a:r>
            <a:r>
              <a:rPr lang="en-US" altLang="ko-KR" sz="1100" dirty="0" smtClean="0">
                <a:sym typeface="Wingdings" pitchFamily="2" charset="2"/>
              </a:rPr>
              <a:t>(</a:t>
            </a:r>
            <a:r>
              <a:rPr lang="ko-KR" altLang="en-US" sz="1100" dirty="0" smtClean="0">
                <a:sym typeface="Wingdings" pitchFamily="2" charset="2"/>
              </a:rPr>
              <a:t>꾸준히 </a:t>
            </a:r>
            <a:r>
              <a:rPr lang="ko-KR" altLang="en-US" sz="1100" dirty="0" err="1" smtClean="0">
                <a:sym typeface="Wingdings" pitchFamily="2" charset="2"/>
              </a:rPr>
              <a:t>우상향</a:t>
            </a:r>
            <a:r>
              <a:rPr lang="ko-KR" altLang="en-US" sz="1100" dirty="0" smtClean="0">
                <a:sym typeface="Wingdings" pitchFamily="2" charset="2"/>
              </a:rPr>
              <a:t> 하는지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회사 재무가 안정적인지 등등 투자가치가 있는 종목인지 데이터를 읽고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본인의 고민이 필요하다</a:t>
            </a:r>
            <a:r>
              <a:rPr lang="en-US" altLang="ko-KR" sz="1100" dirty="0" smtClean="0">
                <a:sym typeface="Wingdings" pitchFamily="2" charset="2"/>
              </a:rPr>
              <a:t>)</a:t>
            </a:r>
            <a:endParaRPr lang="en-US" altLang="ko-KR" sz="1100" dirty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2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b="1" dirty="0" smtClean="0"/>
              <a:t>매수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매도 지표 선정</a:t>
            </a:r>
            <a:r>
              <a:rPr lang="en-US" altLang="ko-KR" sz="1200" b="1" dirty="0" smtClean="0"/>
              <a:t>: (</a:t>
            </a:r>
            <a:r>
              <a:rPr lang="ko-KR" altLang="en-US" sz="1200" b="1" dirty="0" smtClean="0"/>
              <a:t>위에서 선정한 종목 기준</a:t>
            </a:r>
            <a:r>
              <a:rPr lang="en-US" altLang="ko-KR" sz="1200" b="1" dirty="0" smtClean="0"/>
              <a:t>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200" dirty="0" smtClean="0"/>
              <a:t>-  </a:t>
            </a:r>
            <a:r>
              <a:rPr lang="ko-KR" altLang="en-US" sz="1200" dirty="0" smtClean="0"/>
              <a:t>조건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스윙 전략</a:t>
            </a:r>
            <a:r>
              <a:rPr lang="en-US" altLang="ko-KR" sz="1100" dirty="0" smtClean="0"/>
              <a:t> </a:t>
            </a:r>
            <a:r>
              <a:rPr lang="en-US" altLang="ko-KR" sz="1100" u="sng" dirty="0" smtClean="0"/>
              <a:t>: </a:t>
            </a:r>
            <a:r>
              <a:rPr lang="ko-KR" altLang="en-US" sz="1100" u="sng" dirty="0"/>
              <a:t>오롯이 차트수치 데이터에만 기반</a:t>
            </a:r>
            <a:r>
              <a:rPr lang="ko-KR" altLang="en-US" sz="1100" dirty="0"/>
              <a:t>해서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저점에</a:t>
            </a:r>
            <a:r>
              <a:rPr lang="ko-KR" altLang="en-US" sz="1100" dirty="0"/>
              <a:t> 사서</a:t>
            </a:r>
            <a:r>
              <a:rPr lang="en-US" altLang="ko-KR" sz="1100" dirty="0"/>
              <a:t>, </a:t>
            </a:r>
            <a:r>
              <a:rPr lang="ko-KR" altLang="en-US" sz="1100" dirty="0"/>
              <a:t>고점에 판다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: </a:t>
            </a:r>
            <a:r>
              <a:rPr lang="ko-KR" altLang="en-US" sz="1100" dirty="0" smtClean="0"/>
              <a:t> 종목 </a:t>
            </a:r>
            <a:r>
              <a:rPr lang="ko-KR" altLang="en-US" sz="1100" dirty="0" err="1"/>
              <a:t>선정시</a:t>
            </a:r>
            <a:r>
              <a:rPr lang="ko-KR" altLang="en-US" sz="1100" dirty="0"/>
              <a:t> 이미 해당 종목의 </a:t>
            </a:r>
            <a:r>
              <a:rPr lang="ko-KR" altLang="en-US" sz="1100" dirty="0" smtClean="0"/>
              <a:t>외부요건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재무제표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등등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ko-KR" altLang="en-US" sz="1100" dirty="0"/>
              <a:t>고려했으므로</a:t>
            </a:r>
            <a:r>
              <a:rPr lang="en-US" altLang="ko-KR" sz="1100" dirty="0"/>
              <a:t>, </a:t>
            </a:r>
            <a:r>
              <a:rPr lang="ko-KR" altLang="en-US" sz="1100" dirty="0"/>
              <a:t>여기서는 전혀 고려하지 않겠다</a:t>
            </a:r>
            <a:r>
              <a:rPr lang="en-US" altLang="ko-KR" sz="1100" dirty="0" smtClean="0"/>
              <a:t>.</a:t>
            </a:r>
            <a:br>
              <a:rPr lang="en-US" altLang="ko-KR" sz="1100" dirty="0" smtClean="0"/>
            </a:br>
            <a:r>
              <a:rPr lang="en-US" altLang="ko-KR" sz="1100" dirty="0" smtClean="0"/>
              <a:t>  : 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즉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차적으로 온전히 해당 종목 주식차트에만 의존하는 기본 모델을 만들어 보는 것이 숨은 목적이다</a:t>
            </a:r>
            <a:r>
              <a:rPr lang="en-US" altLang="ko-KR" sz="1100" dirty="0" smtClean="0"/>
              <a:t>. 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- feature </a:t>
            </a:r>
            <a:r>
              <a:rPr lang="ko-KR" altLang="en-US" sz="1200" dirty="0" smtClean="0"/>
              <a:t>후보군 선정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000" dirty="0" smtClean="0"/>
              <a:t>  : 1. </a:t>
            </a:r>
            <a:r>
              <a:rPr lang="ko-KR" altLang="en-US" sz="1000" dirty="0" smtClean="0"/>
              <a:t>전일 종가 대비 당일 시가 비율</a:t>
            </a:r>
            <a:r>
              <a:rPr lang="en-US" altLang="ko-KR" sz="1000" dirty="0" smtClean="0"/>
              <a:t>(open/last close), 2. </a:t>
            </a:r>
            <a:r>
              <a:rPr lang="ko-KR" altLang="en-US" sz="1000" dirty="0" smtClean="0"/>
              <a:t>당일 종가 대비 당일 고가 비율</a:t>
            </a:r>
            <a:r>
              <a:rPr lang="en-US" altLang="ko-KR" sz="1000" dirty="0" smtClean="0"/>
              <a:t>(high/close), 3.  </a:t>
            </a:r>
            <a:r>
              <a:rPr lang="ko-KR" altLang="en-US" sz="1000" dirty="0" smtClean="0"/>
              <a:t>당일 종가 대비 당일 저가 비율</a:t>
            </a:r>
            <a:r>
              <a:rPr lang="en-US" altLang="ko-KR" sz="1000" dirty="0" smtClean="0"/>
              <a:t>(low/close), 4. </a:t>
            </a:r>
            <a:r>
              <a:rPr lang="ko-KR" altLang="en-US" sz="1000" dirty="0" smtClean="0"/>
              <a:t>전일 거래량 대비 당일 거래량 비율</a:t>
            </a:r>
            <a:r>
              <a:rPr lang="en-US" altLang="ko-KR" sz="1000" dirty="0" smtClean="0"/>
              <a:t>(volume/last volume), 5. 5</a:t>
            </a:r>
            <a:r>
              <a:rPr lang="ko-KR" altLang="en-US" sz="1000" dirty="0" smtClean="0"/>
              <a:t>일 평균 종가 대비 당일 종가 비율</a:t>
            </a:r>
            <a:r>
              <a:rPr lang="en-US" altLang="ko-KR" sz="1000" dirty="0" smtClean="0"/>
              <a:t>(close/MA5 close)(5,10,20,60, 120</a:t>
            </a:r>
            <a:r>
              <a:rPr lang="ko-KR" altLang="en-US" sz="1000" dirty="0" smtClean="0"/>
              <a:t>일 등으로 세분화 가능</a:t>
            </a:r>
            <a:r>
              <a:rPr lang="en-US" altLang="ko-KR" sz="1000" dirty="0" smtClean="0"/>
              <a:t>)</a:t>
            </a:r>
            <a:br>
              <a:rPr lang="en-US" altLang="ko-KR" sz="1000" dirty="0" smtClean="0"/>
            </a:br>
            <a:r>
              <a:rPr lang="en-US" altLang="ko-KR" sz="1000" dirty="0" smtClean="0"/>
              <a:t>6. 5</a:t>
            </a:r>
            <a:r>
              <a:rPr lang="ko-KR" altLang="en-US" sz="1000" dirty="0" smtClean="0"/>
              <a:t>일 평균 거래량 대비 당일 거래량 비율</a:t>
            </a:r>
            <a:r>
              <a:rPr lang="en-US" altLang="ko-KR" sz="1000" dirty="0" smtClean="0"/>
              <a:t>(volume/MA5 volume)(5,10, 20, 60, 120 </a:t>
            </a:r>
            <a:r>
              <a:rPr lang="ko-KR" altLang="en-US" sz="1000" dirty="0" smtClean="0"/>
              <a:t>일 등으로 세분화 가능</a:t>
            </a:r>
            <a:r>
              <a:rPr lang="en-US" altLang="ko-KR" sz="1000" dirty="0" smtClean="0"/>
              <a:t>)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100" dirty="0" smtClean="0"/>
              <a:t> </a:t>
            </a:r>
            <a:r>
              <a:rPr lang="en-US" altLang="ko-KR" sz="1100" dirty="0" smtClean="0">
                <a:sym typeface="Wingdings" pitchFamily="2" charset="2"/>
              </a:rPr>
              <a:t> </a:t>
            </a:r>
            <a:r>
              <a:rPr lang="en-US" altLang="ko-KR" sz="1100" b="1" dirty="0" smtClean="0">
                <a:solidFill>
                  <a:srgbClr val="0000FF"/>
                </a:solidFill>
                <a:sym typeface="Wingdings" pitchFamily="2" charset="2"/>
              </a:rPr>
              <a:t>Action 1-1 </a:t>
            </a:r>
            <a:r>
              <a:rPr lang="ko-KR" altLang="en-US" sz="1100" dirty="0" smtClean="0">
                <a:sym typeface="Wingdings" pitchFamily="2" charset="2"/>
              </a:rPr>
              <a:t>비교적 적은 데이터로 </a:t>
            </a:r>
            <a:r>
              <a:rPr lang="ko-KR" altLang="en-US" sz="1100" dirty="0" err="1" smtClean="0">
                <a:sym typeface="Wingdings" pitchFamily="2" charset="2"/>
              </a:rPr>
              <a:t>머신러닝</a:t>
            </a:r>
            <a:r>
              <a:rPr lang="ko-KR" altLang="en-US" sz="1100" dirty="0" smtClean="0">
                <a:sym typeface="Wingdings" pitchFamily="2" charset="2"/>
              </a:rPr>
              <a:t> 돌려서</a:t>
            </a:r>
            <a:r>
              <a:rPr lang="en-US" altLang="ko-KR" sz="1100" dirty="0" smtClean="0">
                <a:sym typeface="Wingdings" pitchFamily="2" charset="2"/>
              </a:rPr>
              <a:t>, </a:t>
            </a:r>
            <a:r>
              <a:rPr lang="ko-KR" altLang="en-US" sz="1100" dirty="0" smtClean="0">
                <a:sym typeface="Wingdings" pitchFamily="2" charset="2"/>
              </a:rPr>
              <a:t>피처 중요도 얻어내기</a:t>
            </a:r>
            <a:r>
              <a:rPr lang="en-US" altLang="ko-KR" sz="1100" dirty="0" smtClean="0">
                <a:sym typeface="Wingdings" pitchFamily="2" charset="2"/>
              </a:rPr>
              <a:t>.   </a:t>
            </a:r>
            <a:r>
              <a:rPr lang="ko-KR" altLang="en-US" sz="1100" dirty="0" smtClean="0">
                <a:sym typeface="Wingdings" pitchFamily="2" charset="2"/>
              </a:rPr>
              <a:t>중요 </a:t>
            </a:r>
            <a:r>
              <a:rPr lang="en-US" altLang="ko-KR" sz="1100" dirty="0" smtClean="0">
                <a:sym typeface="Wingdings" pitchFamily="2" charset="2"/>
              </a:rPr>
              <a:t>feature </a:t>
            </a:r>
            <a:r>
              <a:rPr lang="ko-KR" altLang="en-US" sz="1100" dirty="0" smtClean="0">
                <a:sym typeface="Wingdings" pitchFamily="2" charset="2"/>
              </a:rPr>
              <a:t>선정하기</a:t>
            </a:r>
            <a:r>
              <a:rPr lang="en-US" altLang="ko-KR" sz="1100" dirty="0" smtClean="0">
                <a:sym typeface="Wingdings" pitchFamily="2" charset="2"/>
              </a:rPr>
              <a:t>.</a:t>
            </a:r>
            <a:endParaRPr lang="en-US" altLang="ko-KR" sz="1200" dirty="0">
              <a:sym typeface="Wingdings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200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itchFamily="2" charset="2"/>
              </a:rPr>
              <a:t> </a:t>
            </a:r>
            <a:r>
              <a:rPr lang="en-US" altLang="ko-KR" sz="1200" dirty="0" smtClean="0">
                <a:sym typeface="Wingdings" pitchFamily="2" charset="2"/>
              </a:rPr>
              <a:t>       </a:t>
            </a:r>
            <a:r>
              <a:rPr lang="en-US" altLang="ko-KR" sz="1400" dirty="0" smtClean="0"/>
              <a:t>TBD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954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1132175" y="2663725"/>
            <a:ext cx="1504950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예측 정확도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32174" y="1837760"/>
            <a:ext cx="1915825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한 개의 우량주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종목으로 진행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r>
              <a:rPr lang="ko-KR" altLang="en-US" sz="1000" dirty="0" smtClean="0">
                <a:solidFill>
                  <a:schemeClr val="tx1"/>
                </a:solidFill>
              </a:rPr>
              <a:t>번 매수지표 선정부터 진행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14576" y="324349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OK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32175" y="3249751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8355564" y="1772512"/>
            <a:ext cx="1504950" cy="5715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모델 신뢰성 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21326" y="3753157"/>
            <a:ext cx="3412449" cy="1615827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 후 다시 돌리기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  - NG </a:t>
            </a:r>
            <a:r>
              <a:rPr lang="ko-KR" altLang="en-US" sz="1100" dirty="0" smtClean="0"/>
              <a:t>가 지속 개선되지 않으면</a:t>
            </a:r>
            <a:r>
              <a:rPr lang="en-US" altLang="ko-KR" sz="1100" dirty="0" smtClean="0"/>
              <a:t> 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전략 자체를 뒤집어야 하는지 검토 후 개선 불가하다고 판단되면</a:t>
            </a:r>
            <a:r>
              <a:rPr lang="en-US" altLang="ko-KR" sz="1100" dirty="0" smtClean="0">
                <a:sym typeface="Wingdings" pitchFamily="2" charset="2"/>
              </a:rPr>
              <a:t>,  feasibility </a:t>
            </a:r>
            <a:r>
              <a:rPr lang="ko-KR" altLang="en-US" sz="1100" dirty="0" smtClean="0">
                <a:sym typeface="Wingdings" pitchFamily="2" charset="2"/>
              </a:rPr>
              <a:t>단계 실패 판정</a:t>
            </a:r>
            <a:r>
              <a:rPr lang="en-US" altLang="ko-KR" sz="1100" dirty="0" smtClean="0">
                <a:sym typeface="Wingdings" pitchFamily="2" charset="2"/>
              </a:rPr>
              <a:t>.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해당 전략 </a:t>
            </a:r>
            <a:r>
              <a:rPr lang="en-US" altLang="ko-KR" sz="1100" dirty="0" smtClean="0">
                <a:sym typeface="Wingdings" pitchFamily="2" charset="2"/>
              </a:rPr>
              <a:t>drop</a:t>
            </a:r>
          </a:p>
          <a:p>
            <a:r>
              <a:rPr lang="en-US" altLang="ko-KR" sz="1100" dirty="0">
                <a:sym typeface="Wingdings" pitchFamily="2" charset="2"/>
              </a:rPr>
              <a:t> </a:t>
            </a:r>
            <a:r>
              <a:rPr lang="en-US" altLang="ko-KR" sz="1100" dirty="0" smtClean="0">
                <a:sym typeface="Wingdings" pitchFamily="2" charset="2"/>
              </a:rPr>
              <a:t>  </a:t>
            </a:r>
            <a:r>
              <a:rPr lang="ko-KR" altLang="en-US" sz="1100" dirty="0" smtClean="0">
                <a:sym typeface="Wingdings" pitchFamily="2" charset="2"/>
              </a:rPr>
              <a:t>다시 원점으로 돌아가서 다른 전략 </a:t>
            </a:r>
            <a:r>
              <a:rPr lang="ko-KR" altLang="en-US" sz="1100" dirty="0" err="1" smtClean="0">
                <a:sym typeface="Wingdings" pitchFamily="2" charset="2"/>
              </a:rPr>
              <a:t>재선택하기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45" name="직사각형 44"/>
          <p:cNvSpPr/>
          <p:nvPr/>
        </p:nvSpPr>
        <p:spPr>
          <a:xfrm>
            <a:off x="7754838" y="3783697"/>
            <a:ext cx="3614451" cy="600164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수정해가며</a:t>
            </a:r>
            <a:r>
              <a:rPr lang="en-US" altLang="ko-KR" sz="1100" dirty="0" smtClean="0"/>
              <a:t>,</a:t>
            </a:r>
            <a:br>
              <a:rPr lang="en-US" altLang="ko-KR" sz="1100" dirty="0" smtClean="0"/>
            </a:br>
            <a:r>
              <a:rPr lang="en-US" altLang="ko-KR" sz="1100" dirty="0" smtClean="0"/>
              <a:t> </a:t>
            </a:r>
            <a:r>
              <a:rPr lang="ko-KR" altLang="en-US" sz="1100" dirty="0" smtClean="0"/>
              <a:t>  일반화 성능 향상 시키기</a:t>
            </a:r>
            <a:r>
              <a:rPr lang="en-US" altLang="ko-KR" sz="1100" dirty="0" smtClean="0"/>
              <a:t>    </a:t>
            </a:r>
            <a:endParaRPr lang="ko-KR" altLang="en-US" sz="1100" dirty="0"/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351238" y="3557528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55564" y="2319336"/>
            <a:ext cx="249458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smtClean="0"/>
              <a:t>종목 </a:t>
            </a:r>
            <a:r>
              <a:rPr lang="ko-KR" altLang="en-US" sz="900" dirty="0"/>
              <a:t>수 </a:t>
            </a:r>
            <a:r>
              <a:rPr lang="ko-KR" altLang="en-US" sz="900" dirty="0" smtClean="0"/>
              <a:t>증가시켜 </a:t>
            </a:r>
            <a:r>
              <a:rPr lang="ko-KR" altLang="en-US" sz="900" dirty="0" err="1" smtClean="0"/>
              <a:t>수익율</a:t>
            </a:r>
            <a:r>
              <a:rPr lang="ko-KR" altLang="en-US" sz="900" dirty="0" smtClean="0"/>
              <a:t> 확인</a:t>
            </a:r>
            <a:endParaRPr lang="en-US" altLang="ko-KR" sz="900" dirty="0" smtClean="0"/>
          </a:p>
          <a:p>
            <a:pPr>
              <a:lnSpc>
                <a:spcPct val="150000"/>
              </a:lnSpc>
            </a:pPr>
            <a:r>
              <a:rPr lang="en-US" altLang="ko-KR" sz="900" dirty="0" smtClean="0"/>
              <a:t> (</a:t>
            </a:r>
            <a:r>
              <a:rPr lang="en-US" altLang="ko-KR" sz="900" dirty="0"/>
              <a:t>ex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체크포인트</a:t>
            </a:r>
            <a:r>
              <a:rPr lang="en-US" altLang="ko-KR" sz="900" dirty="0" smtClean="0"/>
              <a:t>: </a:t>
            </a:r>
            <a:r>
              <a:rPr lang="ko-KR" altLang="en-US" sz="900" dirty="0"/>
              <a:t>특정종목에만 적합하도록 </a:t>
            </a:r>
            <a:r>
              <a:rPr lang="ko-KR" altLang="en-US" sz="900" dirty="0" err="1" smtClean="0"/>
              <a:t>과적합되었는지</a:t>
            </a:r>
            <a:r>
              <a:rPr lang="ko-KR" altLang="en-US" sz="900" dirty="0" smtClean="0"/>
              <a:t> 등등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600" y="990600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Feasibility </a:t>
            </a:r>
            <a:r>
              <a:rPr lang="ko-KR" altLang="en-US" sz="1600" b="1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259163" y="990596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개발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54838" y="990598"/>
            <a:ext cx="2584451" cy="60007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tx1"/>
                </a:solidFill>
              </a:rPr>
              <a:t>모델 신뢰성 테스트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3314700" y="1071562"/>
            <a:ext cx="733425" cy="4381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80"/>
          <p:cNvSpPr/>
          <p:nvPr/>
        </p:nvSpPr>
        <p:spPr>
          <a:xfrm>
            <a:off x="6988074" y="1071562"/>
            <a:ext cx="733425" cy="438150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4494829" y="1788764"/>
            <a:ext cx="2267921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딥러닝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데이터 량 늘려서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알고리즘 최적화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13125" y="180975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단일전략에 대한 모듈 개발 </a:t>
            </a:r>
            <a:r>
              <a:rPr lang="en-US" altLang="ko-KR" sz="2000" b="1" dirty="0" smtClean="0"/>
              <a:t>Map </a:t>
            </a:r>
            <a:r>
              <a:rPr lang="ko-KR" altLang="en-US" sz="2000" b="1" dirty="0" smtClean="0"/>
              <a:t>예시</a:t>
            </a:r>
            <a:endParaRPr lang="ko-KR" altLang="en-US" sz="2000" b="1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4534908" y="2570617"/>
            <a:ext cx="2227841" cy="555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예측 정확도 확인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기간별 수익</a:t>
            </a:r>
            <a:r>
              <a:rPr lang="en-US" altLang="ko-KR" sz="1000" dirty="0" smtClean="0">
                <a:solidFill>
                  <a:schemeClr val="tx1"/>
                </a:solidFill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</a:rPr>
              <a:t>등등으로 구체적 지표 정한 후</a:t>
            </a:r>
            <a:r>
              <a:rPr lang="en-US" altLang="ko-KR" sz="1000" dirty="0" smtClean="0">
                <a:solidFill>
                  <a:schemeClr val="tx1"/>
                </a:solidFill>
              </a:rPr>
              <a:t>, OK/NG </a:t>
            </a:r>
            <a:r>
              <a:rPr lang="ko-KR" altLang="en-US" sz="1000" dirty="0" smtClean="0">
                <a:solidFill>
                  <a:schemeClr val="tx1"/>
                </a:solidFill>
              </a:rPr>
              <a:t>판정하기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856774" y="3837795"/>
            <a:ext cx="3614451" cy="769441"/>
          </a:xfrm>
          <a:prstGeom prst="rect">
            <a:avLst/>
          </a:prstGeom>
          <a:ln w="6350"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 </a:t>
            </a:r>
            <a:r>
              <a:rPr lang="en-US" altLang="ko-KR" sz="1100" b="1" dirty="0" smtClean="0"/>
              <a:t>Action item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알고리즘 </a:t>
            </a:r>
            <a:r>
              <a:rPr lang="ko-KR" altLang="en-US" sz="1100" dirty="0" err="1" smtClean="0"/>
              <a:t>파라미터</a:t>
            </a:r>
            <a:r>
              <a:rPr lang="ko-KR" altLang="en-US" sz="1100" dirty="0" smtClean="0"/>
              <a:t> 수정 해 가면서 최적화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- </a:t>
            </a:r>
            <a:r>
              <a:rPr lang="ko-KR" altLang="en-US" sz="1100" dirty="0" smtClean="0"/>
              <a:t>데이터 전처리  검토</a:t>
            </a:r>
            <a:endParaRPr lang="en-US" altLang="ko-KR" sz="1100" dirty="0" smtClean="0"/>
          </a:p>
          <a:p>
            <a:r>
              <a:rPr lang="en-US" altLang="ko-KR" sz="1100" dirty="0" smtClean="0"/>
              <a:t>   </a:t>
            </a:r>
            <a:endParaRPr lang="ko-KR" alt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9606562" y="3282800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B050"/>
                </a:solidFill>
              </a:rPr>
              <a:t>OK (</a:t>
            </a:r>
            <a:r>
              <a:rPr lang="ko-KR" altLang="en-US" sz="1400" b="1" dirty="0" smtClean="0">
                <a:solidFill>
                  <a:srgbClr val="00B050"/>
                </a:solidFill>
              </a:rPr>
              <a:t>해당 모듈 개발 완료</a:t>
            </a:r>
            <a:r>
              <a:rPr lang="en-US" altLang="ko-KR" sz="1400" b="1" dirty="0" smtClean="0">
                <a:solidFill>
                  <a:srgbClr val="00B050"/>
                </a:solidFill>
              </a:rPr>
              <a:t>)</a:t>
            </a:r>
            <a:endParaRPr lang="ko-KR" altLang="en-US" sz="1400" b="1" dirty="0">
              <a:solidFill>
                <a:srgbClr val="00B05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424161" y="3289052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8643224" y="3596829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39859" y="327654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OK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4857458" y="3282799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NG</a:t>
            </a:r>
            <a:endParaRPr lang="ko-KR" altLang="en-US" sz="1400" b="1" dirty="0"/>
          </a:p>
        </p:txBody>
      </p:sp>
      <p:cxnSp>
        <p:nvCxnSpPr>
          <p:cNvPr id="91" name="직선 화살표 연결선 90"/>
          <p:cNvCxnSpPr/>
          <p:nvPr/>
        </p:nvCxnSpPr>
        <p:spPr>
          <a:xfrm>
            <a:off x="5076521" y="3590576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/>
          <p:nvPr/>
        </p:nvCxnSpPr>
        <p:spPr>
          <a:xfrm>
            <a:off x="1910038" y="2468693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5663999" y="2344012"/>
            <a:ext cx="0" cy="19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90" idx="1"/>
            <a:endCxn id="82" idx="1"/>
          </p:cNvCxnSpPr>
          <p:nvPr/>
        </p:nvCxnSpPr>
        <p:spPr>
          <a:xfrm rot="10800000">
            <a:off x="4494830" y="2066388"/>
            <a:ext cx="362629" cy="1370300"/>
          </a:xfrm>
          <a:prstGeom prst="bentConnector3">
            <a:avLst>
              <a:gd name="adj1" fmla="val 16304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endCxn id="9" idx="1"/>
          </p:cNvCxnSpPr>
          <p:nvPr/>
        </p:nvCxnSpPr>
        <p:spPr>
          <a:xfrm rot="16200000" flipV="1">
            <a:off x="725619" y="2521939"/>
            <a:ext cx="813114" cy="4"/>
          </a:xfrm>
          <a:prstGeom prst="bentConnector4">
            <a:avLst>
              <a:gd name="adj1" fmla="val -1043"/>
              <a:gd name="adj2" fmla="val 57151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/>
          <p:nvPr/>
        </p:nvCxnSpPr>
        <p:spPr>
          <a:xfrm rot="5400000" flipH="1" flipV="1">
            <a:off x="6027579" y="2128703"/>
            <a:ext cx="1855709" cy="779655"/>
          </a:xfrm>
          <a:prstGeom prst="bentConnector3">
            <a:avLst>
              <a:gd name="adj1" fmla="val -30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6" idx="3"/>
          </p:cNvCxnSpPr>
          <p:nvPr/>
        </p:nvCxnSpPr>
        <p:spPr>
          <a:xfrm flipV="1">
            <a:off x="2754120" y="1509712"/>
            <a:ext cx="779655" cy="18876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83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5680" y="2210400"/>
            <a:ext cx="7630299" cy="1325563"/>
          </a:xfrm>
        </p:spPr>
        <p:txBody>
          <a:bodyPr>
            <a:noAutofit/>
          </a:bodyPr>
          <a:lstStyle/>
          <a:p>
            <a:r>
              <a:rPr lang="en-US" altLang="ko-KR" b="1" dirty="0" smtClean="0"/>
              <a:t>2. Feature </a:t>
            </a:r>
            <a:r>
              <a:rPr lang="ko-KR" altLang="en-US" b="1" dirty="0" smtClean="0"/>
              <a:t>특성 이해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888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big11\cap\Cap 2020-10-19 15-37-18-5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023937"/>
            <a:ext cx="5838825" cy="300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J\Documents\카카오톡 받은 파일\KakaoTalk_20201020_0956512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8" y="417528"/>
            <a:ext cx="2108805" cy="374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J\Documents\카카오톡 받은 파일\KakaoTalk_20201020_09565075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83" y="417528"/>
            <a:ext cx="2063533" cy="36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TJ\Documents\카카오톡 받은 파일\KakaoTalk_20201020_09565105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165" y="314251"/>
            <a:ext cx="1896770" cy="337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TJ\Documents\카카오톡 받은 파일\KakaoTalk_20201020_09565039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633" y="362650"/>
            <a:ext cx="2063532" cy="36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6659" y="4387550"/>
            <a:ext cx="103890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재무제표 지표</a:t>
            </a:r>
            <a:r>
              <a:rPr lang="en-US" altLang="ko-KR" sz="1400" dirty="0" smtClean="0"/>
              <a:t>(PER, PBR, ROE) </a:t>
            </a:r>
            <a:r>
              <a:rPr lang="ko-KR" altLang="en-US" sz="1400" dirty="0" smtClean="0"/>
              <a:t>는 연간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혹은 분기별</a:t>
            </a:r>
            <a:r>
              <a:rPr lang="en-US" altLang="ko-KR" sz="1400" dirty="0" smtClean="0"/>
              <a:t>(3</a:t>
            </a:r>
            <a:r>
              <a:rPr lang="ko-KR" altLang="en-US" sz="1400" dirty="0" smtClean="0"/>
              <a:t>개월 마다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발표되는 기업실적의 </a:t>
            </a:r>
            <a:r>
              <a:rPr lang="ko-KR" altLang="en-US" sz="1400" dirty="0" err="1" smtClean="0"/>
              <a:t>당기순이익에</a:t>
            </a:r>
            <a:r>
              <a:rPr lang="ko-KR" altLang="en-US" sz="1400" dirty="0" smtClean="0"/>
              <a:t> 따른 주가 지표이다</a:t>
            </a:r>
            <a:r>
              <a:rPr lang="en-US" altLang="ko-KR" sz="1400" dirty="0" smtClean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따라서 값 수준이 단기간에 크게 변동되지 않으며</a:t>
            </a:r>
            <a:r>
              <a:rPr lang="en-US" altLang="ko-KR" sz="1400" dirty="0"/>
              <a:t>, </a:t>
            </a:r>
            <a:r>
              <a:rPr lang="ko-KR" altLang="en-US" sz="1400" dirty="0" err="1" smtClean="0"/>
              <a:t>데일리</a:t>
            </a:r>
            <a:r>
              <a:rPr lang="ko-KR" altLang="en-US" sz="1400" dirty="0" smtClean="0"/>
              <a:t> 값은 의미가 </a:t>
            </a:r>
            <a:r>
              <a:rPr lang="ko-KR" altLang="en-US" sz="1400" dirty="0"/>
              <a:t>크지 않다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smtClean="0"/>
              <a:t>오히려 </a:t>
            </a:r>
            <a:r>
              <a:rPr lang="ko-KR" altLang="en-US" sz="1400" b="1" dirty="0" smtClean="0"/>
              <a:t>연도별 증감추</a:t>
            </a:r>
            <a:r>
              <a:rPr lang="ko-KR" altLang="en-US" sz="1400" dirty="0" smtClean="0"/>
              <a:t>세 등이 의미가 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ko-KR" altLang="en-US" sz="1400" dirty="0" smtClean="0"/>
              <a:t>즉 매수시점을 결정하는 지표로서는 부적절하다</a:t>
            </a:r>
            <a:r>
              <a:rPr lang="en-US" altLang="ko-KR" sz="14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/>
              <a:buChar char="à"/>
            </a:pPr>
            <a:r>
              <a:rPr lang="ko-KR" altLang="en-US" sz="1400" dirty="0" smtClean="0"/>
              <a:t>종목분류를 위한 </a:t>
            </a:r>
            <a:r>
              <a:rPr lang="ko-KR" altLang="en-US" sz="1400" dirty="0" err="1" smtClean="0"/>
              <a:t>첫번째</a:t>
            </a:r>
            <a:r>
              <a:rPr lang="ko-KR" altLang="en-US" sz="1400" dirty="0" smtClean="0"/>
              <a:t> 단계의 </a:t>
            </a:r>
            <a:r>
              <a:rPr lang="en-US" altLang="ko-KR" sz="1400" dirty="0" smtClean="0"/>
              <a:t>feature </a:t>
            </a:r>
            <a:r>
              <a:rPr lang="ko-KR" altLang="en-US" sz="1400" dirty="0" smtClean="0"/>
              <a:t>로만 사용하는 것이 좋겠다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+  Clustering(</a:t>
            </a:r>
            <a:r>
              <a:rPr lang="ko-KR" altLang="en-US" sz="1400" dirty="0" smtClean="0"/>
              <a:t>정답이 없는 비지도</a:t>
            </a:r>
            <a:r>
              <a:rPr lang="en-US" altLang="ko-KR" sz="1400" dirty="0" smtClean="0"/>
              <a:t>, K-means, </a:t>
            </a:r>
            <a:r>
              <a:rPr lang="ko-KR" altLang="en-US" sz="1400" dirty="0" smtClean="0"/>
              <a:t>분류학습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으로 종목 분류를 해야겠다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6520" y="129585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재무제표 데이터</a:t>
            </a:r>
            <a:endParaRPr lang="ko-KR" altLang="en-US" b="1" dirty="0"/>
          </a:p>
        </p:txBody>
      </p:sp>
      <p:pic>
        <p:nvPicPr>
          <p:cNvPr id="1035" name="Picture 11" descr="D:\big11\cap\Cap 2020-10-20 11-20-15-13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6"/>
          <a:stretch/>
        </p:blipFill>
        <p:spPr bwMode="auto">
          <a:xfrm>
            <a:off x="7207617" y="4758749"/>
            <a:ext cx="3248919" cy="150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:\big11\cap\Cap 2020-10-20 11-17-33-065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188" y="4915268"/>
            <a:ext cx="2998968" cy="17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12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270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주식차트 기본데이터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6162" y="930876"/>
            <a:ext cx="531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거래량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답은 종가로 설정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263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520" y="129585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차트 기반 보조지표 데이터</a:t>
            </a:r>
            <a:endParaRPr lang="en-US" altLang="ko-KR" b="1" dirty="0" smtClean="0"/>
          </a:p>
          <a:p>
            <a:r>
              <a:rPr lang="en-US" altLang="ko-KR" b="1" dirty="0" smtClean="0"/>
              <a:t>- Ta-lib API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  <p:pic>
        <p:nvPicPr>
          <p:cNvPr id="2050" name="Picture 2" descr="D:\big11\cap\Cap 2020-10-20 13-31-12-37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65" y="967850"/>
            <a:ext cx="5910146" cy="257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3116" y="188730"/>
            <a:ext cx="13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Ta-lib  </a:t>
            </a:r>
            <a:r>
              <a:rPr lang="ko-KR" altLang="en-US" dirty="0" smtClean="0"/>
              <a:t>민지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5080" y="4835611"/>
            <a:ext cx="6392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볼린저</a:t>
            </a:r>
            <a:r>
              <a:rPr lang="ko-KR" altLang="en-US" dirty="0" smtClean="0"/>
              <a:t> 밴드</a:t>
            </a:r>
            <a:r>
              <a:rPr lang="en-US" altLang="ko-KR" dirty="0" smtClean="0"/>
              <a:t>: </a:t>
            </a:r>
            <a:r>
              <a:rPr lang="ko-KR" altLang="en-US" dirty="0"/>
              <a:t> </a:t>
            </a:r>
            <a:r>
              <a:rPr lang="ko-KR" altLang="en-US" dirty="0" smtClean="0"/>
              <a:t>추세전환 파악에 유용 </a:t>
            </a:r>
            <a:endParaRPr lang="en-US" altLang="ko-KR" dirty="0"/>
          </a:p>
          <a:p>
            <a:r>
              <a:rPr lang="en-US" altLang="ko-KR" dirty="0" smtClean="0"/>
              <a:t>: </a:t>
            </a:r>
            <a:r>
              <a:rPr lang="ko-KR" altLang="en-US" sz="1600" i="1" dirty="0" smtClean="0"/>
              <a:t>가격의 등락폭이 적다면 밴드의 상</a:t>
            </a:r>
            <a:r>
              <a:rPr lang="en-US" altLang="ko-KR" sz="1600" i="1" dirty="0" smtClean="0"/>
              <a:t>-</a:t>
            </a:r>
            <a:r>
              <a:rPr lang="ko-KR" altLang="en-US" sz="1600" i="1" dirty="0" smtClean="0"/>
              <a:t>하한선 폭도 축소</a:t>
            </a:r>
            <a:endParaRPr lang="en-US" altLang="ko-KR" sz="1600" i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RSI: </a:t>
            </a:r>
            <a:r>
              <a:rPr lang="ko-KR" altLang="en-US" dirty="0" smtClean="0"/>
              <a:t>주가의 상승추세 파악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en-US" altLang="ko-KR" sz="1600" i="1" dirty="0" err="1" smtClean="0"/>
              <a:t>Rsi</a:t>
            </a:r>
            <a:r>
              <a:rPr lang="en-US" altLang="ko-KR" sz="1600" i="1" dirty="0" smtClean="0"/>
              <a:t> </a:t>
            </a:r>
            <a:r>
              <a:rPr lang="ko-KR" altLang="en-US" sz="1600" i="1" dirty="0" smtClean="0"/>
              <a:t>값이 클수록 주가의 상승추세가 크다 </a:t>
            </a:r>
            <a:endParaRPr lang="en-US" altLang="ko-KR" sz="1600" i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MACD: </a:t>
            </a:r>
            <a:r>
              <a:rPr lang="ko-KR" altLang="en-US" dirty="0" smtClean="0"/>
              <a:t>이동평균선들간의 차이로 주가 상승하락 신호파악</a:t>
            </a:r>
            <a:endParaRPr lang="en-US" altLang="ko-KR" dirty="0" smtClean="0"/>
          </a:p>
          <a:p>
            <a:r>
              <a:rPr lang="en-US" altLang="ko-KR" dirty="0" smtClean="0"/>
              <a:t>:  </a:t>
            </a:r>
            <a:r>
              <a:rPr lang="en-US" altLang="ko-KR" sz="1600" i="1" dirty="0" err="1" smtClean="0"/>
              <a:t>macd</a:t>
            </a:r>
            <a:r>
              <a:rPr lang="ko-KR" altLang="en-US" sz="1600" i="1" dirty="0" smtClean="0"/>
              <a:t>선이 시그널 선을 넘으면 매수</a:t>
            </a:r>
            <a:r>
              <a:rPr lang="en-US" altLang="ko-KR" sz="1600" i="1" dirty="0" smtClean="0"/>
              <a:t>/ </a:t>
            </a:r>
            <a:r>
              <a:rPr lang="ko-KR" altLang="en-US" sz="1600" i="1" dirty="0" smtClean="0"/>
              <a:t>아니면 매도</a:t>
            </a:r>
            <a:endParaRPr lang="en-US" altLang="ko-KR" sz="1600" i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8" y="3789701"/>
            <a:ext cx="4385000" cy="300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332" y="129585"/>
            <a:ext cx="5158587" cy="453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82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1318</Words>
  <Application>Microsoft Office PowerPoint</Application>
  <PresentationFormat>사용자 지정</PresentationFormat>
  <Paragraphs>221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1. Project Introduction</vt:lpstr>
      <vt:lpstr>프로그램 틀 아이디어 예시</vt:lpstr>
      <vt:lpstr>PowerPoint 프레젠테이션</vt:lpstr>
      <vt:lpstr>PowerPoint 프레젠테이션</vt:lpstr>
      <vt:lpstr>PowerPoint 프레젠테이션</vt:lpstr>
      <vt:lpstr>2. Feature 특성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가격 예측 모델 평가(회귀)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ANNA</dc:creator>
  <cp:lastModifiedBy>TJ</cp:lastModifiedBy>
  <cp:revision>91</cp:revision>
  <dcterms:created xsi:type="dcterms:W3CDTF">2020-10-07T11:08:18Z</dcterms:created>
  <dcterms:modified xsi:type="dcterms:W3CDTF">2020-10-22T09:41:56Z</dcterms:modified>
</cp:coreProperties>
</file>