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9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2535-A6AD-444E-A3F2-23446D3FBAF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FB4E-5E47-4F5B-A2DA-2654621B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51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2535-A6AD-444E-A3F2-23446D3FBAF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FB4E-5E47-4F5B-A2DA-2654621B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9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2535-A6AD-444E-A3F2-23446D3FBAF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FB4E-5E47-4F5B-A2DA-2654621B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0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2535-A6AD-444E-A3F2-23446D3FBAF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FB4E-5E47-4F5B-A2DA-2654621B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55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2535-A6AD-444E-A3F2-23446D3FBAF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FB4E-5E47-4F5B-A2DA-2654621B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0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2535-A6AD-444E-A3F2-23446D3FBAF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FB4E-5E47-4F5B-A2DA-2654621B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32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2535-A6AD-444E-A3F2-23446D3FBAF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FB4E-5E47-4F5B-A2DA-2654621B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632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2535-A6AD-444E-A3F2-23446D3FBAF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FB4E-5E47-4F5B-A2DA-2654621B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00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2535-A6AD-444E-A3F2-23446D3FBAF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FB4E-5E47-4F5B-A2DA-2654621B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351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2535-A6AD-444E-A3F2-23446D3FBAF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FB4E-5E47-4F5B-A2DA-2654621B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90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E2535-A6AD-444E-A3F2-23446D3FBAF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FFB4E-5E47-4F5B-A2DA-2654621B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63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E2535-A6AD-444E-A3F2-23446D3FBAF2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FB4E-5E47-4F5B-A2DA-2654621B50F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61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4317" y="538769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err="1" smtClean="0"/>
              <a:t>볼린저</a:t>
            </a:r>
            <a:r>
              <a:rPr lang="ko-KR" altLang="en-US" b="1" dirty="0" smtClean="0"/>
              <a:t> 밴드</a:t>
            </a:r>
            <a:endParaRPr lang="ko-KR" altLang="en-US" b="1" dirty="0"/>
          </a:p>
        </p:txBody>
      </p:sp>
      <p:pic>
        <p:nvPicPr>
          <p:cNvPr id="2050" name="Picture 2" descr="D:\big11\cap\Cap 2020-10-21 17-27-17-85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85" y="1040905"/>
            <a:ext cx="2985911" cy="127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16560" y="538769"/>
            <a:ext cx="5941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 err="1" smtClean="0"/>
              <a:t>볼린저</a:t>
            </a:r>
            <a:r>
              <a:rPr lang="ko-KR" altLang="en-US" sz="1000" dirty="0" smtClean="0"/>
              <a:t> 밴드 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주식 </a:t>
            </a:r>
            <a:r>
              <a:rPr lang="ko-KR" altLang="en-US" sz="1000" dirty="0" smtClean="0"/>
              <a:t>차트에서 </a:t>
            </a:r>
            <a:r>
              <a:rPr lang="en-US" altLang="ko-KR" sz="1000" b="1" u="sng" dirty="0" smtClean="0"/>
              <a:t>20</a:t>
            </a:r>
            <a:r>
              <a:rPr lang="ko-KR" altLang="en-US" sz="1000" b="1" u="sng" dirty="0" smtClean="0"/>
              <a:t>일 이동평균선을 </a:t>
            </a:r>
            <a:r>
              <a:rPr lang="en-US" altLang="ko-KR" sz="1000" b="1" u="sng" dirty="0" smtClean="0"/>
              <a:t>middle band</a:t>
            </a:r>
            <a:r>
              <a:rPr lang="ko-KR" altLang="en-US" sz="1000" dirty="0" smtClean="0"/>
              <a:t>로 갖고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이 </a:t>
            </a:r>
            <a:r>
              <a:rPr lang="en-US" altLang="ko-KR" sz="1000" dirty="0" smtClean="0"/>
              <a:t>middle band</a:t>
            </a:r>
            <a:r>
              <a:rPr lang="ko-KR" altLang="en-US" sz="1000" dirty="0" smtClean="0"/>
              <a:t>를 중심으로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상하로 </a:t>
            </a:r>
            <a:r>
              <a:rPr lang="en-US" altLang="ko-KR" sz="1000" dirty="0" smtClean="0"/>
              <a:t>2 </a:t>
            </a:r>
            <a:r>
              <a:rPr lang="ko-KR" altLang="en-US" sz="1000" dirty="0" smtClean="0"/>
              <a:t>표준편차를 갖는 </a:t>
            </a:r>
            <a:r>
              <a:rPr lang="en-US" altLang="ko-KR" sz="1000" dirty="0" smtClean="0"/>
              <a:t>upper band, lower band</a:t>
            </a:r>
            <a:r>
              <a:rPr lang="ko-KR" altLang="en-US" sz="1000" dirty="0" smtClean="0"/>
              <a:t>를 그려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주식 매수시점을 파악하기 위한 지표</a:t>
            </a:r>
            <a:endParaRPr lang="en-US" altLang="ko-KR" sz="10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smtClean="0"/>
              <a:t>*</a:t>
            </a:r>
            <a:r>
              <a:rPr lang="en-US" altLang="ko-KR" sz="800" dirty="0" err="1" smtClean="0"/>
              <a:t>Talib</a:t>
            </a:r>
            <a:r>
              <a:rPr lang="ko-KR" altLang="en-US" sz="800" dirty="0" smtClean="0"/>
              <a:t>의 </a:t>
            </a:r>
            <a:r>
              <a:rPr lang="ko-KR" altLang="en-US" sz="800" dirty="0" err="1" smtClean="0"/>
              <a:t>메소드로</a:t>
            </a:r>
            <a:r>
              <a:rPr lang="ko-KR" altLang="en-US" sz="800" dirty="0" smtClean="0"/>
              <a:t> 쉽게 </a:t>
            </a:r>
            <a:r>
              <a:rPr lang="ko-KR" altLang="en-US" sz="800" dirty="0" err="1" smtClean="0"/>
              <a:t>구할수</a:t>
            </a:r>
            <a:r>
              <a:rPr lang="ko-KR" altLang="en-US" sz="800" dirty="0" smtClean="0"/>
              <a:t> 있고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이동평균선 기간과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표준편차 지정 가능</a:t>
            </a:r>
            <a:endParaRPr lang="en-US" altLang="ko-KR" sz="800" dirty="0" smtClean="0"/>
          </a:p>
          <a:p>
            <a:pPr>
              <a:lnSpc>
                <a:spcPct val="150000"/>
              </a:lnSpc>
            </a:pPr>
            <a:r>
              <a:rPr lang="en-US" altLang="ko-KR" sz="800" dirty="0" err="1" smtClean="0"/>
              <a:t>ta.BBANDS</a:t>
            </a:r>
            <a:r>
              <a:rPr lang="en-US" altLang="ko-KR" sz="800" dirty="0" smtClean="0"/>
              <a:t>(samsung_2019.close</a:t>
            </a:r>
            <a:r>
              <a:rPr lang="en-US" altLang="ko-KR" sz="800" dirty="0"/>
              <a:t>, </a:t>
            </a:r>
            <a:r>
              <a:rPr lang="en-US" altLang="ko-KR" sz="800" dirty="0" err="1" smtClean="0"/>
              <a:t>timeperiod</a:t>
            </a:r>
            <a:r>
              <a:rPr lang="en-US" altLang="ko-KR" sz="800" dirty="0"/>
              <a:t>=20, </a:t>
            </a:r>
            <a:r>
              <a:rPr lang="en-US" altLang="ko-KR" sz="800" dirty="0" err="1"/>
              <a:t>nbdevup</a:t>
            </a:r>
            <a:r>
              <a:rPr lang="en-US" altLang="ko-KR" sz="800" dirty="0"/>
              <a:t>=2, </a:t>
            </a:r>
            <a:r>
              <a:rPr lang="en-US" altLang="ko-KR" sz="800" dirty="0" err="1"/>
              <a:t>nbdevdn</a:t>
            </a:r>
            <a:r>
              <a:rPr lang="en-US" altLang="ko-KR" sz="800" dirty="0"/>
              <a:t>=2, </a:t>
            </a:r>
            <a:r>
              <a:rPr lang="en-US" altLang="ko-KR" sz="800" dirty="0" err="1"/>
              <a:t>matype</a:t>
            </a:r>
            <a:r>
              <a:rPr lang="en-US" altLang="ko-KR" sz="800" dirty="0"/>
              <a:t>=0)</a:t>
            </a:r>
            <a:endParaRPr lang="ko-KR" altLang="en-US" sz="800" dirty="0"/>
          </a:p>
        </p:txBody>
      </p:sp>
      <p:pic>
        <p:nvPicPr>
          <p:cNvPr id="2051" name="Picture 3" descr="D:\big11\cap\Cap 2020-10-21 17-30-46-23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8" y="2395031"/>
            <a:ext cx="1087964" cy="9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55103" y="2003432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3084906" y="1808556"/>
            <a:ext cx="6059096" cy="3380871"/>
            <a:chOff x="4113208" y="1808556"/>
            <a:chExt cx="8078794" cy="3380871"/>
          </a:xfrm>
          <a:solidFill>
            <a:schemeClr val="accent6">
              <a:lumMod val="20000"/>
              <a:lumOff val="80000"/>
            </a:schemeClr>
          </a:solidFill>
        </p:grpSpPr>
        <p:pic>
          <p:nvPicPr>
            <p:cNvPr id="2052" name="Picture 4" descr="D:\big11\cap\Cap 2020-10-21 17-36-59-401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3208" y="2082879"/>
              <a:ext cx="7843647" cy="3106548"/>
            </a:xfrm>
            <a:prstGeom prst="rect">
              <a:avLst/>
            </a:prstGeom>
            <a:grpFill/>
            <a:extLst/>
          </p:spPr>
        </p:pic>
        <p:sp>
          <p:nvSpPr>
            <p:cNvPr id="10" name="직사각형 9"/>
            <p:cNvSpPr/>
            <p:nvPr/>
          </p:nvSpPr>
          <p:spPr>
            <a:xfrm>
              <a:off x="7019723" y="4078951"/>
              <a:ext cx="5172279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Features = [</a:t>
              </a:r>
              <a:r>
                <a:rPr kumimoji="1" lang="ko-KR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'open</a:t>
              </a:r>
              <a:r>
                <a:rPr kumimoji="1" lang="ko-KR" altLang="ko-KR" sz="800" b="1" dirty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', 'high', 'low', 'close', 'volume', 'change', 'ma5', 'ma10', 'ma20', 'ma60', </a:t>
              </a:r>
              <a:r>
                <a:rPr kumimoji="1" lang="ko-KR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'ma120',</a:t>
              </a:r>
              <a:r>
                <a:rPr kumimoji="1" lang="ko-KR" altLang="ko-KR" sz="800" b="1" dirty="0" smtClean="0">
                  <a:solidFill>
                    <a:srgbClr val="FF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'bandwidth‘</a:t>
              </a:r>
              <a:r>
                <a:rPr kumimoji="1" lang="en-US" altLang="ko-KR" sz="800" b="1" dirty="0" smtClean="0">
                  <a:solidFill>
                    <a:srgbClr val="FF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]</a:t>
              </a:r>
              <a:r>
                <a:rPr kumimoji="1" lang="ko-KR" altLang="ko-KR" sz="600" b="1" dirty="0" smtClean="0">
                  <a:solidFill>
                    <a:srgbClr val="FF0000"/>
                  </a:solidFill>
                  <a:latin typeface="굴림" pitchFamily="50" charset="-127"/>
                  <a:ea typeface="굴림" pitchFamily="50" charset="-127"/>
                  <a:cs typeface="굴림" pitchFamily="50" charset="-127"/>
                </a:rPr>
                <a:t> </a:t>
              </a:r>
              <a:endParaRPr kumimoji="1" lang="ko-KR" altLang="ko-KR" sz="1400" b="1" dirty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019722" y="2314696"/>
              <a:ext cx="4534716" cy="46166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Features = </a:t>
              </a:r>
              <a:r>
                <a:rPr kumimoji="1" lang="ko-KR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[</a:t>
              </a:r>
              <a:r>
                <a:rPr kumimoji="1" lang="ko-KR" altLang="ko-KR" sz="800" b="1" dirty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'open', 'high', 'low', 'close', 'volume', 'change', 'ma5', 'ma10', 'ma20', 'ma60', </a:t>
              </a:r>
              <a:endParaRPr kumimoji="1" lang="en-US" altLang="ko-KR" sz="800" b="1" dirty="0" smtClean="0">
                <a:solidFill>
                  <a:srgbClr val="00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endParaRPr>
            </a:p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'ma120</a:t>
              </a:r>
              <a:r>
                <a:rPr kumimoji="1" lang="ko-KR" altLang="ko-KR" sz="800" b="1" dirty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', </a:t>
              </a:r>
              <a:r>
                <a:rPr kumimoji="1" lang="ko-KR" altLang="ko-KR" sz="800" b="1" dirty="0">
                  <a:solidFill>
                    <a:srgbClr val="FF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'upperband', 'middleband', </a:t>
              </a:r>
              <a:r>
                <a:rPr kumimoji="1" lang="ko-KR" altLang="ko-KR" sz="800" b="1" dirty="0" smtClean="0">
                  <a:solidFill>
                    <a:srgbClr val="FF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'lowerband‘</a:t>
              </a:r>
              <a:r>
                <a:rPr kumimoji="1" lang="en-US" altLang="ko-KR" sz="800" b="1" dirty="0" smtClean="0">
                  <a:solidFill>
                    <a:srgbClr val="000000"/>
                  </a:solidFill>
                  <a:latin typeface="Arial Unicode MS" pitchFamily="50" charset="-127"/>
                  <a:ea typeface="Courier New" pitchFamily="49" charset="0"/>
                  <a:cs typeface="굴림" pitchFamily="50" charset="-127"/>
                </a:rPr>
                <a:t>]</a:t>
              </a:r>
              <a:endParaRPr kumimoji="1" lang="ko-KR" altLang="ko-KR" sz="1400" b="1" dirty="0"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229995" y="1808556"/>
              <a:ext cx="4065644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 smtClean="0"/>
                <a:t>SVD </a:t>
              </a:r>
              <a:r>
                <a:rPr lang="ko-KR" altLang="en-US" sz="1200" b="1" dirty="0" smtClean="0"/>
                <a:t>행렬 분해 </a:t>
              </a:r>
              <a:r>
                <a:rPr lang="en-US" altLang="ko-KR" sz="1200" b="1" dirty="0" smtClean="0"/>
                <a:t>– </a:t>
              </a:r>
              <a:r>
                <a:rPr lang="ko-KR" altLang="en-US" sz="1200" b="1" dirty="0" smtClean="0"/>
                <a:t>대각행렬의 </a:t>
              </a:r>
              <a:r>
                <a:rPr lang="ko-KR" altLang="en-US" sz="1200" b="1" dirty="0" err="1" smtClean="0"/>
                <a:t>특이값</a:t>
              </a:r>
              <a:r>
                <a:rPr lang="ko-KR" altLang="en-US" sz="1200" b="1" dirty="0" smtClean="0"/>
                <a:t> 확인</a:t>
              </a:r>
              <a:endParaRPr lang="ko-KR" altLang="en-US" sz="1200" b="1" dirty="0"/>
            </a:p>
          </p:txBody>
        </p:sp>
      </p:grpSp>
      <p:pic>
        <p:nvPicPr>
          <p:cNvPr id="2057" name="Picture 9" descr="D:\big11\cap\Cap 2020-10-21 18-08-15-862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994" y="5189428"/>
            <a:ext cx="5146034" cy="127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027103" y="5623262"/>
            <a:ext cx="3879209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dirty="0" smtClean="0">
                <a:solidFill>
                  <a:srgbClr val="00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Features = [</a:t>
            </a:r>
            <a:r>
              <a:rPr kumimoji="1" lang="ko-KR" altLang="ko-KR" sz="800" b="1" dirty="0" smtClean="0">
                <a:solidFill>
                  <a:srgbClr val="00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'open</a:t>
            </a:r>
            <a:r>
              <a:rPr kumimoji="1" lang="ko-KR" altLang="ko-KR" sz="800" b="1" dirty="0">
                <a:solidFill>
                  <a:srgbClr val="00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', 'high', 'low', 'close', 'volume', 'change', 'ma5', 'ma10', 'ma20', 'ma60', </a:t>
            </a:r>
            <a:r>
              <a:rPr kumimoji="1" lang="ko-KR" altLang="ko-KR" sz="800" b="1" dirty="0" smtClean="0">
                <a:solidFill>
                  <a:srgbClr val="00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'ma120</a:t>
            </a:r>
            <a:r>
              <a:rPr kumimoji="1" lang="ko-KR" altLang="ko-KR" sz="800" b="1" dirty="0" smtClean="0">
                <a:solidFill>
                  <a:srgbClr val="FF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','b</a:t>
            </a:r>
            <a:r>
              <a:rPr kumimoji="1" lang="en-US" altLang="ko-KR" sz="800" b="1" dirty="0" err="1" smtClean="0">
                <a:solidFill>
                  <a:srgbClr val="FF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olinger_pca</a:t>
            </a:r>
            <a:r>
              <a:rPr kumimoji="1" lang="ko-KR" altLang="ko-KR" sz="800" b="1" dirty="0" smtClean="0">
                <a:solidFill>
                  <a:srgbClr val="FF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‘</a:t>
            </a:r>
            <a:r>
              <a:rPr kumimoji="1" lang="en-US" altLang="ko-KR" sz="800" b="1" dirty="0" smtClean="0">
                <a:solidFill>
                  <a:srgbClr val="FF0000"/>
                </a:solidFill>
                <a:latin typeface="Arial Unicode MS" pitchFamily="50" charset="-127"/>
                <a:ea typeface="Courier New" pitchFamily="49" charset="0"/>
                <a:cs typeface="굴림" pitchFamily="50" charset="-127"/>
              </a:rPr>
              <a:t>]</a:t>
            </a:r>
            <a:r>
              <a:rPr kumimoji="1" lang="ko-KR" altLang="ko-KR" sz="600" b="1" dirty="0" smtClean="0">
                <a:solidFill>
                  <a:srgbClr val="FF0000"/>
                </a:solidFill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1400" b="1" dirty="0">
              <a:solidFill>
                <a:srgbClr val="FF0000"/>
              </a:solidFill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2058" name="Picture 10" descr="D:\big11\cap\Cap 2020-10-21 18-14-45-773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68" y="3874198"/>
            <a:ext cx="2463400" cy="196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131839" y="3444249"/>
            <a:ext cx="249934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900" b="1" dirty="0" err="1"/>
              <a:t>볼린저</a:t>
            </a:r>
            <a:r>
              <a:rPr lang="ko-KR" altLang="en-US" sz="900" b="1" dirty="0"/>
              <a:t> 밴드의 </a:t>
            </a:r>
            <a:r>
              <a:rPr lang="en-US" altLang="ko-KR" sz="900" b="1" dirty="0"/>
              <a:t>middle band </a:t>
            </a:r>
            <a:r>
              <a:rPr lang="ko-KR" altLang="en-US" sz="900" b="1" dirty="0"/>
              <a:t>값 자체가 </a:t>
            </a:r>
            <a:r>
              <a:rPr lang="ko-KR" altLang="en-US" sz="900" b="1" dirty="0" smtClean="0"/>
              <a:t>이동평균선</a:t>
            </a:r>
            <a:r>
              <a:rPr lang="en-US" altLang="ko-KR" sz="900" b="1" dirty="0" smtClean="0"/>
              <a:t>(ma20, </a:t>
            </a:r>
            <a:r>
              <a:rPr lang="ko-KR" altLang="en-US" sz="900" b="1" dirty="0" smtClean="0"/>
              <a:t>혹은 지정해주는 </a:t>
            </a:r>
            <a:r>
              <a:rPr lang="ko-KR" altLang="en-US" sz="900" b="1" dirty="0" err="1" smtClean="0"/>
              <a:t>기간값</a:t>
            </a:r>
            <a:r>
              <a:rPr lang="en-US" altLang="ko-KR" sz="900" b="1" dirty="0" smtClean="0"/>
              <a:t>)</a:t>
            </a:r>
            <a:r>
              <a:rPr lang="ko-KR" altLang="en-US" sz="900" b="1" dirty="0" smtClean="0"/>
              <a:t>과 </a:t>
            </a:r>
            <a:r>
              <a:rPr lang="ko-KR" altLang="en-US" sz="900" b="1" dirty="0"/>
              <a:t>동일하므로</a:t>
            </a:r>
            <a:r>
              <a:rPr lang="en-US" altLang="ko-KR" sz="900" b="1" dirty="0"/>
              <a:t>, </a:t>
            </a:r>
            <a:r>
              <a:rPr lang="ko-KR" altLang="en-US" sz="900" b="1" dirty="0" err="1"/>
              <a:t>동일값을</a:t>
            </a:r>
            <a:r>
              <a:rPr lang="ko-KR" altLang="en-US" sz="900" b="1" dirty="0"/>
              <a:t> 갖는 </a:t>
            </a:r>
            <a:r>
              <a:rPr lang="ko-KR" altLang="en-US" sz="900" b="1" dirty="0" smtClean="0"/>
              <a:t>이동평균선 피처가 </a:t>
            </a:r>
            <a:r>
              <a:rPr lang="ko-KR" altLang="en-US" sz="900" b="1" dirty="0"/>
              <a:t>중복으로 들어가게 됨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5657" y="159669"/>
            <a:ext cx="597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학습 데이터 구성을 위한 </a:t>
            </a:r>
            <a:r>
              <a:rPr lang="en-US" altLang="ko-KR" b="1" dirty="0" err="1" smtClean="0"/>
              <a:t>Talib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지표 </a:t>
            </a:r>
            <a:r>
              <a:rPr lang="en-US" altLang="ko-KR" b="1" dirty="0" smtClean="0"/>
              <a:t>Study </a:t>
            </a:r>
            <a:r>
              <a:rPr lang="ko-KR" altLang="en-US" b="1" dirty="0" smtClean="0"/>
              <a:t>과정 중 일부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945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215469" y="2401666"/>
            <a:ext cx="44419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dirty="0" err="1" smtClean="0"/>
              <a:t>Bolinger_pca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bandwidth </a:t>
            </a:r>
            <a:r>
              <a:rPr lang="ko-KR" altLang="en-US" sz="1600" dirty="0" smtClean="0"/>
              <a:t>가 상관성이 거의 없게 나온다</a:t>
            </a:r>
            <a:r>
              <a:rPr lang="en-US" altLang="ko-KR" sz="1600" dirty="0" smtClean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1600" dirty="0" smtClean="0">
                <a:sym typeface="Wingdings" pitchFamily="2" charset="2"/>
              </a:rPr>
              <a:t>Close(</a:t>
            </a:r>
            <a:r>
              <a:rPr lang="ko-KR" altLang="en-US" sz="1600" dirty="0" smtClean="0">
                <a:sym typeface="Wingdings" pitchFamily="2" charset="2"/>
              </a:rPr>
              <a:t>현재 답으로 설정한 종가</a:t>
            </a:r>
            <a:r>
              <a:rPr lang="en-US" altLang="ko-KR" sz="1600" dirty="0" smtClean="0">
                <a:sym typeface="Wingdings" pitchFamily="2" charset="2"/>
              </a:rPr>
              <a:t>) </a:t>
            </a:r>
            <a:r>
              <a:rPr lang="ko-KR" altLang="en-US" sz="1600" dirty="0" smtClean="0">
                <a:sym typeface="Wingdings" pitchFamily="2" charset="2"/>
              </a:rPr>
              <a:t>와 </a:t>
            </a:r>
            <a:r>
              <a:rPr lang="en-US" altLang="ko-KR" sz="1600" dirty="0" err="1" smtClean="0">
                <a:sym typeface="Wingdings" pitchFamily="2" charset="2"/>
              </a:rPr>
              <a:t>bolinger_pca</a:t>
            </a:r>
            <a:r>
              <a:rPr lang="ko-KR" altLang="en-US" sz="1600" dirty="0" smtClean="0">
                <a:sym typeface="Wingdings" pitchFamily="2" charset="2"/>
              </a:rPr>
              <a:t>의 상관성이 더 </a:t>
            </a:r>
            <a:r>
              <a:rPr lang="ko-KR" altLang="en-US" sz="1600" dirty="0" err="1" smtClean="0">
                <a:sym typeface="Wingdings" pitchFamily="2" charset="2"/>
              </a:rPr>
              <a:t>높아보인다</a:t>
            </a:r>
            <a:r>
              <a:rPr lang="en-US" altLang="ko-KR" sz="1600" dirty="0" smtClean="0">
                <a:sym typeface="Wingdings" pitchFamily="2" charset="2"/>
              </a:rPr>
              <a:t>. (bandwidth </a:t>
            </a:r>
            <a:r>
              <a:rPr lang="ko-KR" altLang="en-US" sz="1600" dirty="0" smtClean="0">
                <a:sym typeface="Wingdings" pitchFamily="2" charset="2"/>
              </a:rPr>
              <a:t>대비</a:t>
            </a:r>
            <a:r>
              <a:rPr lang="en-US" altLang="ko-KR" sz="1600" dirty="0" smtClean="0">
                <a:sym typeface="Wingdings" pitchFamily="2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>
                <a:sym typeface="Wingdings" pitchFamily="2" charset="2"/>
              </a:rPr>
              <a:t>  </a:t>
            </a:r>
            <a:r>
              <a:rPr lang="ko-KR" altLang="en-US" sz="1400" dirty="0" smtClean="0">
                <a:sym typeface="Wingdings" pitchFamily="2" charset="2"/>
              </a:rPr>
              <a:t>차원축소로 생성한 </a:t>
            </a:r>
            <a:r>
              <a:rPr lang="en-US" altLang="ko-KR" sz="1400" dirty="0" err="1" smtClean="0">
                <a:sym typeface="Wingdings" pitchFamily="2" charset="2"/>
              </a:rPr>
              <a:t>bolinger_pca</a:t>
            </a:r>
            <a:r>
              <a:rPr lang="en-US" altLang="ko-KR" sz="1400" dirty="0" smtClean="0">
                <a:sym typeface="Wingdings" pitchFamily="2" charset="2"/>
              </a:rPr>
              <a:t> </a:t>
            </a:r>
            <a:r>
              <a:rPr lang="ko-KR" altLang="en-US" sz="1400" dirty="0" smtClean="0">
                <a:sym typeface="Wingdings" pitchFamily="2" charset="2"/>
              </a:rPr>
              <a:t>를 </a:t>
            </a:r>
            <a:r>
              <a:rPr lang="ko-KR" altLang="en-US" sz="1400" dirty="0" err="1" smtClean="0">
                <a:sym typeface="Wingdings" pitchFamily="2" charset="2"/>
              </a:rPr>
              <a:t>사용하는게</a:t>
            </a:r>
            <a:r>
              <a:rPr lang="ko-KR" altLang="en-US" sz="1400" dirty="0" smtClean="0">
                <a:sym typeface="Wingdings" pitchFamily="2" charset="2"/>
              </a:rPr>
              <a:t> </a:t>
            </a:r>
            <a:r>
              <a:rPr lang="ko-KR" altLang="en-US" sz="1400" dirty="0" err="1" smtClean="0">
                <a:sym typeface="Wingdings" pitchFamily="2" charset="2"/>
              </a:rPr>
              <a:t>맞아보인다</a:t>
            </a:r>
            <a:r>
              <a:rPr lang="en-US" altLang="ko-KR" sz="1400" dirty="0" smtClean="0">
                <a:sym typeface="Wingdings" pitchFamily="2" charset="2"/>
              </a:rPr>
              <a:t>. (</a:t>
            </a:r>
            <a:r>
              <a:rPr lang="ko-KR" altLang="en-US" sz="1400" dirty="0" smtClean="0">
                <a:sym typeface="Wingdings" pitchFamily="2" charset="2"/>
              </a:rPr>
              <a:t>논의 필요</a:t>
            </a:r>
            <a:r>
              <a:rPr lang="en-US" altLang="ko-KR" sz="1400" dirty="0" smtClean="0">
                <a:sym typeface="Wingdings" pitchFamily="2" charset="2"/>
              </a:rPr>
              <a:t>)</a:t>
            </a:r>
            <a:endParaRPr lang="ko-KR" altLang="en-US" sz="1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138418" y="2168802"/>
            <a:ext cx="3716097" cy="3478423"/>
            <a:chOff x="138418" y="2168802"/>
            <a:chExt cx="3716097" cy="3478423"/>
          </a:xfrm>
        </p:grpSpPr>
        <p:pic>
          <p:nvPicPr>
            <p:cNvPr id="5" name="Picture 2" descr="D:\big11\cap\Cap 2020-10-21 18-05-51-79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8418" y="2168802"/>
              <a:ext cx="3716097" cy="3478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타원 6"/>
            <p:cNvSpPr/>
            <p:nvPr/>
          </p:nvSpPr>
          <p:spPr>
            <a:xfrm>
              <a:off x="1348892" y="4335662"/>
              <a:ext cx="176168" cy="430870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134431" y="816108"/>
            <a:ext cx="86860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 smtClean="0"/>
              <a:t>Bolinger</a:t>
            </a:r>
            <a:r>
              <a:rPr lang="en-US" altLang="ko-KR" sz="1400" b="1" dirty="0" smtClean="0"/>
              <a:t> band 3</a:t>
            </a:r>
            <a:r>
              <a:rPr lang="ko-KR" altLang="en-US" sz="1400" b="1" dirty="0" smtClean="0"/>
              <a:t>개의 </a:t>
            </a:r>
            <a:r>
              <a:rPr lang="en-US" altLang="ko-KR" sz="1400" b="1" dirty="0" smtClean="0"/>
              <a:t>feature </a:t>
            </a:r>
            <a:r>
              <a:rPr lang="ko-KR" altLang="en-US" sz="1400" b="1" dirty="0" smtClean="0"/>
              <a:t>로부터 각각 압축 추출한 아래의 </a:t>
            </a:r>
            <a:r>
              <a:rPr lang="en-US" altLang="ko-KR" sz="1400" b="1" dirty="0" smtClean="0"/>
              <a:t>2</a:t>
            </a:r>
            <a:r>
              <a:rPr lang="ko-KR" altLang="en-US" sz="1400" b="1" dirty="0" smtClean="0"/>
              <a:t>개의 </a:t>
            </a:r>
            <a:r>
              <a:rPr lang="en-US" altLang="ko-KR" sz="1400" b="1" dirty="0" smtClean="0"/>
              <a:t>feature </a:t>
            </a:r>
            <a:r>
              <a:rPr lang="ko-KR" altLang="en-US" sz="1400" b="1" dirty="0" smtClean="0"/>
              <a:t>를 포함해 상관관계 </a:t>
            </a:r>
            <a:r>
              <a:rPr lang="en-US" altLang="ko-KR" sz="1400" b="1" dirty="0" err="1"/>
              <a:t>Heatmap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시각화</a:t>
            </a:r>
            <a:endParaRPr lang="en-US" altLang="ko-KR" sz="1400" b="1" dirty="0"/>
          </a:p>
          <a:p>
            <a:endParaRPr lang="en-US" altLang="ko-KR" sz="1400" dirty="0" smtClean="0"/>
          </a:p>
          <a:p>
            <a:r>
              <a:rPr lang="en-US" altLang="ko-KR" sz="1400" dirty="0" smtClean="0"/>
              <a:t>new feature 1 : bandwidth  (Upper – Low) </a:t>
            </a:r>
          </a:p>
          <a:p>
            <a:r>
              <a:rPr lang="en-US" altLang="ko-KR" sz="1400" dirty="0" smtClean="0"/>
              <a:t>new feature 2 : </a:t>
            </a:r>
            <a:r>
              <a:rPr lang="en-US" altLang="ko-KR" sz="1400" dirty="0" err="1" smtClean="0"/>
              <a:t>bolinger_pca</a:t>
            </a:r>
            <a:r>
              <a:rPr lang="en-US" altLang="ko-KR" sz="1400" dirty="0" smtClean="0"/>
              <a:t> (</a:t>
            </a:r>
            <a:r>
              <a:rPr lang="en-US" altLang="ko-KR" sz="1400" dirty="0" err="1" smtClean="0"/>
              <a:t>Uppr,midde,Low</a:t>
            </a:r>
            <a:r>
              <a:rPr lang="en-US" altLang="ko-KR" sz="1400" dirty="0" smtClean="0"/>
              <a:t> 3 </a:t>
            </a:r>
            <a:r>
              <a:rPr lang="ko-KR" altLang="en-US" sz="1400" dirty="0" err="1" smtClean="0"/>
              <a:t>컬럼을</a:t>
            </a:r>
            <a:r>
              <a:rPr lang="ko-KR" altLang="en-US" sz="1400" dirty="0" smtClean="0"/>
              <a:t> </a:t>
            </a:r>
            <a:r>
              <a:rPr lang="en-US" altLang="ko-KR" sz="1400" dirty="0"/>
              <a:t> </a:t>
            </a:r>
            <a:r>
              <a:rPr lang="en-US" altLang="ko-KR" sz="1400" dirty="0" smtClean="0"/>
              <a:t>PCA </a:t>
            </a:r>
            <a:r>
              <a:rPr lang="ko-KR" altLang="en-US" sz="1400" dirty="0" smtClean="0"/>
              <a:t>로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차원</a:t>
            </a:r>
            <a:r>
              <a:rPr lang="en-US" altLang="ko-KR" sz="1400" dirty="0" smtClean="0"/>
              <a:t>(1</a:t>
            </a:r>
            <a:r>
              <a:rPr lang="ko-KR" altLang="en-US" sz="1400" dirty="0" smtClean="0"/>
              <a:t>개 </a:t>
            </a:r>
            <a:r>
              <a:rPr lang="ko-KR" altLang="en-US" sz="1400" dirty="0" err="1" smtClean="0"/>
              <a:t>컬럼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으로 추출 </a:t>
            </a:r>
            <a:endParaRPr lang="ko-KR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25657" y="159669"/>
            <a:ext cx="597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학습 데이터 구성을 위한 </a:t>
            </a:r>
            <a:r>
              <a:rPr lang="en-US" altLang="ko-KR" b="1" dirty="0" err="1" smtClean="0"/>
              <a:t>Talib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지표 </a:t>
            </a:r>
            <a:r>
              <a:rPr lang="en-US" altLang="ko-KR" b="1" dirty="0" smtClean="0"/>
              <a:t>Study </a:t>
            </a:r>
            <a:r>
              <a:rPr lang="ko-KR" altLang="en-US" b="1" dirty="0" smtClean="0"/>
              <a:t>과정 중 일부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61419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27555" y="116632"/>
            <a:ext cx="87683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앞에서 </a:t>
            </a:r>
            <a:r>
              <a:rPr lang="ko-KR" altLang="en-US" dirty="0" err="1" smtClean="0"/>
              <a:t>전처리한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Talib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지표를 </a:t>
            </a:r>
            <a:r>
              <a:rPr lang="ko-KR" altLang="en-US" b="1" dirty="0" smtClean="0"/>
              <a:t>선형 회귀</a:t>
            </a:r>
            <a:r>
              <a:rPr lang="ko-KR" altLang="en-US" dirty="0" smtClean="0"/>
              <a:t>로 학습 시켜 성능 확인해보기</a:t>
            </a:r>
          </a:p>
        </p:txBody>
      </p:sp>
      <p:pic>
        <p:nvPicPr>
          <p:cNvPr id="1026" name="Picture 2" descr="D:\big11\cap\Cap 2020-11-10 16-43-52-9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8" y="688598"/>
            <a:ext cx="7744913" cy="122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big11\cap\Cap 2020-11-10 16-44-42-82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56" y="1916832"/>
            <a:ext cx="7197625" cy="19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:\big11\cap\Cap 2020-11-10 16-44-57-57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03" y="3501008"/>
            <a:ext cx="5112568" cy="299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793084" y="5373216"/>
            <a:ext cx="5976664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 smtClean="0"/>
              <a:t>학습과 예측이 거의 되지 않고</a:t>
            </a:r>
            <a:r>
              <a:rPr lang="en-US" altLang="ko-KR" sz="1400" dirty="0" smtClean="0"/>
              <a:t>, </a:t>
            </a:r>
            <a:r>
              <a:rPr lang="ko-KR" altLang="en-US" sz="1400" dirty="0" err="1" smtClean="0"/>
              <a:t>노이즈가</a:t>
            </a:r>
            <a:r>
              <a:rPr lang="ko-KR" altLang="en-US" sz="1400" dirty="0" smtClean="0"/>
              <a:t> 매우 큰 결과가 나왔다</a:t>
            </a:r>
            <a:r>
              <a:rPr lang="en-US" altLang="ko-KR" sz="1400" dirty="0" smtClean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 smtClean="0"/>
              <a:t>예상대로 시계열성 데이터에서 선형회귀는 적합한 툴이 아니다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r>
              <a:rPr lang="en-US" altLang="ko-KR" sz="1400" dirty="0" smtClean="0">
                <a:sym typeface="Wingdings" pitchFamily="2" charset="2"/>
              </a:rPr>
              <a:t> </a:t>
            </a:r>
            <a:r>
              <a:rPr lang="ko-KR" altLang="en-US" sz="1400" u="sng" dirty="0" err="1" smtClean="0">
                <a:sym typeface="Wingdings" pitchFamily="2" charset="2"/>
              </a:rPr>
              <a:t>딥러닝</a:t>
            </a:r>
            <a:r>
              <a:rPr lang="ko-KR" altLang="en-US" sz="1400" u="sng" dirty="0" smtClean="0">
                <a:sym typeface="Wingdings" pitchFamily="2" charset="2"/>
              </a:rPr>
              <a:t> 알고리즘</a:t>
            </a:r>
            <a:r>
              <a:rPr lang="ko-KR" altLang="en-US" sz="1400" dirty="0" smtClean="0">
                <a:sym typeface="Wingdings" pitchFamily="2" charset="2"/>
              </a:rPr>
              <a:t>으로 넘어가야 한다</a:t>
            </a:r>
            <a:r>
              <a:rPr lang="en-US" altLang="ko-KR" sz="1400" dirty="0" smtClean="0">
                <a:sym typeface="Wingdings" pitchFamily="2" charset="2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8728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328</Words>
  <Application>Microsoft Office PowerPoint</Application>
  <PresentationFormat>화면 슬라이드 쇼(4:3)</PresentationFormat>
  <Paragraphs>24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TJ</dc:creator>
  <cp:lastModifiedBy>TJ</cp:lastModifiedBy>
  <cp:revision>4</cp:revision>
  <dcterms:created xsi:type="dcterms:W3CDTF">2020-11-10T07:36:51Z</dcterms:created>
  <dcterms:modified xsi:type="dcterms:W3CDTF">2020-11-10T07:53:20Z</dcterms:modified>
</cp:coreProperties>
</file>